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337" r:id="rId20"/>
    <p:sldId id="274" r:id="rId21"/>
    <p:sldId id="338" r:id="rId22"/>
    <p:sldId id="339" r:id="rId23"/>
    <p:sldId id="275" r:id="rId24"/>
    <p:sldId id="341" r:id="rId25"/>
    <p:sldId id="340" r:id="rId26"/>
    <p:sldId id="276" r:id="rId27"/>
    <p:sldId id="342" r:id="rId28"/>
    <p:sldId id="343" r:id="rId29"/>
    <p:sldId id="353" r:id="rId30"/>
    <p:sldId id="364" r:id="rId31"/>
    <p:sldId id="365" r:id="rId32"/>
    <p:sldId id="366" r:id="rId33"/>
    <p:sldId id="367" r:id="rId34"/>
    <p:sldId id="354" r:id="rId35"/>
    <p:sldId id="344" r:id="rId36"/>
    <p:sldId id="345" r:id="rId37"/>
    <p:sldId id="346" r:id="rId38"/>
    <p:sldId id="347" r:id="rId39"/>
    <p:sldId id="350" r:id="rId40"/>
    <p:sldId id="368" r:id="rId41"/>
    <p:sldId id="369" r:id="rId42"/>
    <p:sldId id="349" r:id="rId43"/>
    <p:sldId id="377" r:id="rId44"/>
    <p:sldId id="351" r:id="rId45"/>
    <p:sldId id="352" r:id="rId46"/>
    <p:sldId id="355" r:id="rId47"/>
    <p:sldId id="356" r:id="rId48"/>
    <p:sldId id="370" r:id="rId49"/>
    <p:sldId id="373" r:id="rId50"/>
    <p:sldId id="357" r:id="rId51"/>
    <p:sldId id="358" r:id="rId52"/>
    <p:sldId id="371" r:id="rId53"/>
    <p:sldId id="372" r:id="rId54"/>
    <p:sldId id="378" r:id="rId55"/>
    <p:sldId id="374" r:id="rId56"/>
    <p:sldId id="375" r:id="rId57"/>
    <p:sldId id="379" r:id="rId58"/>
    <p:sldId id="380" r:id="rId59"/>
    <p:sldId id="376" r:id="rId60"/>
    <p:sldId id="359" r:id="rId61"/>
    <p:sldId id="360" r:id="rId62"/>
    <p:sldId id="361" r:id="rId63"/>
    <p:sldId id="362" r:id="rId64"/>
    <p:sldId id="277" r:id="rId65"/>
    <p:sldId id="278" r:id="rId66"/>
    <p:sldId id="279" r:id="rId67"/>
    <p:sldId id="280" r:id="rId68"/>
    <p:sldId id="281" r:id="rId69"/>
    <p:sldId id="384" r:id="rId70"/>
    <p:sldId id="282" r:id="rId71"/>
    <p:sldId id="383" r:id="rId72"/>
    <p:sldId id="284" r:id="rId73"/>
    <p:sldId id="283" r:id="rId74"/>
    <p:sldId id="285" r:id="rId75"/>
    <p:sldId id="381" r:id="rId76"/>
    <p:sldId id="382" r:id="rId77"/>
    <p:sldId id="385" r:id="rId78"/>
    <p:sldId id="386" r:id="rId79"/>
    <p:sldId id="286" r:id="rId80"/>
    <p:sldId id="287" r:id="rId81"/>
    <p:sldId id="387" r:id="rId82"/>
    <p:sldId id="388" r:id="rId83"/>
    <p:sldId id="288" r:id="rId84"/>
    <p:sldId id="391" r:id="rId85"/>
    <p:sldId id="289" r:id="rId86"/>
    <p:sldId id="389" r:id="rId87"/>
    <p:sldId id="290" r:id="rId88"/>
    <p:sldId id="291" r:id="rId89"/>
    <p:sldId id="293" r:id="rId90"/>
    <p:sldId id="294" r:id="rId91"/>
    <p:sldId id="295" r:id="rId92"/>
    <p:sldId id="296" r:id="rId93"/>
    <p:sldId id="297" r:id="rId94"/>
    <p:sldId id="298" r:id="rId95"/>
    <p:sldId id="303" r:id="rId96"/>
    <p:sldId id="304" r:id="rId97"/>
    <p:sldId id="305" r:id="rId98"/>
    <p:sldId id="306" r:id="rId99"/>
    <p:sldId id="307" r:id="rId100"/>
    <p:sldId id="308" r:id="rId101"/>
    <p:sldId id="309" r:id="rId102"/>
    <p:sldId id="310" r:id="rId103"/>
    <p:sldId id="311" r:id="rId104"/>
    <p:sldId id="312" r:id="rId105"/>
    <p:sldId id="313" r:id="rId106"/>
    <p:sldId id="314" r:id="rId107"/>
    <p:sldId id="315" r:id="rId108"/>
    <p:sldId id="412" r:id="rId109"/>
    <p:sldId id="413" r:id="rId110"/>
    <p:sldId id="414" r:id="rId111"/>
    <p:sldId id="420" r:id="rId112"/>
    <p:sldId id="415" r:id="rId113"/>
    <p:sldId id="416" r:id="rId114"/>
    <p:sldId id="417" r:id="rId115"/>
    <p:sldId id="418" r:id="rId116"/>
    <p:sldId id="419" r:id="rId117"/>
    <p:sldId id="421" r:id="rId118"/>
    <p:sldId id="422" r:id="rId119"/>
    <p:sldId id="423" r:id="rId120"/>
    <p:sldId id="424" r:id="rId121"/>
    <p:sldId id="425" r:id="rId122"/>
    <p:sldId id="426" r:id="rId123"/>
    <p:sldId id="427" r:id="rId124"/>
    <p:sldId id="393" r:id="rId125"/>
    <p:sldId id="394" r:id="rId126"/>
    <p:sldId id="429" r:id="rId127"/>
    <p:sldId id="395" r:id="rId128"/>
    <p:sldId id="316" r:id="rId129"/>
    <p:sldId id="318" r:id="rId130"/>
    <p:sldId id="319" r:id="rId131"/>
    <p:sldId id="392" r:id="rId132"/>
    <p:sldId id="320" r:id="rId133"/>
    <p:sldId id="396" r:id="rId134"/>
    <p:sldId id="397" r:id="rId135"/>
    <p:sldId id="404" r:id="rId136"/>
    <p:sldId id="405" r:id="rId137"/>
    <p:sldId id="406" r:id="rId138"/>
    <p:sldId id="407" r:id="rId139"/>
    <p:sldId id="403" r:id="rId140"/>
    <p:sldId id="398" r:id="rId141"/>
    <p:sldId id="428" r:id="rId142"/>
    <p:sldId id="408" r:id="rId143"/>
    <p:sldId id="409" r:id="rId144"/>
    <p:sldId id="431" r:id="rId145"/>
    <p:sldId id="321" r:id="rId146"/>
    <p:sldId id="433" r:id="rId147"/>
    <p:sldId id="432" r:id="rId148"/>
    <p:sldId id="410" r:id="rId149"/>
    <p:sldId id="411" r:id="rId150"/>
    <p:sldId id="322" r:id="rId151"/>
    <p:sldId id="323" r:id="rId152"/>
    <p:sldId id="430" r:id="rId1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7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E3723A8-6025-43D3-BE6B-55DF0D44CD4E}" type="datetimeFigureOut">
              <a:rPr lang="en-US" smtClean="0"/>
              <a:t>3/11/2020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D155B-1B7F-49D0-B2CB-4D8331CCF5E4}" type="slidenum">
              <a:rPr lang="en-US" smtClean="0"/>
              <a:t>‹#›</a:t>
            </a:fld>
            <a:endParaRPr lang="en-US"/>
          </a:p>
        </p:txBody>
      </p:sp>
    </p:spTree>
    <p:extLst>
      <p:ext uri="{BB962C8B-B14F-4D97-AF65-F5344CB8AC3E}">
        <p14:creationId xmlns:p14="http://schemas.microsoft.com/office/powerpoint/2010/main" val="1148503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3723A8-6025-43D3-BE6B-55DF0D44CD4E}" type="datetimeFigureOut">
              <a:rPr lang="en-US" smtClean="0"/>
              <a:t>3/11/2020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D155B-1B7F-49D0-B2CB-4D8331CCF5E4}" type="slidenum">
              <a:rPr lang="en-US" smtClean="0"/>
              <a:t>‹#›</a:t>
            </a:fld>
            <a:endParaRPr lang="en-US"/>
          </a:p>
        </p:txBody>
      </p:sp>
    </p:spTree>
    <p:extLst>
      <p:ext uri="{BB962C8B-B14F-4D97-AF65-F5344CB8AC3E}">
        <p14:creationId xmlns:p14="http://schemas.microsoft.com/office/powerpoint/2010/main" val="1736499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3723A8-6025-43D3-BE6B-55DF0D44CD4E}" type="datetimeFigureOut">
              <a:rPr lang="en-US" smtClean="0"/>
              <a:t>3/11/2020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D155B-1B7F-49D0-B2CB-4D8331CCF5E4}" type="slidenum">
              <a:rPr lang="en-US" smtClean="0"/>
              <a:t>‹#›</a:t>
            </a:fld>
            <a:endParaRPr lang="en-US"/>
          </a:p>
        </p:txBody>
      </p:sp>
    </p:spTree>
    <p:extLst>
      <p:ext uri="{BB962C8B-B14F-4D97-AF65-F5344CB8AC3E}">
        <p14:creationId xmlns:p14="http://schemas.microsoft.com/office/powerpoint/2010/main" val="55323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3723A8-6025-43D3-BE6B-55DF0D44CD4E}" type="datetimeFigureOut">
              <a:rPr lang="en-US" smtClean="0"/>
              <a:t>3/11/2020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D155B-1B7F-49D0-B2CB-4D8331CCF5E4}" type="slidenum">
              <a:rPr lang="en-US" smtClean="0"/>
              <a:t>‹#›</a:t>
            </a:fld>
            <a:endParaRPr lang="en-US"/>
          </a:p>
        </p:txBody>
      </p:sp>
    </p:spTree>
    <p:extLst>
      <p:ext uri="{BB962C8B-B14F-4D97-AF65-F5344CB8AC3E}">
        <p14:creationId xmlns:p14="http://schemas.microsoft.com/office/powerpoint/2010/main" val="2522719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E3723A8-6025-43D3-BE6B-55DF0D44CD4E}" type="datetimeFigureOut">
              <a:rPr lang="en-US" smtClean="0"/>
              <a:t>3/11/2020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D155B-1B7F-49D0-B2CB-4D8331CCF5E4}" type="slidenum">
              <a:rPr lang="en-US" smtClean="0"/>
              <a:t>‹#›</a:t>
            </a:fld>
            <a:endParaRPr lang="en-US"/>
          </a:p>
        </p:txBody>
      </p:sp>
    </p:spTree>
    <p:extLst>
      <p:ext uri="{BB962C8B-B14F-4D97-AF65-F5344CB8AC3E}">
        <p14:creationId xmlns:p14="http://schemas.microsoft.com/office/powerpoint/2010/main" val="2977255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E3723A8-6025-43D3-BE6B-55DF0D44CD4E}" type="datetimeFigureOut">
              <a:rPr lang="en-US" smtClean="0"/>
              <a:t>3/11/2020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D155B-1B7F-49D0-B2CB-4D8331CCF5E4}" type="slidenum">
              <a:rPr lang="en-US" smtClean="0"/>
              <a:t>‹#›</a:t>
            </a:fld>
            <a:endParaRPr lang="en-US"/>
          </a:p>
        </p:txBody>
      </p:sp>
    </p:spTree>
    <p:extLst>
      <p:ext uri="{BB962C8B-B14F-4D97-AF65-F5344CB8AC3E}">
        <p14:creationId xmlns:p14="http://schemas.microsoft.com/office/powerpoint/2010/main" val="64222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E3723A8-6025-43D3-BE6B-55DF0D44CD4E}" type="datetimeFigureOut">
              <a:rPr lang="en-US" smtClean="0"/>
              <a:t>3/11/2020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DD155B-1B7F-49D0-B2CB-4D8331CCF5E4}" type="slidenum">
              <a:rPr lang="en-US" smtClean="0"/>
              <a:t>‹#›</a:t>
            </a:fld>
            <a:endParaRPr lang="en-US"/>
          </a:p>
        </p:txBody>
      </p:sp>
    </p:spTree>
    <p:extLst>
      <p:ext uri="{BB962C8B-B14F-4D97-AF65-F5344CB8AC3E}">
        <p14:creationId xmlns:p14="http://schemas.microsoft.com/office/powerpoint/2010/main" val="3641079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E3723A8-6025-43D3-BE6B-55DF0D44CD4E}" type="datetimeFigureOut">
              <a:rPr lang="en-US" smtClean="0"/>
              <a:t>3/11/2020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DD155B-1B7F-49D0-B2CB-4D8331CCF5E4}" type="slidenum">
              <a:rPr lang="en-US" smtClean="0"/>
              <a:t>‹#›</a:t>
            </a:fld>
            <a:endParaRPr lang="en-US"/>
          </a:p>
        </p:txBody>
      </p:sp>
    </p:spTree>
    <p:extLst>
      <p:ext uri="{BB962C8B-B14F-4D97-AF65-F5344CB8AC3E}">
        <p14:creationId xmlns:p14="http://schemas.microsoft.com/office/powerpoint/2010/main" val="3988301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3723A8-6025-43D3-BE6B-55DF0D44CD4E}" type="datetimeFigureOut">
              <a:rPr lang="en-US" smtClean="0"/>
              <a:t>3/11/2020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DD155B-1B7F-49D0-B2CB-4D8331CCF5E4}" type="slidenum">
              <a:rPr lang="en-US" smtClean="0"/>
              <a:t>‹#›</a:t>
            </a:fld>
            <a:endParaRPr lang="en-US"/>
          </a:p>
        </p:txBody>
      </p:sp>
    </p:spTree>
    <p:extLst>
      <p:ext uri="{BB962C8B-B14F-4D97-AF65-F5344CB8AC3E}">
        <p14:creationId xmlns:p14="http://schemas.microsoft.com/office/powerpoint/2010/main" val="4271114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E3723A8-6025-43D3-BE6B-55DF0D44CD4E}" type="datetimeFigureOut">
              <a:rPr lang="en-US" smtClean="0"/>
              <a:t>3/11/2020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D155B-1B7F-49D0-B2CB-4D8331CCF5E4}" type="slidenum">
              <a:rPr lang="en-US" smtClean="0"/>
              <a:t>‹#›</a:t>
            </a:fld>
            <a:endParaRPr lang="en-US"/>
          </a:p>
        </p:txBody>
      </p:sp>
    </p:spTree>
    <p:extLst>
      <p:ext uri="{BB962C8B-B14F-4D97-AF65-F5344CB8AC3E}">
        <p14:creationId xmlns:p14="http://schemas.microsoft.com/office/powerpoint/2010/main" val="23265930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E3723A8-6025-43D3-BE6B-55DF0D44CD4E}" type="datetimeFigureOut">
              <a:rPr lang="en-US" smtClean="0"/>
              <a:t>3/11/2020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D155B-1B7F-49D0-B2CB-4D8331CCF5E4}" type="slidenum">
              <a:rPr lang="en-US" smtClean="0"/>
              <a:t>‹#›</a:t>
            </a:fld>
            <a:endParaRPr lang="en-US"/>
          </a:p>
        </p:txBody>
      </p:sp>
    </p:spTree>
    <p:extLst>
      <p:ext uri="{BB962C8B-B14F-4D97-AF65-F5344CB8AC3E}">
        <p14:creationId xmlns:p14="http://schemas.microsoft.com/office/powerpoint/2010/main" val="3820083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3723A8-6025-43D3-BE6B-55DF0D44CD4E}" type="datetimeFigureOut">
              <a:rPr lang="en-US" smtClean="0"/>
              <a:t>3/11/2020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DD155B-1B7F-49D0-B2CB-4D8331CCF5E4}" type="slidenum">
              <a:rPr lang="en-US" smtClean="0"/>
              <a:t>‹#›</a:t>
            </a:fld>
            <a:endParaRPr lang="en-US"/>
          </a:p>
        </p:txBody>
      </p:sp>
    </p:spTree>
    <p:extLst>
      <p:ext uri="{BB962C8B-B14F-4D97-AF65-F5344CB8AC3E}">
        <p14:creationId xmlns:p14="http://schemas.microsoft.com/office/powerpoint/2010/main" val="34115179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hyperlink" Target="https://gluonhq.com/products/scene-builder/"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hyperlink" Target="https://www.javatpoint.com/multithreading-in-java#multitasing" TargetMode="External"/><Relationship Id="rId7" Type="http://schemas.openxmlformats.org/officeDocument/2006/relationships/hyperlink" Target="https://www.javatpoint.com/java-tutorial" TargetMode="External"/><Relationship Id="rId2" Type="http://schemas.openxmlformats.org/officeDocument/2006/relationships/hyperlink" Target="https://www.javatpoint.com/multithreading-in-java" TargetMode="External"/><Relationship Id="rId1" Type="http://schemas.openxmlformats.org/officeDocument/2006/relationships/slideLayout" Target="../slideLayouts/slideLayout2.xml"/><Relationship Id="rId6" Type="http://schemas.openxmlformats.org/officeDocument/2006/relationships/hyperlink" Target="https://www.javatpoint.com/multithreading-in-java#thread" TargetMode="External"/><Relationship Id="rId5" Type="http://schemas.openxmlformats.org/officeDocument/2006/relationships/hyperlink" Target="https://www.javatpoint.com/multithreading-in-java#multithreading" TargetMode="External"/><Relationship Id="rId4" Type="http://schemas.openxmlformats.org/officeDocument/2006/relationships/hyperlink" Target="https://www.javatpoint.com/multithreading-in-java#multiprocessing" TargetMode="External"/></Relationships>
</file>

<file path=ppt/slides/_rels/slide125.xml.rels><?xml version="1.0" encoding="UTF-8" standalone="yes"?>
<Relationships xmlns="http://schemas.openxmlformats.org/package/2006/relationships"><Relationship Id="rId2" Type="http://schemas.openxmlformats.org/officeDocument/2006/relationships/hyperlink" Target="https://www.javatpoint.com/register-memory" TargetMode="Externa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3" Type="http://schemas.openxmlformats.org/officeDocument/2006/relationships/hyperlink" Target="https://www.javatpoint.com/java-thread-yield-method" TargetMode="External"/><Relationship Id="rId18" Type="http://schemas.openxmlformats.org/officeDocument/2006/relationships/hyperlink" Target="https://www.javatpoint.com/java-thread-isdaemon-method" TargetMode="External"/><Relationship Id="rId26" Type="http://schemas.openxmlformats.org/officeDocument/2006/relationships/hyperlink" Target="https://www.javatpoint.com/java-thread-dumpstack-method" TargetMode="External"/><Relationship Id="rId39" Type="http://schemas.openxmlformats.org/officeDocument/2006/relationships/hyperlink" Target="https://www.javatpoint.com/object-class" TargetMode="External"/><Relationship Id="rId21" Type="http://schemas.openxmlformats.org/officeDocument/2006/relationships/hyperlink" Target="https://www.javatpoint.com/java-thread-isinterrupted-method" TargetMode="External"/><Relationship Id="rId34" Type="http://schemas.openxmlformats.org/officeDocument/2006/relationships/hyperlink" Target="https://www.javatpoint.com/java-thread-setcontextclassloader-method" TargetMode="External"/><Relationship Id="rId7" Type="http://schemas.openxmlformats.org/officeDocument/2006/relationships/hyperlink" Target="https://www.javatpoint.com/java-thread-getpriority-method" TargetMode="External"/><Relationship Id="rId12" Type="http://schemas.openxmlformats.org/officeDocument/2006/relationships/hyperlink" Target="https://www.javatpoint.com/java-thread-isalive-method" TargetMode="External"/><Relationship Id="rId17" Type="http://schemas.openxmlformats.org/officeDocument/2006/relationships/hyperlink" Target="https://www.javatpoint.com/java-thread-destroy-method" TargetMode="External"/><Relationship Id="rId25" Type="http://schemas.openxmlformats.org/officeDocument/2006/relationships/hyperlink" Target="https://www.javatpoint.com/java-thread-holdlock-method" TargetMode="External"/><Relationship Id="rId33" Type="http://schemas.openxmlformats.org/officeDocument/2006/relationships/hyperlink" Target="https://www.javatpoint.com/java-thread-notifyall-method" TargetMode="External"/><Relationship Id="rId38" Type="http://schemas.openxmlformats.org/officeDocument/2006/relationships/hyperlink" Target="https://www.javatpoint.com/java-constructor" TargetMode="External"/><Relationship Id="rId2" Type="http://schemas.openxmlformats.org/officeDocument/2006/relationships/hyperlink" Target="https://www.javatpoint.com/java-thread-start-method" TargetMode="External"/><Relationship Id="rId16" Type="http://schemas.openxmlformats.org/officeDocument/2006/relationships/hyperlink" Target="https://www.javatpoint.com/java-thread-stop-method" TargetMode="External"/><Relationship Id="rId20" Type="http://schemas.openxmlformats.org/officeDocument/2006/relationships/hyperlink" Target="https://www.javatpoint.com/java-thread-interrupt-method" TargetMode="External"/><Relationship Id="rId29" Type="http://schemas.openxmlformats.org/officeDocument/2006/relationships/hyperlink" Target="https://www.javatpoint.com/java-thread-getstate-method" TargetMode="External"/><Relationship Id="rId1" Type="http://schemas.openxmlformats.org/officeDocument/2006/relationships/slideLayout" Target="../slideLayouts/slideLayout2.xml"/><Relationship Id="rId6" Type="http://schemas.openxmlformats.org/officeDocument/2006/relationships/hyperlink" Target="https://www.javatpoint.com/java-thread-join-method" TargetMode="External"/><Relationship Id="rId11" Type="http://schemas.openxmlformats.org/officeDocument/2006/relationships/hyperlink" Target="https://www.javatpoint.com/java-thread-getid-method" TargetMode="External"/><Relationship Id="rId24" Type="http://schemas.openxmlformats.org/officeDocument/2006/relationships/hyperlink" Target="https://www.javatpoint.com/java-thread-checkaccess-method" TargetMode="External"/><Relationship Id="rId32" Type="http://schemas.openxmlformats.org/officeDocument/2006/relationships/hyperlink" Target="https://www.javatpoint.com/java-thread-notify-method" TargetMode="External"/><Relationship Id="rId37" Type="http://schemas.openxmlformats.org/officeDocument/2006/relationships/hyperlink" Target="https://www.javatpoint.com/java-thread-setdefaultuncaughtexceptionhandler-method" TargetMode="External"/><Relationship Id="rId5" Type="http://schemas.openxmlformats.org/officeDocument/2006/relationships/hyperlink" Target="https://www.javatpoint.com/java-thread-currentthread-method" TargetMode="External"/><Relationship Id="rId15" Type="http://schemas.openxmlformats.org/officeDocument/2006/relationships/hyperlink" Target="https://www.javatpoint.com/java-thread-resume-method" TargetMode="External"/><Relationship Id="rId23" Type="http://schemas.openxmlformats.org/officeDocument/2006/relationships/hyperlink" Target="https://www.javatpoint.com/java-thread-activecount-method" TargetMode="External"/><Relationship Id="rId28" Type="http://schemas.openxmlformats.org/officeDocument/2006/relationships/hyperlink" Target="https://www.javatpoint.com/java-thread-enumerate-method" TargetMode="External"/><Relationship Id="rId36" Type="http://schemas.openxmlformats.org/officeDocument/2006/relationships/hyperlink" Target="https://www.javatpoint.com/java-thread-getdefaultuncaughtexceptionhandler-method" TargetMode="External"/><Relationship Id="rId10" Type="http://schemas.openxmlformats.org/officeDocument/2006/relationships/hyperlink" Target="https://www.javatpoint.com/java-thread-setname-method" TargetMode="External"/><Relationship Id="rId19" Type="http://schemas.openxmlformats.org/officeDocument/2006/relationships/hyperlink" Target="https://www.javatpoint.com/java-thread-setdaemon-method" TargetMode="External"/><Relationship Id="rId31" Type="http://schemas.openxmlformats.org/officeDocument/2006/relationships/hyperlink" Target="https://www.javatpoint.com/java-thread-tostring-method" TargetMode="External"/><Relationship Id="rId4" Type="http://schemas.openxmlformats.org/officeDocument/2006/relationships/hyperlink" Target="https://www.javatpoint.com/java-thread-sleep-method" TargetMode="External"/><Relationship Id="rId9" Type="http://schemas.openxmlformats.org/officeDocument/2006/relationships/hyperlink" Target="https://www.javatpoint.com/java-thread-getname-method" TargetMode="External"/><Relationship Id="rId14" Type="http://schemas.openxmlformats.org/officeDocument/2006/relationships/hyperlink" Target="https://www.javatpoint.com/java-thread-suspend-method" TargetMode="External"/><Relationship Id="rId22" Type="http://schemas.openxmlformats.org/officeDocument/2006/relationships/hyperlink" Target="https://www.javatpoint.com/java-thread-interrupted-method" TargetMode="External"/><Relationship Id="rId27" Type="http://schemas.openxmlformats.org/officeDocument/2006/relationships/hyperlink" Target="https://www.javatpoint.com/java-thread-getstacktrace-method" TargetMode="External"/><Relationship Id="rId30" Type="http://schemas.openxmlformats.org/officeDocument/2006/relationships/hyperlink" Target="https://www.javatpoint.com/java-thread-getthreadgroup-method" TargetMode="External"/><Relationship Id="rId35" Type="http://schemas.openxmlformats.org/officeDocument/2006/relationships/hyperlink" Target="https://www.javatpoint.com/java-thread-getcontextclassloader-method" TargetMode="External"/><Relationship Id="rId8" Type="http://schemas.openxmlformats.org/officeDocument/2006/relationships/hyperlink" Target="https://www.javatpoint.com/java-thread-setpriority-method" TargetMode="External"/><Relationship Id="rId3" Type="http://schemas.openxmlformats.org/officeDocument/2006/relationships/hyperlink" Target="https://www.javatpoint.com/java-thread-run-method" TargetMode="External"/></Relationships>
</file>

<file path=ppt/slides/_rels/slide12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www.javatpoint.com/java-awt-choice" TargetMode="External"/><Relationship Id="rId3" Type="http://schemas.openxmlformats.org/officeDocument/2006/relationships/hyperlink" Target="https://www.javatpoint.com/object-and-class-in-java" TargetMode="External"/><Relationship Id="rId7" Type="http://schemas.openxmlformats.org/officeDocument/2006/relationships/hyperlink" Target="https://www.javatpoint.com/java-awt-checkbox" TargetMode="External"/><Relationship Id="rId2" Type="http://schemas.openxmlformats.org/officeDocument/2006/relationships/hyperlink" Target="https://www.javatpoint.com/package" TargetMode="External"/><Relationship Id="rId1" Type="http://schemas.openxmlformats.org/officeDocument/2006/relationships/slideLayout" Target="../slideLayouts/slideLayout2.xml"/><Relationship Id="rId6" Type="http://schemas.openxmlformats.org/officeDocument/2006/relationships/hyperlink" Target="https://www.javatpoint.com/java-awt-textarea" TargetMode="External"/><Relationship Id="rId5" Type="http://schemas.openxmlformats.org/officeDocument/2006/relationships/hyperlink" Target="https://www.javatpoint.com/java-awt-label" TargetMode="External"/><Relationship Id="rId10" Type="http://schemas.openxmlformats.org/officeDocument/2006/relationships/image" Target="../media/image2.jpeg"/><Relationship Id="rId4" Type="http://schemas.openxmlformats.org/officeDocument/2006/relationships/hyperlink" Target="https://www.javatpoint.com/java-awt-textfield" TargetMode="External"/><Relationship Id="rId9" Type="http://schemas.openxmlformats.org/officeDocument/2006/relationships/hyperlink" Target="https://www.javatpoint.com/java-awt-lis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javatpoint.com/object-and-class-in-java"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hyperlink" Target="https://download.eclipse.org/efxclipse/updates-released/1.2.0/site/"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476645" y="-13342"/>
            <a:ext cx="4408714" cy="3170099"/>
          </a:xfrm>
          <a:prstGeom prst="rect">
            <a:avLst/>
          </a:prstGeom>
          <a:ln w="38100">
            <a:solidFill>
              <a:schemeClr val="tx1"/>
            </a:solidFill>
          </a:ln>
          <a:extLst/>
        </p:spPr>
        <p:txBody>
          <a:bodyPr wrap="square">
            <a:spAutoFit/>
          </a:bodyPr>
          <a:lstStyle/>
          <a:p>
            <a:r>
              <a:rPr lang="en-US" altLang="en-US" sz="2000" b="1" dirty="0"/>
              <a:t>Instance Variable</a:t>
            </a:r>
          </a:p>
          <a:p>
            <a:r>
              <a:rPr lang="en-US" altLang="en-US" sz="2000" b="1" dirty="0">
                <a:solidFill>
                  <a:srgbClr val="FF0000"/>
                </a:solidFill>
              </a:rPr>
              <a:t>public class ABC {</a:t>
            </a:r>
            <a:br>
              <a:rPr lang="en-US" altLang="en-US" sz="2000" b="1" dirty="0">
                <a:solidFill>
                  <a:srgbClr val="FF0000"/>
                </a:solidFill>
              </a:rPr>
            </a:br>
            <a:r>
              <a:rPr lang="en-US" altLang="en-US" sz="2000" b="1" dirty="0">
                <a:solidFill>
                  <a:srgbClr val="FF0000"/>
                </a:solidFill>
              </a:rPr>
              <a:t>    public static void main(String[] </a:t>
            </a:r>
            <a:r>
              <a:rPr lang="en-US" altLang="en-US" sz="2000" b="1" dirty="0" err="1">
                <a:solidFill>
                  <a:srgbClr val="FF0000"/>
                </a:solidFill>
              </a:rPr>
              <a:t>args</a:t>
            </a:r>
            <a:r>
              <a:rPr lang="en-US" altLang="en-US" sz="2000" b="1" dirty="0">
                <a:solidFill>
                  <a:srgbClr val="FF0000"/>
                </a:solidFill>
              </a:rPr>
              <a:t>) {</a:t>
            </a:r>
            <a:br>
              <a:rPr lang="en-US" altLang="en-US" sz="2000" b="1" dirty="0">
                <a:solidFill>
                  <a:srgbClr val="FF0000"/>
                </a:solidFill>
              </a:rPr>
            </a:br>
            <a:r>
              <a:rPr lang="en-US" altLang="en-US" sz="2000" b="1" dirty="0"/>
              <a:t>    </a:t>
            </a:r>
            <a:r>
              <a:rPr lang="en-US" altLang="en-US" sz="2000" b="1" dirty="0" smtClean="0"/>
              <a:t>Test </a:t>
            </a:r>
            <a:r>
              <a:rPr lang="en-US" altLang="en-US" sz="2000" b="1" dirty="0"/>
              <a:t>t=new Test();</a:t>
            </a:r>
            <a:br>
              <a:rPr lang="en-US" altLang="en-US" sz="2000" b="1" dirty="0"/>
            </a:br>
            <a:r>
              <a:rPr lang="en-US" altLang="en-US" sz="2000" b="1" dirty="0"/>
              <a:t>    </a:t>
            </a:r>
            <a:r>
              <a:rPr lang="en-US" altLang="en-US" sz="2000" b="1" dirty="0" err="1" smtClean="0"/>
              <a:t>t.marks</a:t>
            </a:r>
            <a:r>
              <a:rPr lang="en-US" altLang="en-US" sz="2000" b="1" dirty="0" smtClean="0"/>
              <a:t>=20</a:t>
            </a:r>
            <a:r>
              <a:rPr lang="en-US" altLang="en-US" sz="2000" b="1" dirty="0"/>
              <a:t>;</a:t>
            </a:r>
            <a:r>
              <a:rPr lang="en-US" altLang="en-US" sz="2000" b="1" dirty="0">
                <a:solidFill>
                  <a:srgbClr val="FF0000"/>
                </a:solidFill>
              </a:rPr>
              <a:t/>
            </a:r>
            <a:br>
              <a:rPr lang="en-US" altLang="en-US" sz="2000" b="1" dirty="0">
                <a:solidFill>
                  <a:srgbClr val="FF0000"/>
                </a:solidFill>
              </a:rPr>
            </a:br>
            <a:r>
              <a:rPr lang="en-US" altLang="en-US" sz="2000" b="1" dirty="0">
                <a:solidFill>
                  <a:srgbClr val="FF0000"/>
                </a:solidFill>
              </a:rPr>
              <a:t>    </a:t>
            </a:r>
            <a:r>
              <a:rPr lang="en-US" altLang="en-US" sz="2000" b="1" dirty="0" err="1" smtClean="0">
                <a:solidFill>
                  <a:srgbClr val="FF0000"/>
                </a:solidFill>
              </a:rPr>
              <a:t>System.out.println</a:t>
            </a:r>
            <a:r>
              <a:rPr lang="en-US" altLang="en-US" sz="2000" b="1" dirty="0" smtClean="0">
                <a:solidFill>
                  <a:srgbClr val="FF0000"/>
                </a:solidFill>
              </a:rPr>
              <a:t>(</a:t>
            </a:r>
            <a:r>
              <a:rPr lang="en-US" altLang="en-US" sz="2000" b="1" dirty="0" err="1" smtClean="0">
                <a:solidFill>
                  <a:srgbClr val="FF0000"/>
                </a:solidFill>
              </a:rPr>
              <a:t>t.roll</a:t>
            </a:r>
            <a:r>
              <a:rPr lang="en-US" altLang="en-US" sz="2000" b="1" dirty="0">
                <a:solidFill>
                  <a:srgbClr val="FF0000"/>
                </a:solidFill>
              </a:rPr>
              <a:t>);</a:t>
            </a:r>
            <a:br>
              <a:rPr lang="en-US" altLang="en-US" sz="2000" b="1" dirty="0">
                <a:solidFill>
                  <a:srgbClr val="FF0000"/>
                </a:solidFill>
              </a:rPr>
            </a:br>
            <a:r>
              <a:rPr lang="en-US" altLang="en-US" sz="2000" b="1" dirty="0">
                <a:solidFill>
                  <a:srgbClr val="FF0000"/>
                </a:solidFill>
              </a:rPr>
              <a:t>    </a:t>
            </a:r>
            <a:r>
              <a:rPr lang="en-US" altLang="en-US" sz="2000" b="1" dirty="0" err="1" smtClean="0">
                <a:solidFill>
                  <a:srgbClr val="FF0000"/>
                </a:solidFill>
              </a:rPr>
              <a:t>System.out.println</a:t>
            </a:r>
            <a:r>
              <a:rPr lang="en-US" altLang="en-US" sz="2000" b="1" dirty="0" smtClean="0">
                <a:solidFill>
                  <a:srgbClr val="FF0000"/>
                </a:solidFill>
              </a:rPr>
              <a:t>(</a:t>
            </a:r>
            <a:r>
              <a:rPr lang="en-US" altLang="en-US" sz="2000" b="1" dirty="0" err="1" smtClean="0">
                <a:solidFill>
                  <a:srgbClr val="FF0000"/>
                </a:solidFill>
              </a:rPr>
              <a:t>t.marks</a:t>
            </a:r>
            <a:r>
              <a:rPr lang="en-US" altLang="en-US" sz="2000" b="1" dirty="0" smtClean="0">
                <a:solidFill>
                  <a:srgbClr val="FF0000"/>
                </a:solidFill>
              </a:rPr>
              <a:t>);       </a:t>
            </a:r>
            <a:r>
              <a:rPr lang="en-US" altLang="en-US" sz="2000" b="1" dirty="0">
                <a:solidFill>
                  <a:srgbClr val="FF0000"/>
                </a:solidFill>
              </a:rPr>
              <a:t>}   </a:t>
            </a:r>
            <a:r>
              <a:rPr lang="en-US" altLang="en-US" sz="2000" b="1" dirty="0" smtClean="0">
                <a:solidFill>
                  <a:srgbClr val="FF0000"/>
                </a:solidFill>
              </a:rPr>
              <a:t>}</a:t>
            </a:r>
            <a:r>
              <a:rPr lang="en-US" altLang="en-US" sz="2000" b="1" dirty="0">
                <a:solidFill>
                  <a:srgbClr val="FF0000"/>
                </a:solidFill>
              </a:rPr>
              <a:t/>
            </a:r>
            <a:br>
              <a:rPr lang="en-US" altLang="en-US" sz="2000" b="1" dirty="0">
                <a:solidFill>
                  <a:srgbClr val="FF0000"/>
                </a:solidFill>
              </a:rPr>
            </a:br>
            <a:r>
              <a:rPr lang="en-US" altLang="en-US" sz="2000" b="1" dirty="0"/>
              <a:t>class Test{</a:t>
            </a:r>
            <a:br>
              <a:rPr lang="en-US" altLang="en-US" sz="2000" b="1" dirty="0"/>
            </a:br>
            <a:r>
              <a:rPr lang="en-US" altLang="en-US" sz="2000" b="1" dirty="0"/>
              <a:t>    </a:t>
            </a:r>
            <a:r>
              <a:rPr lang="en-US" altLang="en-US" sz="2000" b="1" dirty="0" err="1"/>
              <a:t>int</a:t>
            </a:r>
            <a:r>
              <a:rPr lang="en-US" altLang="en-US" sz="2000" b="1" dirty="0"/>
              <a:t> marks;</a:t>
            </a:r>
            <a:br>
              <a:rPr lang="en-US" altLang="en-US" sz="2000" b="1" dirty="0"/>
            </a:br>
            <a:r>
              <a:rPr lang="en-US" altLang="en-US" sz="2000" b="1" dirty="0"/>
              <a:t>    </a:t>
            </a:r>
            <a:r>
              <a:rPr lang="en-US" altLang="en-US" sz="2000" b="1" dirty="0" err="1"/>
              <a:t>int</a:t>
            </a:r>
            <a:r>
              <a:rPr lang="en-US" altLang="en-US" sz="2000" b="1" dirty="0"/>
              <a:t> roll=10</a:t>
            </a:r>
            <a:r>
              <a:rPr lang="en-US" altLang="en-US" sz="2000" b="1" dirty="0" smtClean="0"/>
              <a:t>;}</a:t>
            </a:r>
            <a:endParaRPr lang="en-US" altLang="en-US" sz="2000" b="1" dirty="0"/>
          </a:p>
        </p:txBody>
      </p:sp>
      <p:sp>
        <p:nvSpPr>
          <p:cNvPr id="5" name="Rectangle 2"/>
          <p:cNvSpPr>
            <a:spLocks noChangeArrowheads="1"/>
          </p:cNvSpPr>
          <p:nvPr/>
        </p:nvSpPr>
        <p:spPr bwMode="auto">
          <a:xfrm>
            <a:off x="6936378" y="-77138"/>
            <a:ext cx="5012870" cy="3170099"/>
          </a:xfrm>
          <a:prstGeom prst="rect">
            <a:avLst/>
          </a:prstGeom>
          <a:ln w="38100">
            <a:solidFill>
              <a:schemeClr val="tx1"/>
            </a:solidFill>
          </a:ln>
          <a:extLst/>
        </p:spPr>
        <p:txBody>
          <a:bodyPr wrap="square">
            <a:spAutoFit/>
          </a:bodyPr>
          <a:lstStyle/>
          <a:p>
            <a:r>
              <a:rPr lang="en-US" altLang="en-US" sz="2000" b="1" dirty="0"/>
              <a:t>Static </a:t>
            </a:r>
            <a:r>
              <a:rPr lang="en-US" altLang="en-US" sz="2000" b="1" dirty="0" smtClean="0"/>
              <a:t>variable</a:t>
            </a:r>
            <a:endParaRPr lang="en-US" altLang="en-US" sz="2000" b="1" dirty="0"/>
          </a:p>
          <a:p>
            <a:r>
              <a:rPr lang="en-US" altLang="en-US" sz="2000" b="1" dirty="0">
                <a:solidFill>
                  <a:srgbClr val="FF0000"/>
                </a:solidFill>
              </a:rPr>
              <a:t>public class ABC {</a:t>
            </a:r>
            <a:br>
              <a:rPr lang="en-US" altLang="en-US" sz="2000" b="1" dirty="0">
                <a:solidFill>
                  <a:srgbClr val="FF0000"/>
                </a:solidFill>
              </a:rPr>
            </a:br>
            <a:r>
              <a:rPr lang="en-US" altLang="en-US" sz="2000" b="1" dirty="0">
                <a:solidFill>
                  <a:srgbClr val="FF0000"/>
                </a:solidFill>
              </a:rPr>
              <a:t>  </a:t>
            </a:r>
            <a:r>
              <a:rPr lang="en-US" altLang="en-US" sz="2000" b="1" dirty="0" smtClean="0">
                <a:solidFill>
                  <a:srgbClr val="FF0000"/>
                </a:solidFill>
              </a:rPr>
              <a:t>public </a:t>
            </a:r>
            <a:r>
              <a:rPr lang="en-US" altLang="en-US" sz="2000" b="1" dirty="0">
                <a:solidFill>
                  <a:srgbClr val="FF0000"/>
                </a:solidFill>
              </a:rPr>
              <a:t>static void main(String[] </a:t>
            </a:r>
            <a:r>
              <a:rPr lang="en-US" altLang="en-US" sz="2000" b="1" dirty="0" err="1">
                <a:solidFill>
                  <a:srgbClr val="FF0000"/>
                </a:solidFill>
              </a:rPr>
              <a:t>args</a:t>
            </a:r>
            <a:r>
              <a:rPr lang="en-US" altLang="en-US" sz="2000" b="1" dirty="0">
                <a:solidFill>
                  <a:srgbClr val="FF0000"/>
                </a:solidFill>
              </a:rPr>
              <a:t>) {</a:t>
            </a:r>
            <a:br>
              <a:rPr lang="en-US" altLang="en-US" sz="2000" b="1" dirty="0">
                <a:solidFill>
                  <a:srgbClr val="FF0000"/>
                </a:solidFill>
              </a:rPr>
            </a:br>
            <a:r>
              <a:rPr lang="en-US" altLang="en-US" sz="2000" b="1" dirty="0">
                <a:solidFill>
                  <a:srgbClr val="FF0000"/>
                </a:solidFill>
              </a:rPr>
              <a:t>  </a:t>
            </a:r>
            <a:r>
              <a:rPr lang="en-US" altLang="en-US" sz="2000" b="1" dirty="0" smtClean="0"/>
              <a:t>Test </a:t>
            </a:r>
            <a:r>
              <a:rPr lang="en-US" altLang="en-US" sz="2000" b="1" dirty="0"/>
              <a:t>t=new Test();</a:t>
            </a:r>
            <a:br>
              <a:rPr lang="en-US" altLang="en-US" sz="2000" b="1" dirty="0"/>
            </a:br>
            <a:r>
              <a:rPr lang="en-US" altLang="en-US" sz="2000" b="1" dirty="0"/>
              <a:t>  </a:t>
            </a:r>
            <a:r>
              <a:rPr lang="en-US" altLang="en-US" sz="2000" b="1" dirty="0" smtClean="0"/>
              <a:t>Test </a:t>
            </a:r>
            <a:r>
              <a:rPr lang="en-US" altLang="en-US" sz="2000" b="1" dirty="0" err="1"/>
              <a:t>tt</a:t>
            </a:r>
            <a:r>
              <a:rPr lang="en-US" altLang="en-US" sz="2000" b="1" dirty="0"/>
              <a:t>=new Test();</a:t>
            </a:r>
            <a:br>
              <a:rPr lang="en-US" altLang="en-US" sz="2000" b="1" dirty="0"/>
            </a:br>
            <a:r>
              <a:rPr lang="en-US" altLang="en-US" sz="2000" b="1" dirty="0"/>
              <a:t>  </a:t>
            </a:r>
            <a:r>
              <a:rPr lang="en-US" altLang="en-US" sz="2000" b="1" dirty="0" err="1" smtClean="0"/>
              <a:t>t.marks</a:t>
            </a:r>
            <a:r>
              <a:rPr lang="en-US" altLang="en-US" sz="2000" b="1" dirty="0" smtClean="0"/>
              <a:t>=20</a:t>
            </a:r>
            <a:r>
              <a:rPr lang="en-US" altLang="en-US" sz="2000" b="1" dirty="0"/>
              <a:t>; </a:t>
            </a:r>
            <a:r>
              <a:rPr lang="en-US" altLang="en-US" sz="2000" b="1" dirty="0" err="1"/>
              <a:t>tt.marks</a:t>
            </a:r>
            <a:r>
              <a:rPr lang="en-US" altLang="en-US" sz="2000" b="1" dirty="0"/>
              <a:t>=900;</a:t>
            </a:r>
            <a:r>
              <a:rPr lang="en-US" altLang="en-US" sz="2000" b="1" dirty="0">
                <a:solidFill>
                  <a:srgbClr val="FF0000"/>
                </a:solidFill>
              </a:rPr>
              <a:t/>
            </a:r>
            <a:br>
              <a:rPr lang="en-US" altLang="en-US" sz="2000" b="1" dirty="0">
                <a:solidFill>
                  <a:srgbClr val="FF0000"/>
                </a:solidFill>
              </a:rPr>
            </a:br>
            <a:r>
              <a:rPr lang="en-US" altLang="en-US" sz="2000" b="1" dirty="0">
                <a:solidFill>
                  <a:srgbClr val="FF0000"/>
                </a:solidFill>
              </a:rPr>
              <a:t>  </a:t>
            </a:r>
            <a:r>
              <a:rPr lang="en-US" altLang="en-US" sz="2000" b="1" dirty="0" err="1" smtClean="0">
                <a:solidFill>
                  <a:srgbClr val="FF0000"/>
                </a:solidFill>
              </a:rPr>
              <a:t>System.out.println</a:t>
            </a:r>
            <a:r>
              <a:rPr lang="en-US" altLang="en-US" sz="2000" b="1" dirty="0" smtClean="0">
                <a:solidFill>
                  <a:srgbClr val="FF0000"/>
                </a:solidFill>
              </a:rPr>
              <a:t>(</a:t>
            </a:r>
            <a:r>
              <a:rPr lang="en-US" altLang="en-US" sz="2000" b="1" dirty="0" err="1" smtClean="0">
                <a:solidFill>
                  <a:srgbClr val="FF0000"/>
                </a:solidFill>
              </a:rPr>
              <a:t>tt.marks</a:t>
            </a:r>
            <a:r>
              <a:rPr lang="en-US" altLang="en-US" sz="2000" b="1" dirty="0">
                <a:solidFill>
                  <a:srgbClr val="FF0000"/>
                </a:solidFill>
              </a:rPr>
              <a:t>);</a:t>
            </a:r>
            <a:br>
              <a:rPr lang="en-US" altLang="en-US" sz="2000" b="1" dirty="0">
                <a:solidFill>
                  <a:srgbClr val="FF0000"/>
                </a:solidFill>
              </a:rPr>
            </a:br>
            <a:r>
              <a:rPr lang="en-US" altLang="en-US" sz="2000" b="1" dirty="0">
                <a:solidFill>
                  <a:srgbClr val="FF0000"/>
                </a:solidFill>
              </a:rPr>
              <a:t>  </a:t>
            </a:r>
            <a:r>
              <a:rPr lang="en-US" altLang="en-US" sz="2000" b="1" dirty="0" err="1" smtClean="0">
                <a:solidFill>
                  <a:srgbClr val="FF0000"/>
                </a:solidFill>
              </a:rPr>
              <a:t>System.out.println</a:t>
            </a:r>
            <a:r>
              <a:rPr lang="en-US" altLang="en-US" sz="2000" b="1" dirty="0" smtClean="0">
                <a:solidFill>
                  <a:srgbClr val="FF0000"/>
                </a:solidFill>
              </a:rPr>
              <a:t>(</a:t>
            </a:r>
            <a:r>
              <a:rPr lang="en-US" altLang="en-US" sz="2000" b="1" dirty="0" err="1" smtClean="0">
                <a:solidFill>
                  <a:srgbClr val="FF0000"/>
                </a:solidFill>
              </a:rPr>
              <a:t>t.marks</a:t>
            </a:r>
            <a:r>
              <a:rPr lang="en-US" altLang="en-US" sz="2000" b="1" dirty="0" smtClean="0">
                <a:solidFill>
                  <a:srgbClr val="FF0000"/>
                </a:solidFill>
              </a:rPr>
              <a:t>);     }  </a:t>
            </a:r>
            <a:r>
              <a:rPr lang="en-US" altLang="en-US" sz="2000" b="1" dirty="0"/>
              <a:t>}</a:t>
            </a:r>
            <a:br>
              <a:rPr lang="en-US" altLang="en-US" sz="2000" b="1" dirty="0"/>
            </a:br>
            <a:r>
              <a:rPr lang="en-US" altLang="en-US" sz="2000" b="1" dirty="0"/>
              <a:t>class Test{</a:t>
            </a:r>
            <a:br>
              <a:rPr lang="en-US" altLang="en-US" sz="2000" b="1" dirty="0"/>
            </a:br>
            <a:r>
              <a:rPr lang="en-US" altLang="en-US" sz="2000" b="1" dirty="0"/>
              <a:t>    static </a:t>
            </a:r>
            <a:r>
              <a:rPr lang="en-US" altLang="en-US" sz="2000" b="1" dirty="0" err="1"/>
              <a:t>int</a:t>
            </a:r>
            <a:r>
              <a:rPr lang="en-US" altLang="en-US" sz="2000" b="1" dirty="0"/>
              <a:t> marks</a:t>
            </a:r>
            <a:r>
              <a:rPr lang="en-US" altLang="en-US" sz="2000" b="1" dirty="0" smtClean="0"/>
              <a:t>;  }</a:t>
            </a:r>
            <a:endParaRPr lang="en-US" altLang="en-US" sz="2000" b="1" dirty="0"/>
          </a:p>
        </p:txBody>
      </p:sp>
      <p:sp>
        <p:nvSpPr>
          <p:cNvPr id="2" name="Rectangle 1"/>
          <p:cNvSpPr>
            <a:spLocks noChangeArrowheads="1"/>
          </p:cNvSpPr>
          <p:nvPr/>
        </p:nvSpPr>
        <p:spPr bwMode="auto">
          <a:xfrm>
            <a:off x="263994" y="3269049"/>
            <a:ext cx="5286201" cy="3477875"/>
          </a:xfrm>
          <a:prstGeom prst="rect">
            <a:avLst/>
          </a:prstGeom>
          <a:ln w="38100">
            <a:solidFill>
              <a:schemeClr val="tx1"/>
            </a:solidFill>
          </a:ln>
        </p:spPr>
        <p:txBody>
          <a:bodyPr wrap="square">
            <a:spAutoFit/>
          </a:bodyPr>
          <a:lstStyle/>
          <a:p>
            <a:r>
              <a:rPr lang="en-US" altLang="en-US" sz="2000" b="1" dirty="0"/>
              <a:t>Local variable</a:t>
            </a:r>
          </a:p>
          <a:p>
            <a:r>
              <a:rPr lang="en-US" altLang="en-US" sz="2000" b="1" dirty="0">
                <a:solidFill>
                  <a:srgbClr val="FF0000"/>
                </a:solidFill>
              </a:rPr>
              <a:t>public class ABC {</a:t>
            </a:r>
            <a:br>
              <a:rPr lang="en-US" altLang="en-US" sz="2000" b="1" dirty="0">
                <a:solidFill>
                  <a:srgbClr val="FF0000"/>
                </a:solidFill>
              </a:rPr>
            </a:br>
            <a:r>
              <a:rPr lang="en-US" altLang="en-US" sz="2000" b="1" dirty="0">
                <a:solidFill>
                  <a:srgbClr val="FF0000"/>
                </a:solidFill>
              </a:rPr>
              <a:t>    public static void main(String[] </a:t>
            </a:r>
            <a:r>
              <a:rPr lang="en-US" altLang="en-US" sz="2000" b="1" dirty="0" err="1">
                <a:solidFill>
                  <a:srgbClr val="FF0000"/>
                </a:solidFill>
              </a:rPr>
              <a:t>args</a:t>
            </a:r>
            <a:r>
              <a:rPr lang="en-US" altLang="en-US" sz="2000" b="1" dirty="0">
                <a:solidFill>
                  <a:srgbClr val="FF0000"/>
                </a:solidFill>
              </a:rPr>
              <a:t>) {</a:t>
            </a:r>
            <a:br>
              <a:rPr lang="en-US" altLang="en-US" sz="2000" b="1" dirty="0">
                <a:solidFill>
                  <a:srgbClr val="FF0000"/>
                </a:solidFill>
              </a:rPr>
            </a:br>
            <a:r>
              <a:rPr lang="en-US" altLang="en-US" sz="2000" b="1" dirty="0">
                <a:solidFill>
                  <a:srgbClr val="FF0000"/>
                </a:solidFill>
              </a:rPr>
              <a:t>        </a:t>
            </a:r>
            <a:r>
              <a:rPr lang="en-US" altLang="en-US" sz="2000" b="1" dirty="0" err="1">
                <a:solidFill>
                  <a:srgbClr val="FF0000"/>
                </a:solidFill>
              </a:rPr>
              <a:t>int</a:t>
            </a:r>
            <a:r>
              <a:rPr lang="en-US" altLang="en-US" sz="2000" b="1" dirty="0">
                <a:solidFill>
                  <a:srgbClr val="FF0000"/>
                </a:solidFill>
              </a:rPr>
              <a:t> k=100;</a:t>
            </a:r>
            <a:br>
              <a:rPr lang="en-US" altLang="en-US" sz="2000" b="1" dirty="0">
                <a:solidFill>
                  <a:srgbClr val="FF0000"/>
                </a:solidFill>
              </a:rPr>
            </a:br>
            <a:r>
              <a:rPr lang="en-US" altLang="en-US" sz="2000" b="1" dirty="0">
                <a:solidFill>
                  <a:srgbClr val="FF0000"/>
                </a:solidFill>
              </a:rPr>
              <a:t>        </a:t>
            </a:r>
            <a:r>
              <a:rPr lang="en-US" altLang="en-US" sz="2000" b="1" dirty="0" err="1">
                <a:solidFill>
                  <a:srgbClr val="FF0000"/>
                </a:solidFill>
              </a:rPr>
              <a:t>System.out.println</a:t>
            </a:r>
            <a:r>
              <a:rPr lang="en-US" altLang="en-US" sz="2000" b="1" dirty="0">
                <a:solidFill>
                  <a:srgbClr val="FF0000"/>
                </a:solidFill>
              </a:rPr>
              <a:t>("the value </a:t>
            </a:r>
            <a:r>
              <a:rPr lang="en-US" altLang="en-US" sz="2000" b="1" dirty="0" err="1">
                <a:solidFill>
                  <a:srgbClr val="FF0000"/>
                </a:solidFill>
              </a:rPr>
              <a:t>is"+k</a:t>
            </a:r>
            <a:r>
              <a:rPr lang="en-US" altLang="en-US" sz="2000" b="1" dirty="0">
                <a:solidFill>
                  <a:srgbClr val="FF0000"/>
                </a:solidFill>
              </a:rPr>
              <a:t>);</a:t>
            </a:r>
            <a:br>
              <a:rPr lang="en-US" altLang="en-US" sz="2000" b="1" dirty="0">
                <a:solidFill>
                  <a:srgbClr val="FF0000"/>
                </a:solidFill>
              </a:rPr>
            </a:br>
            <a:r>
              <a:rPr lang="en-US" altLang="en-US" sz="2000" b="1" dirty="0">
                <a:solidFill>
                  <a:srgbClr val="FF0000"/>
                </a:solidFill>
              </a:rPr>
              <a:t>        </a:t>
            </a:r>
            <a:r>
              <a:rPr lang="en-US" altLang="en-US" sz="2000" b="1" dirty="0"/>
              <a:t>Test t=new Test();</a:t>
            </a:r>
            <a:br>
              <a:rPr lang="en-US" altLang="en-US" sz="2000" b="1" dirty="0"/>
            </a:br>
            <a:r>
              <a:rPr lang="en-US" altLang="en-US" sz="2000" b="1" dirty="0"/>
              <a:t>        </a:t>
            </a:r>
            <a:r>
              <a:rPr lang="en-US" altLang="en-US" sz="2000" b="1" dirty="0" err="1"/>
              <a:t>t.display</a:t>
            </a:r>
            <a:r>
              <a:rPr lang="en-US" altLang="en-US" sz="2000" b="1" dirty="0" smtClean="0"/>
              <a:t>();      </a:t>
            </a:r>
            <a:r>
              <a:rPr lang="en-US" altLang="en-US" sz="2000" b="1" dirty="0">
                <a:solidFill>
                  <a:srgbClr val="FF0000"/>
                </a:solidFill>
              </a:rPr>
              <a:t>}       }</a:t>
            </a:r>
            <a:br>
              <a:rPr lang="en-US" altLang="en-US" sz="2000" b="1" dirty="0">
                <a:solidFill>
                  <a:srgbClr val="FF0000"/>
                </a:solidFill>
              </a:rPr>
            </a:br>
            <a:r>
              <a:rPr lang="en-US" altLang="en-US" sz="2000" b="1" dirty="0"/>
              <a:t>class Test{</a:t>
            </a:r>
            <a:br>
              <a:rPr lang="en-US" altLang="en-US" sz="2000" b="1" dirty="0"/>
            </a:br>
            <a:r>
              <a:rPr lang="en-US" altLang="en-US" sz="2000" b="1" dirty="0"/>
              <a:t>    void display(){</a:t>
            </a:r>
            <a:br>
              <a:rPr lang="en-US" altLang="en-US" sz="2000" b="1" dirty="0"/>
            </a:br>
            <a:r>
              <a:rPr lang="en-US" altLang="en-US" sz="2000" b="1" dirty="0"/>
              <a:t>        </a:t>
            </a:r>
            <a:r>
              <a:rPr lang="en-US" altLang="en-US" sz="2000" b="1" dirty="0" err="1"/>
              <a:t>int</a:t>
            </a:r>
            <a:r>
              <a:rPr lang="en-US" altLang="en-US" sz="2000" b="1" dirty="0"/>
              <a:t> pp=200;</a:t>
            </a:r>
            <a:br>
              <a:rPr lang="en-US" altLang="en-US" sz="2000" b="1" dirty="0"/>
            </a:br>
            <a:r>
              <a:rPr lang="en-US" altLang="en-US" sz="2000" b="1" dirty="0"/>
              <a:t>        </a:t>
            </a:r>
            <a:r>
              <a:rPr lang="en-US" altLang="en-US" sz="2000" b="1" dirty="0" err="1"/>
              <a:t>System.out.println</a:t>
            </a:r>
            <a:r>
              <a:rPr lang="en-US" altLang="en-US" sz="2000" b="1" dirty="0"/>
              <a:t>(pp</a:t>
            </a:r>
            <a:r>
              <a:rPr lang="en-US" altLang="en-US" sz="2000" b="1" dirty="0" smtClean="0"/>
              <a:t>);    }}</a:t>
            </a:r>
            <a:endParaRPr lang="en-US" altLang="en-US" sz="2000" b="1" dirty="0"/>
          </a:p>
        </p:txBody>
      </p:sp>
      <p:sp>
        <p:nvSpPr>
          <p:cNvPr id="3" name="Rectangle 2"/>
          <p:cNvSpPr>
            <a:spLocks noChangeArrowheads="1"/>
          </p:cNvSpPr>
          <p:nvPr/>
        </p:nvSpPr>
        <p:spPr bwMode="auto">
          <a:xfrm>
            <a:off x="6060558" y="3576826"/>
            <a:ext cx="5676418" cy="2862322"/>
          </a:xfrm>
          <a:prstGeom prst="rect">
            <a:avLst/>
          </a:prstGeom>
          <a:ln w="38100">
            <a:solidFill>
              <a:schemeClr val="tx1"/>
            </a:solidFill>
          </a:ln>
        </p:spPr>
        <p:txBody>
          <a:bodyPr wrap="square">
            <a:spAutoFit/>
          </a:bodyPr>
          <a:lstStyle/>
          <a:p>
            <a:r>
              <a:rPr lang="en-US" altLang="en-US" sz="2000" b="1" dirty="0"/>
              <a:t>Instance method</a:t>
            </a:r>
          </a:p>
          <a:p>
            <a:r>
              <a:rPr lang="en-US" altLang="en-US" sz="2000" b="1" dirty="0">
                <a:solidFill>
                  <a:srgbClr val="FF0000"/>
                </a:solidFill>
              </a:rPr>
              <a:t>public class ABC {</a:t>
            </a:r>
            <a:br>
              <a:rPr lang="en-US" altLang="en-US" sz="2000" b="1" dirty="0">
                <a:solidFill>
                  <a:srgbClr val="FF0000"/>
                </a:solidFill>
              </a:rPr>
            </a:br>
            <a:r>
              <a:rPr lang="en-US" altLang="en-US" sz="2000" b="1" dirty="0">
                <a:solidFill>
                  <a:srgbClr val="FF0000"/>
                </a:solidFill>
              </a:rPr>
              <a:t>    public static void main(String[] </a:t>
            </a:r>
            <a:r>
              <a:rPr lang="en-US" altLang="en-US" sz="2000" b="1" dirty="0" err="1">
                <a:solidFill>
                  <a:srgbClr val="FF0000"/>
                </a:solidFill>
              </a:rPr>
              <a:t>args</a:t>
            </a:r>
            <a:r>
              <a:rPr lang="en-US" altLang="en-US" sz="2000" b="1" dirty="0">
                <a:solidFill>
                  <a:srgbClr val="FF0000"/>
                </a:solidFill>
              </a:rPr>
              <a:t>) {</a:t>
            </a:r>
            <a:br>
              <a:rPr lang="en-US" altLang="en-US" sz="2000" b="1" dirty="0">
                <a:solidFill>
                  <a:srgbClr val="FF0000"/>
                </a:solidFill>
              </a:rPr>
            </a:br>
            <a:r>
              <a:rPr lang="en-US" altLang="en-US" sz="2000" b="1" dirty="0">
                <a:solidFill>
                  <a:srgbClr val="FF0000"/>
                </a:solidFill>
              </a:rPr>
              <a:t>       </a:t>
            </a:r>
            <a:r>
              <a:rPr lang="en-US" altLang="en-US" sz="2000" b="1" dirty="0"/>
              <a:t>ABC a = new ABC();</a:t>
            </a:r>
            <a:r>
              <a:rPr lang="en-US" altLang="en-US" sz="2000" b="1" dirty="0">
                <a:solidFill>
                  <a:srgbClr val="FF0000"/>
                </a:solidFill>
              </a:rPr>
              <a:t/>
            </a:r>
            <a:br>
              <a:rPr lang="en-US" altLang="en-US" sz="2000" b="1" dirty="0">
                <a:solidFill>
                  <a:srgbClr val="FF0000"/>
                </a:solidFill>
              </a:rPr>
            </a:br>
            <a:r>
              <a:rPr lang="en-US" altLang="en-US" sz="2000" b="1" dirty="0">
                <a:solidFill>
                  <a:srgbClr val="FF0000"/>
                </a:solidFill>
              </a:rPr>
              <a:t>        </a:t>
            </a:r>
            <a:r>
              <a:rPr lang="en-US" altLang="en-US" sz="2000" b="1" dirty="0" err="1">
                <a:solidFill>
                  <a:srgbClr val="FF0000"/>
                </a:solidFill>
              </a:rPr>
              <a:t>System.out.println</a:t>
            </a:r>
            <a:r>
              <a:rPr lang="en-US" altLang="en-US" sz="2000" b="1" dirty="0">
                <a:solidFill>
                  <a:srgbClr val="FF0000"/>
                </a:solidFill>
              </a:rPr>
              <a:t>("void main");</a:t>
            </a:r>
            <a:br>
              <a:rPr lang="en-US" altLang="en-US" sz="2000" b="1" dirty="0">
                <a:solidFill>
                  <a:srgbClr val="FF0000"/>
                </a:solidFill>
              </a:rPr>
            </a:br>
            <a:r>
              <a:rPr lang="en-US" altLang="en-US" sz="2000" b="1" dirty="0">
                <a:solidFill>
                  <a:srgbClr val="FF0000"/>
                </a:solidFill>
              </a:rPr>
              <a:t>        </a:t>
            </a:r>
            <a:r>
              <a:rPr lang="en-US" altLang="en-US" sz="2000" b="1" dirty="0" err="1">
                <a:solidFill>
                  <a:srgbClr val="FF0000"/>
                </a:solidFill>
              </a:rPr>
              <a:t>a.display</a:t>
            </a:r>
            <a:r>
              <a:rPr lang="en-US" altLang="en-US" sz="2000" b="1" dirty="0" smtClean="0">
                <a:solidFill>
                  <a:srgbClr val="FF0000"/>
                </a:solidFill>
              </a:rPr>
              <a:t>();    </a:t>
            </a:r>
            <a:r>
              <a:rPr lang="en-US" altLang="en-US" sz="2000" b="1" dirty="0">
                <a:solidFill>
                  <a:srgbClr val="FF0000"/>
                </a:solidFill>
              </a:rPr>
              <a:t>}</a:t>
            </a:r>
            <a:br>
              <a:rPr lang="en-US" altLang="en-US" sz="2000" b="1" dirty="0">
                <a:solidFill>
                  <a:srgbClr val="FF0000"/>
                </a:solidFill>
              </a:rPr>
            </a:br>
            <a:r>
              <a:rPr lang="en-US" altLang="en-US" sz="2000" b="1" dirty="0">
                <a:solidFill>
                  <a:srgbClr val="FF0000"/>
                </a:solidFill>
              </a:rPr>
              <a:t>    void display(){</a:t>
            </a:r>
            <a:br>
              <a:rPr lang="en-US" altLang="en-US" sz="2000" b="1" dirty="0">
                <a:solidFill>
                  <a:srgbClr val="FF0000"/>
                </a:solidFill>
              </a:rPr>
            </a:br>
            <a:r>
              <a:rPr lang="en-US" altLang="en-US" sz="2000" b="1" dirty="0">
                <a:solidFill>
                  <a:srgbClr val="FF0000"/>
                </a:solidFill>
              </a:rPr>
              <a:t>        </a:t>
            </a:r>
            <a:r>
              <a:rPr lang="en-US" altLang="en-US" sz="2000" b="1" dirty="0" err="1">
                <a:solidFill>
                  <a:srgbClr val="FF0000"/>
                </a:solidFill>
              </a:rPr>
              <a:t>System.out.println</a:t>
            </a:r>
            <a:r>
              <a:rPr lang="en-US" altLang="en-US" sz="2000" b="1" dirty="0">
                <a:solidFill>
                  <a:srgbClr val="FF0000"/>
                </a:solidFill>
              </a:rPr>
              <a:t>("from instance ");</a:t>
            </a:r>
            <a:br>
              <a:rPr lang="en-US" altLang="en-US" sz="2000" b="1" dirty="0">
                <a:solidFill>
                  <a:srgbClr val="FF0000"/>
                </a:solidFill>
              </a:rPr>
            </a:br>
            <a:r>
              <a:rPr lang="en-US" altLang="en-US" sz="2000" b="1" dirty="0">
                <a:solidFill>
                  <a:srgbClr val="FF0000"/>
                </a:solidFill>
              </a:rPr>
              <a:t> }  }</a:t>
            </a:r>
          </a:p>
        </p:txBody>
      </p:sp>
    </p:spTree>
    <p:extLst>
      <p:ext uri="{BB962C8B-B14F-4D97-AF65-F5344CB8AC3E}">
        <p14:creationId xmlns:p14="http://schemas.microsoft.com/office/powerpoint/2010/main" val="41644151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6424" y="0"/>
            <a:ext cx="5299165" cy="3139321"/>
          </a:xfrm>
          <a:prstGeom prst="rect">
            <a:avLst/>
          </a:prstGeom>
          <a:ln w="38100">
            <a:solidFill>
              <a:schemeClr val="tx1"/>
            </a:solidFill>
          </a:ln>
        </p:spPr>
        <p:txBody>
          <a:bodyPr wrap="square">
            <a:spAutoFit/>
          </a:bodyPr>
          <a:lstStyle/>
          <a:p>
            <a:r>
              <a:rPr lang="en-US" b="1" dirty="0" smtClean="0">
                <a:solidFill>
                  <a:srgbClr val="7F0055"/>
                </a:solidFill>
                <a:latin typeface="Consolas" panose="020B0609020204030204" pitchFamily="49" charset="0"/>
              </a:rPr>
              <a:t>Try throw</a:t>
            </a:r>
          </a:p>
          <a:p>
            <a:r>
              <a:rPr lang="en-US" b="1" dirty="0" smtClean="0">
                <a:solidFill>
                  <a:srgbClr val="7F0055"/>
                </a:solidFill>
                <a:latin typeface="Consolas" panose="020B0609020204030204" pitchFamily="49" charset="0"/>
              </a:rPr>
              <a:t>public</a:t>
            </a:r>
            <a:r>
              <a:rPr lang="en-US" b="1" dirty="0" smtClean="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a:t>
            </a:r>
            <a:r>
              <a:rPr lang="en-US" b="1" dirty="0" smtClean="0">
                <a:solidFill>
                  <a:srgbClr val="000000"/>
                </a:solidFill>
                <a:latin typeface="Consolas" panose="020B0609020204030204" pitchFamily="49" charset="0"/>
              </a:rPr>
              <a:t>Main </a:t>
            </a:r>
            <a:r>
              <a:rPr lang="en-US" b="1"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main(String []</a:t>
            </a:r>
            <a:r>
              <a:rPr lang="en-US" b="1" dirty="0" err="1">
                <a:solidFill>
                  <a:srgbClr val="6A3E3E"/>
                </a:solidFill>
                <a:latin typeface="Consolas" panose="020B0609020204030204" pitchFamily="49" charset="0"/>
              </a:rPr>
              <a:t>args</a:t>
            </a:r>
            <a:r>
              <a:rPr lang="en-US" b="1" dirty="0">
                <a:solidFill>
                  <a:srgbClr val="000000"/>
                </a:solidFill>
                <a:latin typeface="Consolas" panose="020B0609020204030204" pitchFamily="49" charset="0"/>
              </a:rPr>
              <a:t>) {</a:t>
            </a:r>
          </a:p>
          <a:p>
            <a:r>
              <a:rPr lang="en-US" b="1" dirty="0">
                <a:solidFill>
                  <a:srgbClr val="7F0055"/>
                </a:solidFill>
                <a:latin typeface="Consolas" panose="020B0609020204030204" pitchFamily="49" charset="0"/>
              </a:rPr>
              <a:t>try</a:t>
            </a:r>
            <a:r>
              <a:rPr lang="en-US" b="1" dirty="0">
                <a:solidFill>
                  <a:srgbClr val="000000"/>
                </a:solidFill>
                <a:latin typeface="Consolas" panose="020B0609020204030204" pitchFamily="49" charset="0"/>
              </a:rPr>
              <a:t> {</a:t>
            </a:r>
          </a:p>
          <a:p>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a</a:t>
            </a:r>
            <a:r>
              <a:rPr lang="en-US" b="1" dirty="0">
                <a:solidFill>
                  <a:srgbClr val="000000"/>
                </a:solidFill>
                <a:latin typeface="Consolas" panose="020B0609020204030204" pitchFamily="49" charset="0"/>
              </a:rPr>
              <a:t>=100; </a:t>
            </a:r>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b</a:t>
            </a:r>
            <a:r>
              <a:rPr lang="en-US" b="1" dirty="0">
                <a:solidFill>
                  <a:srgbClr val="000000"/>
                </a:solidFill>
                <a:latin typeface="Consolas" panose="020B0609020204030204" pitchFamily="49" charset="0"/>
              </a:rPr>
              <a:t>=10;</a:t>
            </a:r>
          </a:p>
          <a:p>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c</a:t>
            </a:r>
            <a:r>
              <a:rPr lang="en-US" b="1" dirty="0">
                <a:solidFill>
                  <a:srgbClr val="000000"/>
                </a:solidFill>
                <a:latin typeface="Consolas" panose="020B0609020204030204" pitchFamily="49" charset="0"/>
              </a:rPr>
              <a:t>=</a:t>
            </a:r>
            <a:r>
              <a:rPr lang="en-US" b="1" dirty="0">
                <a:solidFill>
                  <a:srgbClr val="6A3E3E"/>
                </a:solidFill>
                <a:latin typeface="Consolas" panose="020B0609020204030204" pitchFamily="49" charset="0"/>
              </a:rPr>
              <a:t>a</a:t>
            </a:r>
            <a:r>
              <a:rPr lang="en-US" b="1" dirty="0">
                <a:solidFill>
                  <a:srgbClr val="000000"/>
                </a:solidFill>
                <a:latin typeface="Consolas" panose="020B0609020204030204" pitchFamily="49" charset="0"/>
              </a:rPr>
              <a:t>/</a:t>
            </a:r>
            <a:r>
              <a:rPr lang="en-US" b="1" dirty="0">
                <a:solidFill>
                  <a:srgbClr val="6A3E3E"/>
                </a:solidFill>
                <a:latin typeface="Consolas" panose="020B0609020204030204" pitchFamily="49" charset="0"/>
              </a:rPr>
              <a:t>b</a:t>
            </a:r>
            <a:r>
              <a:rPr lang="en-US" b="1"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6A3E3E"/>
                </a:solidFill>
                <a:latin typeface="Consolas" panose="020B0609020204030204" pitchFamily="49" charset="0"/>
              </a:rPr>
              <a:t>c</a:t>
            </a:r>
            <a:r>
              <a:rPr lang="en-US" b="1" i="1" dirty="0" smtClean="0">
                <a:solidFill>
                  <a:srgbClr val="000000"/>
                </a:solidFill>
                <a:latin typeface="Consolas" panose="020B0609020204030204" pitchFamily="49" charset="0"/>
              </a:rPr>
              <a:t>);</a:t>
            </a:r>
            <a:r>
              <a:rPr lang="en-US" dirty="0" smtClean="0">
                <a:solidFill>
                  <a:srgbClr val="000000"/>
                </a:solidFill>
                <a:latin typeface="Consolas" panose="020B0609020204030204" pitchFamily="49" charset="0"/>
              </a:rPr>
              <a:t>}</a:t>
            </a:r>
            <a:endParaRPr lang="en-US" dirty="0">
              <a:solidFill>
                <a:srgbClr val="000000"/>
              </a:solidFill>
              <a:latin typeface="Consolas" panose="020B0609020204030204" pitchFamily="49" charset="0"/>
            </a:endParaRPr>
          </a:p>
          <a:p>
            <a:r>
              <a:rPr lang="en-US" b="1" dirty="0">
                <a:solidFill>
                  <a:srgbClr val="7F0055"/>
                </a:solidFill>
                <a:latin typeface="Consolas" panose="020B0609020204030204" pitchFamily="49" charset="0"/>
              </a:rPr>
              <a:t>catch</a:t>
            </a:r>
            <a:r>
              <a:rPr lang="en-US" b="1" dirty="0">
                <a:solidFill>
                  <a:srgbClr val="000000"/>
                </a:solidFill>
                <a:latin typeface="Consolas" panose="020B0609020204030204" pitchFamily="49" charset="0"/>
              </a:rPr>
              <a:t>(Exception </a:t>
            </a:r>
            <a:r>
              <a:rPr lang="en-US" b="1" dirty="0">
                <a:solidFill>
                  <a:srgbClr val="6A3E3E"/>
                </a:solidFill>
                <a:latin typeface="Consolas" panose="020B0609020204030204" pitchFamily="49" charset="0"/>
              </a:rPr>
              <a:t>e</a:t>
            </a:r>
            <a:r>
              <a:rPr lang="en-US" b="1" dirty="0">
                <a:solidFill>
                  <a:srgbClr val="000000"/>
                </a:solidFill>
                <a:latin typeface="Consolas" panose="020B0609020204030204" pitchFamily="49" charset="0"/>
              </a:rPr>
              <a:t>) {</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6A3E3E"/>
                </a:solidFill>
                <a:latin typeface="Consolas" panose="020B0609020204030204" pitchFamily="49" charset="0"/>
              </a:rPr>
              <a:t>e</a:t>
            </a:r>
            <a:r>
              <a:rPr lang="en-US" b="1" i="1" dirty="0" smtClean="0">
                <a:solidFill>
                  <a:srgbClr val="000000"/>
                </a:solidFill>
                <a:latin typeface="Consolas" panose="020B0609020204030204" pitchFamily="49" charset="0"/>
              </a:rPr>
              <a:t>);</a:t>
            </a:r>
          </a:p>
          <a:p>
            <a:r>
              <a:rPr lang="en-US" b="1" i="1" dirty="0" err="1" smtClean="0">
                <a:solidFill>
                  <a:srgbClr val="000000"/>
                </a:solidFill>
                <a:latin typeface="Consolas" panose="020B0609020204030204" pitchFamily="49" charset="0"/>
              </a:rPr>
              <a:t>e.printStackTrace</a:t>
            </a:r>
            <a:r>
              <a:rPr lang="en-US" b="1" i="1" dirty="0" smtClean="0">
                <a:solidFill>
                  <a:srgbClr val="000000"/>
                </a:solidFill>
                <a:latin typeface="Consolas" panose="020B0609020204030204" pitchFamily="49" charset="0"/>
              </a:rPr>
              <a:t>(); </a:t>
            </a:r>
            <a:r>
              <a:rPr lang="en-US" dirty="0" smtClean="0">
                <a:solidFill>
                  <a:srgbClr val="00000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"Hello</a:t>
            </a:r>
            <a:r>
              <a:rPr lang="en-US" b="1" i="1" dirty="0" smtClean="0">
                <a:solidFill>
                  <a:srgbClr val="2A00FF"/>
                </a:solidFill>
                <a:latin typeface="Consolas" panose="020B0609020204030204" pitchFamily="49" charset="0"/>
              </a:rPr>
              <a:t>"</a:t>
            </a:r>
            <a:r>
              <a:rPr lang="en-US" b="1" i="1" dirty="0" smtClean="0">
                <a:solidFill>
                  <a:srgbClr val="000000"/>
                </a:solidFill>
                <a:latin typeface="Consolas" panose="020B0609020204030204" pitchFamily="49" charset="0"/>
              </a:rPr>
              <a:t>);</a:t>
            </a:r>
            <a:r>
              <a:rPr lang="en-US" dirty="0" smtClean="0">
                <a:solidFill>
                  <a:srgbClr val="000000"/>
                </a:solidFill>
                <a:latin typeface="Consolas" panose="020B0609020204030204" pitchFamily="49" charset="0"/>
              </a:rPr>
              <a:t>}}</a:t>
            </a:r>
            <a:endParaRPr lang="en-US" dirty="0">
              <a:solidFill>
                <a:srgbClr val="000000"/>
              </a:solidFill>
              <a:latin typeface="Consolas" panose="020B0609020204030204" pitchFamily="49" charset="0"/>
            </a:endParaRPr>
          </a:p>
        </p:txBody>
      </p:sp>
      <p:sp>
        <p:nvSpPr>
          <p:cNvPr id="5" name="Rectangle 4"/>
          <p:cNvSpPr/>
          <p:nvPr/>
        </p:nvSpPr>
        <p:spPr>
          <a:xfrm>
            <a:off x="5791200" y="184666"/>
            <a:ext cx="6096000" cy="5078313"/>
          </a:xfrm>
          <a:prstGeom prst="rect">
            <a:avLst/>
          </a:prstGeom>
          <a:ln w="38100">
            <a:solidFill>
              <a:schemeClr val="tx1"/>
            </a:solidFill>
          </a:ln>
        </p:spPr>
        <p:txBody>
          <a:bodyPr>
            <a:spAutoFit/>
          </a:bodyPr>
          <a:lstStyle/>
          <a:p>
            <a:r>
              <a:rPr lang="en-US" b="1" dirty="0">
                <a:solidFill>
                  <a:srgbClr val="7F0055"/>
                </a:solidFill>
                <a:latin typeface="Consolas" panose="020B0609020204030204" pitchFamily="49" charset="0"/>
              </a:rPr>
              <a:t>package</a:t>
            </a:r>
            <a:r>
              <a:rPr lang="en-US" b="1" dirty="0">
                <a:solidFill>
                  <a:srgbClr val="000000"/>
                </a:solidFill>
                <a:latin typeface="Consolas" panose="020B0609020204030204" pitchFamily="49" charset="0"/>
              </a:rPr>
              <a:t> puja;</a:t>
            </a:r>
          </a:p>
          <a:p>
            <a:r>
              <a:rPr lang="en-US" b="1" dirty="0">
                <a:solidFill>
                  <a:srgbClr val="7F0055"/>
                </a:solidFill>
                <a:latin typeface="Consolas" panose="020B0609020204030204" pitchFamily="49" charset="0"/>
              </a:rPr>
              <a:t>import</a:t>
            </a:r>
            <a:r>
              <a:rPr lang="en-US" b="1" dirty="0">
                <a:solidFill>
                  <a:srgbClr val="000000"/>
                </a:solidFill>
                <a:latin typeface="Consolas" panose="020B0609020204030204" pitchFamily="49" charset="0"/>
              </a:rPr>
              <a:t> java.io.*;</a:t>
            </a:r>
          </a:p>
          <a:p>
            <a:r>
              <a:rPr lang="en-US" b="1" dirty="0">
                <a:solidFill>
                  <a:srgbClr val="7F0055"/>
                </a:solidFill>
                <a:latin typeface="Consolas" panose="020B0609020204030204" pitchFamily="49" charset="0"/>
              </a:rPr>
              <a:t>import</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java.io.PrintWriter</a:t>
            </a:r>
            <a:r>
              <a:rPr lang="en-US" b="1"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import</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java.io.FileWriter</a:t>
            </a:r>
            <a:r>
              <a:rPr lang="en-US" b="1"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import</a:t>
            </a:r>
            <a:r>
              <a:rPr lang="en-US" b="1" dirty="0">
                <a:solidFill>
                  <a:srgbClr val="000000"/>
                </a:solidFill>
                <a:latin typeface="Consolas" panose="020B0609020204030204" pitchFamily="49" charset="0"/>
              </a:rPr>
              <a:t> </a:t>
            </a:r>
            <a:r>
              <a:rPr lang="en-US" b="1" u="sng" dirty="0" err="1">
                <a:solidFill>
                  <a:srgbClr val="000000"/>
                </a:solidFill>
                <a:latin typeface="Consolas" panose="020B0609020204030204" pitchFamily="49" charset="0"/>
              </a:rPr>
              <a:t>java.util.Vector</a:t>
            </a:r>
            <a:r>
              <a:rPr lang="en-US" b="1" u="sng"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a:t>
            </a:r>
            <a:r>
              <a:rPr lang="en-US" b="1" dirty="0" smtClean="0">
                <a:solidFill>
                  <a:srgbClr val="000000"/>
                </a:solidFill>
                <a:latin typeface="Consolas" panose="020B0609020204030204" pitchFamily="49" charset="0"/>
              </a:rPr>
              <a:t>Main </a:t>
            </a:r>
            <a:r>
              <a:rPr lang="en-US" b="1"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writeNum</a:t>
            </a:r>
            <a:r>
              <a:rPr lang="en-US" b="1" dirty="0">
                <a:solidFill>
                  <a:srgbClr val="000000"/>
                </a:solidFill>
                <a:latin typeface="Consolas" panose="020B0609020204030204" pitchFamily="49" charset="0"/>
              </a:rPr>
              <a:t>() {</a:t>
            </a:r>
          </a:p>
          <a:p>
            <a:r>
              <a:rPr lang="en-US" b="1" dirty="0">
                <a:solidFill>
                  <a:srgbClr val="7F0055"/>
                </a:solidFill>
                <a:latin typeface="Consolas" panose="020B0609020204030204" pitchFamily="49" charset="0"/>
              </a:rPr>
              <a:t>try</a:t>
            </a:r>
            <a:r>
              <a:rPr lang="en-US" b="1" dirty="0">
                <a:solidFill>
                  <a:srgbClr val="000000"/>
                </a:solidFill>
                <a:latin typeface="Consolas" panose="020B0609020204030204" pitchFamily="49" charset="0"/>
              </a:rPr>
              <a:t> {</a:t>
            </a:r>
          </a:p>
          <a:p>
            <a:r>
              <a:rPr lang="en-US" dirty="0" err="1">
                <a:solidFill>
                  <a:srgbClr val="000000"/>
                </a:solidFill>
                <a:latin typeface="Consolas" panose="020B0609020204030204" pitchFamily="49" charset="0"/>
              </a:rPr>
              <a:t>PrintWriter</a:t>
            </a:r>
            <a:r>
              <a:rPr lang="en-US" dirty="0">
                <a:solidFill>
                  <a:srgbClr val="000000"/>
                </a:solidFill>
                <a:latin typeface="Consolas" panose="020B0609020204030204" pitchFamily="49" charset="0"/>
              </a:rPr>
              <a:t> </a:t>
            </a:r>
            <a:r>
              <a:rPr lang="en-US" dirty="0">
                <a:solidFill>
                  <a:srgbClr val="6A3E3E"/>
                </a:solidFill>
                <a:latin typeface="Consolas" panose="020B0609020204030204" pitchFamily="49" charset="0"/>
              </a:rPr>
              <a:t>o</a:t>
            </a:r>
            <a:r>
              <a:rPr lang="en-US" dirty="0">
                <a:solidFill>
                  <a:srgbClr val="000000"/>
                </a:solidFill>
                <a:latin typeface="Consolas" panose="020B0609020204030204" pitchFamily="49" charset="0"/>
              </a:rPr>
              <a:t>=</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PrintWriter</a:t>
            </a:r>
            <a:r>
              <a:rPr lang="en-US" b="1" dirty="0">
                <a:solidFill>
                  <a:srgbClr val="000000"/>
                </a:solidFill>
                <a:latin typeface="Consolas" panose="020B0609020204030204" pitchFamily="49" charset="0"/>
              </a:rPr>
              <a:t>(</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FileWriter</a:t>
            </a:r>
            <a:r>
              <a:rPr lang="en-US" b="1" dirty="0">
                <a:solidFill>
                  <a:srgbClr val="000000"/>
                </a:solidFill>
                <a:latin typeface="Consolas" panose="020B0609020204030204" pitchFamily="49" charset="0"/>
              </a:rPr>
              <a:t>(</a:t>
            </a:r>
            <a:r>
              <a:rPr lang="en-US" b="1" dirty="0">
                <a:solidFill>
                  <a:srgbClr val="2A00FF"/>
                </a:solidFill>
                <a:latin typeface="Consolas" panose="020B0609020204030204" pitchFamily="49" charset="0"/>
              </a:rPr>
              <a:t>"hh.txt"</a:t>
            </a:r>
            <a:r>
              <a:rPr lang="en-US" b="1"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for</a:t>
            </a:r>
            <a:r>
              <a:rPr lang="en-US" b="1" dirty="0">
                <a:solidFill>
                  <a:srgbClr val="000000"/>
                </a:solidFill>
                <a:latin typeface="Consolas" panose="020B0609020204030204" pitchFamily="49" charset="0"/>
              </a:rPr>
              <a:t>(</a:t>
            </a:r>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i</a:t>
            </a:r>
            <a:r>
              <a:rPr lang="en-US" b="1" dirty="0">
                <a:solidFill>
                  <a:srgbClr val="000000"/>
                </a:solidFill>
                <a:latin typeface="Consolas" panose="020B0609020204030204" pitchFamily="49" charset="0"/>
              </a:rPr>
              <a:t>=1;</a:t>
            </a:r>
            <a:r>
              <a:rPr lang="en-US" b="1" dirty="0">
                <a:solidFill>
                  <a:srgbClr val="6A3E3E"/>
                </a:solidFill>
                <a:latin typeface="Consolas" panose="020B0609020204030204" pitchFamily="49" charset="0"/>
              </a:rPr>
              <a:t>i</a:t>
            </a:r>
            <a:r>
              <a:rPr lang="en-US" b="1" dirty="0">
                <a:solidFill>
                  <a:srgbClr val="000000"/>
                </a:solidFill>
                <a:latin typeface="Consolas" panose="020B0609020204030204" pitchFamily="49" charset="0"/>
              </a:rPr>
              <a:t>&lt;10;</a:t>
            </a:r>
            <a:r>
              <a:rPr lang="en-US" b="1" dirty="0">
                <a:solidFill>
                  <a:srgbClr val="6A3E3E"/>
                </a:solidFill>
                <a:latin typeface="Consolas" panose="020B0609020204030204" pitchFamily="49" charset="0"/>
              </a:rPr>
              <a:t>i</a:t>
            </a:r>
            <a:r>
              <a:rPr lang="en-US" b="1" dirty="0">
                <a:solidFill>
                  <a:srgbClr val="000000"/>
                </a:solidFill>
                <a:latin typeface="Consolas" panose="020B0609020204030204" pitchFamily="49" charset="0"/>
              </a:rPr>
              <a:t>++)</a:t>
            </a:r>
          </a:p>
          <a:p>
            <a:r>
              <a:rPr lang="en-US" dirty="0" err="1">
                <a:solidFill>
                  <a:srgbClr val="6A3E3E"/>
                </a:solidFill>
                <a:latin typeface="Consolas" panose="020B0609020204030204" pitchFamily="49" charset="0"/>
              </a:rPr>
              <a:t>o</a:t>
            </a:r>
            <a:r>
              <a:rPr lang="en-US" dirty="0" err="1">
                <a:solidFill>
                  <a:srgbClr val="000000"/>
                </a:solidFill>
                <a:latin typeface="Consolas" panose="020B0609020204030204" pitchFamily="49" charset="0"/>
              </a:rPr>
              <a:t>.println</a:t>
            </a:r>
            <a:r>
              <a:rPr lang="en-US" dirty="0">
                <a:solidFill>
                  <a:srgbClr val="000000"/>
                </a:solidFill>
                <a:latin typeface="Consolas" panose="020B0609020204030204" pitchFamily="49" charset="0"/>
              </a:rPr>
              <a:t>(</a:t>
            </a:r>
            <a:r>
              <a:rPr lang="en-US" dirty="0" err="1">
                <a:solidFill>
                  <a:srgbClr val="6A3E3E"/>
                </a:solidFill>
                <a:latin typeface="Consolas" panose="020B0609020204030204" pitchFamily="49" charset="0"/>
              </a:rPr>
              <a:t>i</a:t>
            </a:r>
            <a:r>
              <a:rPr lang="en-US" dirty="0">
                <a:solidFill>
                  <a:srgbClr val="000000"/>
                </a:solidFill>
                <a:latin typeface="Consolas" panose="020B0609020204030204" pitchFamily="49" charset="0"/>
              </a:rPr>
              <a:t>);</a:t>
            </a:r>
          </a:p>
          <a:p>
            <a:r>
              <a:rPr lang="en-US" dirty="0" err="1">
                <a:solidFill>
                  <a:srgbClr val="6A3E3E"/>
                </a:solidFill>
                <a:latin typeface="Consolas" panose="020B0609020204030204" pitchFamily="49" charset="0"/>
              </a:rPr>
              <a:t>o</a:t>
            </a:r>
            <a:r>
              <a:rPr lang="en-US" dirty="0" err="1">
                <a:solidFill>
                  <a:srgbClr val="000000"/>
                </a:solidFill>
                <a:latin typeface="Consolas" panose="020B0609020204030204" pitchFamily="49" charset="0"/>
              </a:rPr>
              <a:t>.close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r>
              <a:rPr lang="en-US" b="1" dirty="0">
                <a:solidFill>
                  <a:srgbClr val="7F0055"/>
                </a:solidFill>
                <a:latin typeface="Consolas" panose="020B0609020204030204" pitchFamily="49" charset="0"/>
              </a:rPr>
              <a:t>catch</a:t>
            </a:r>
            <a:r>
              <a:rPr lang="en-US" b="1" dirty="0">
                <a:solidFill>
                  <a:srgbClr val="000000"/>
                </a:solidFill>
                <a:latin typeface="Consolas" panose="020B0609020204030204" pitchFamily="49" charset="0"/>
              </a:rPr>
              <a:t>(</a:t>
            </a:r>
            <a:r>
              <a:rPr lang="en-US" b="1" dirty="0" err="1">
                <a:solidFill>
                  <a:srgbClr val="000000"/>
                </a:solidFill>
                <a:latin typeface="Consolas" panose="020B0609020204030204" pitchFamily="49" charset="0"/>
              </a:rPr>
              <a:t>IOException</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e</a:t>
            </a:r>
            <a:r>
              <a:rPr lang="en-US" b="1" dirty="0">
                <a:solidFill>
                  <a:srgbClr val="000000"/>
                </a:solidFill>
                <a:latin typeface="Consolas" panose="020B0609020204030204" pitchFamily="49" charset="0"/>
              </a:rPr>
              <a:t>) {</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a:t>
            </a:r>
            <a:r>
              <a:rPr lang="en-US" b="1" i="1" dirty="0" err="1">
                <a:solidFill>
                  <a:srgbClr val="2A00FF"/>
                </a:solidFill>
                <a:latin typeface="Consolas" panose="020B0609020204030204" pitchFamily="49" charset="0"/>
              </a:rPr>
              <a:t>IOError</a:t>
            </a:r>
            <a:r>
              <a:rPr lang="en-US" b="1" i="1" dirty="0" smtClean="0">
                <a:solidFill>
                  <a:srgbClr val="2A00FF"/>
                </a:solidFill>
                <a:latin typeface="Consolas" panose="020B0609020204030204" pitchFamily="49" charset="0"/>
              </a:rPr>
              <a:t>"</a:t>
            </a:r>
            <a:r>
              <a:rPr lang="en-US" b="1" i="1" dirty="0" smtClean="0">
                <a:solidFill>
                  <a:srgbClr val="000000"/>
                </a:solidFill>
                <a:latin typeface="Consolas" panose="020B0609020204030204" pitchFamily="49" charset="0"/>
              </a:rPr>
              <a:t>);</a:t>
            </a:r>
            <a:r>
              <a:rPr lang="en-US" dirty="0" smtClean="0">
                <a:solidFill>
                  <a:srgbClr val="000000"/>
                </a:solidFill>
                <a:latin typeface="Consolas" panose="020B0609020204030204" pitchFamily="49" charset="0"/>
              </a:rPr>
              <a:t>}}</a:t>
            </a:r>
            <a:endParaRPr lang="en-US" dirty="0">
              <a:solidFill>
                <a:srgbClr val="000000"/>
              </a:solidFill>
              <a:latin typeface="Consolas" panose="020B0609020204030204" pitchFamily="49" charset="0"/>
            </a:endParaRP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main(String []</a:t>
            </a:r>
            <a:r>
              <a:rPr lang="en-US" b="1" dirty="0" err="1">
                <a:solidFill>
                  <a:srgbClr val="6A3E3E"/>
                </a:solidFill>
                <a:latin typeface="Consolas" panose="020B0609020204030204" pitchFamily="49" charset="0"/>
              </a:rPr>
              <a:t>args</a:t>
            </a:r>
            <a:r>
              <a:rPr lang="en-US" b="1"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SOE </a:t>
            </a:r>
            <a:r>
              <a:rPr lang="en-US" dirty="0">
                <a:solidFill>
                  <a:srgbClr val="6A3E3E"/>
                </a:solidFill>
                <a:latin typeface="Consolas" panose="020B0609020204030204" pitchFamily="49" charset="0"/>
              </a:rPr>
              <a:t>s</a:t>
            </a:r>
            <a:r>
              <a:rPr lang="en-US" dirty="0">
                <a:solidFill>
                  <a:srgbClr val="000000"/>
                </a:solidFill>
                <a:latin typeface="Consolas" panose="020B0609020204030204" pitchFamily="49" charset="0"/>
              </a:rPr>
              <a:t>=</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SOE();</a:t>
            </a:r>
          </a:p>
          <a:p>
            <a:r>
              <a:rPr lang="en-US" dirty="0" err="1">
                <a:solidFill>
                  <a:srgbClr val="6A3E3E"/>
                </a:solidFill>
                <a:latin typeface="Consolas" panose="020B0609020204030204" pitchFamily="49" charset="0"/>
              </a:rPr>
              <a:t>s</a:t>
            </a:r>
            <a:r>
              <a:rPr lang="en-US" dirty="0" err="1">
                <a:solidFill>
                  <a:srgbClr val="000000"/>
                </a:solidFill>
                <a:latin typeface="Consolas" panose="020B0609020204030204" pitchFamily="49" charset="0"/>
              </a:rPr>
              <a:t>.writeNum</a:t>
            </a:r>
            <a:r>
              <a:rPr lang="en-US" dirty="0" smtClean="0">
                <a:solidFill>
                  <a:srgbClr val="000000"/>
                </a:solidFill>
                <a:latin typeface="Consolas" panose="020B0609020204030204" pitchFamily="49" charset="0"/>
              </a:rPr>
              <a:t>();}}</a:t>
            </a:r>
            <a:endParaRPr lang="en-US" dirty="0">
              <a:solidFill>
                <a:srgbClr val="000000"/>
              </a:solidFill>
              <a:latin typeface="Consolas" panose="020B0609020204030204" pitchFamily="49" charset="0"/>
            </a:endParaRPr>
          </a:p>
        </p:txBody>
      </p:sp>
      <p:sp>
        <p:nvSpPr>
          <p:cNvPr id="6" name="Rectangle 5"/>
          <p:cNvSpPr/>
          <p:nvPr/>
        </p:nvSpPr>
        <p:spPr>
          <a:xfrm>
            <a:off x="95795" y="3335263"/>
            <a:ext cx="6096000" cy="3416320"/>
          </a:xfrm>
          <a:prstGeom prst="rect">
            <a:avLst/>
          </a:prstGeom>
          <a:ln w="38100">
            <a:solidFill>
              <a:schemeClr val="tx1"/>
            </a:solidFill>
          </a:ln>
        </p:spPr>
        <p:txBody>
          <a:bodyPr>
            <a:spAutoFit/>
          </a:bodyPr>
          <a:lstStyle/>
          <a:p>
            <a:r>
              <a:rPr lang="en-US" b="1" dirty="0">
                <a:solidFill>
                  <a:srgbClr val="7F0055"/>
                </a:solidFill>
                <a:latin typeface="Consolas" panose="020B0609020204030204" pitchFamily="49" charset="0"/>
              </a:rPr>
              <a:t>import</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java.util.Scanner</a:t>
            </a:r>
            <a:r>
              <a:rPr lang="en-US" b="1"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a:t>
            </a:r>
            <a:r>
              <a:rPr lang="en-US" b="1" dirty="0" smtClean="0">
                <a:solidFill>
                  <a:srgbClr val="000000"/>
                </a:solidFill>
                <a:latin typeface="Consolas" panose="020B0609020204030204" pitchFamily="49" charset="0"/>
              </a:rPr>
              <a:t>Main </a:t>
            </a:r>
            <a:r>
              <a:rPr lang="en-US" b="1"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main(String []</a:t>
            </a:r>
            <a:r>
              <a:rPr lang="en-US" b="1" dirty="0" err="1">
                <a:solidFill>
                  <a:srgbClr val="6A3E3E"/>
                </a:solidFill>
                <a:latin typeface="Consolas" panose="020B0609020204030204" pitchFamily="49" charset="0"/>
              </a:rPr>
              <a:t>args</a:t>
            </a:r>
            <a:r>
              <a:rPr lang="en-US" b="1" dirty="0">
                <a:solidFill>
                  <a:srgbClr val="000000"/>
                </a:solidFill>
                <a:latin typeface="Consolas" panose="020B0609020204030204" pitchFamily="49" charset="0"/>
              </a:rPr>
              <a:t>) {</a:t>
            </a:r>
          </a:p>
          <a:p>
            <a:r>
              <a:rPr lang="en-US" b="1" dirty="0">
                <a:solidFill>
                  <a:srgbClr val="7F0055"/>
                </a:solidFill>
                <a:latin typeface="Consolas" panose="020B0609020204030204" pitchFamily="49" charset="0"/>
              </a:rPr>
              <a:t>try</a:t>
            </a:r>
            <a:r>
              <a:rPr lang="en-US" b="1" dirty="0">
                <a:solidFill>
                  <a:srgbClr val="000000"/>
                </a:solidFill>
                <a:latin typeface="Consolas" panose="020B0609020204030204" pitchFamily="49" charset="0"/>
              </a:rPr>
              <a:t> </a:t>
            </a:r>
            <a:r>
              <a:rPr lang="en-US" b="1" dirty="0" smtClean="0">
                <a:solidFill>
                  <a:srgbClr val="000000"/>
                </a:solidFill>
                <a:latin typeface="Consolas" panose="020B0609020204030204" pitchFamily="49" charset="0"/>
              </a:rPr>
              <a:t>{ </a:t>
            </a:r>
            <a:r>
              <a:rPr lang="en-US" dirty="0" smtClean="0">
                <a:solidFill>
                  <a:srgbClr val="000000"/>
                </a:solidFill>
                <a:latin typeface="Consolas" panose="020B0609020204030204" pitchFamily="49" charset="0"/>
              </a:rPr>
              <a:t>Scanner </a:t>
            </a:r>
            <a:r>
              <a:rPr lang="en-US" u="sng" dirty="0">
                <a:solidFill>
                  <a:srgbClr val="6A3E3E"/>
                </a:solidFill>
                <a:latin typeface="Consolas" panose="020B0609020204030204" pitchFamily="49" charset="0"/>
              </a:rPr>
              <a:t>s</a:t>
            </a:r>
            <a:r>
              <a:rPr lang="en-US" u="sng" dirty="0">
                <a:solidFill>
                  <a:srgbClr val="000000"/>
                </a:solidFill>
                <a:latin typeface="Consolas" panose="020B0609020204030204" pitchFamily="49" charset="0"/>
              </a:rPr>
              <a:t>=</a:t>
            </a:r>
            <a:r>
              <a:rPr lang="en-US" b="1" u="sng" dirty="0">
                <a:solidFill>
                  <a:srgbClr val="7F0055"/>
                </a:solidFill>
                <a:latin typeface="Consolas" panose="020B0609020204030204" pitchFamily="49" charset="0"/>
              </a:rPr>
              <a:t>new</a:t>
            </a:r>
            <a:r>
              <a:rPr lang="en-US" b="1" u="sng" dirty="0">
                <a:solidFill>
                  <a:srgbClr val="000000"/>
                </a:solidFill>
                <a:latin typeface="Consolas" panose="020B0609020204030204" pitchFamily="49" charset="0"/>
              </a:rPr>
              <a:t> Scanner(System.</a:t>
            </a:r>
            <a:r>
              <a:rPr lang="en-US" b="1" i="1" u="sng" dirty="0">
                <a:solidFill>
                  <a:srgbClr val="0000C0"/>
                </a:solidFill>
                <a:latin typeface="Consolas" panose="020B0609020204030204" pitchFamily="49" charset="0"/>
              </a:rPr>
              <a:t>in</a:t>
            </a:r>
            <a:r>
              <a:rPr lang="en-US" b="1" i="1" u="sng"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"Enter Integer"</a:t>
            </a:r>
            <a:r>
              <a:rPr lang="en-US" b="1" i="1" dirty="0">
                <a:solidFill>
                  <a:srgbClr val="000000"/>
                </a:solidFill>
                <a:latin typeface="Consolas" panose="020B0609020204030204" pitchFamily="49" charset="0"/>
              </a:rPr>
              <a:t>);</a:t>
            </a:r>
          </a:p>
          <a:p>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a</a:t>
            </a:r>
            <a:r>
              <a:rPr lang="en-US" b="1" dirty="0">
                <a:solidFill>
                  <a:srgbClr val="000000"/>
                </a:solidFill>
                <a:latin typeface="Consolas" panose="020B0609020204030204" pitchFamily="49" charset="0"/>
              </a:rPr>
              <a:t>=</a:t>
            </a:r>
            <a:r>
              <a:rPr lang="en-US" b="1" dirty="0" err="1">
                <a:solidFill>
                  <a:srgbClr val="6A3E3E"/>
                </a:solidFill>
                <a:latin typeface="Consolas" panose="020B0609020204030204" pitchFamily="49" charset="0"/>
              </a:rPr>
              <a:t>s</a:t>
            </a:r>
            <a:r>
              <a:rPr lang="en-US" b="1" dirty="0" err="1">
                <a:solidFill>
                  <a:srgbClr val="000000"/>
                </a:solidFill>
                <a:latin typeface="Consolas" panose="020B0609020204030204" pitchFamily="49" charset="0"/>
              </a:rPr>
              <a:t>.nextInt</a:t>
            </a:r>
            <a:r>
              <a:rPr lang="en-US" b="1"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"Enter Second"</a:t>
            </a:r>
            <a:r>
              <a:rPr lang="en-US" b="1" i="1" dirty="0">
                <a:solidFill>
                  <a:srgbClr val="000000"/>
                </a:solidFill>
                <a:latin typeface="Consolas" panose="020B0609020204030204" pitchFamily="49" charset="0"/>
              </a:rPr>
              <a:t>);</a:t>
            </a:r>
          </a:p>
          <a:p>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b</a:t>
            </a:r>
            <a:r>
              <a:rPr lang="en-US" b="1" dirty="0">
                <a:solidFill>
                  <a:srgbClr val="000000"/>
                </a:solidFill>
                <a:latin typeface="Consolas" panose="020B0609020204030204" pitchFamily="49" charset="0"/>
              </a:rPr>
              <a:t>=</a:t>
            </a:r>
            <a:r>
              <a:rPr lang="en-US" b="1" dirty="0" err="1">
                <a:solidFill>
                  <a:srgbClr val="6A3E3E"/>
                </a:solidFill>
                <a:latin typeface="Consolas" panose="020B0609020204030204" pitchFamily="49" charset="0"/>
              </a:rPr>
              <a:t>s</a:t>
            </a:r>
            <a:r>
              <a:rPr lang="en-US" b="1" dirty="0" err="1">
                <a:solidFill>
                  <a:srgbClr val="000000"/>
                </a:solidFill>
                <a:latin typeface="Consolas" panose="020B0609020204030204" pitchFamily="49" charset="0"/>
              </a:rPr>
              <a:t>.nextInt</a:t>
            </a:r>
            <a:r>
              <a:rPr lang="en-US" b="1" dirty="0" smtClean="0">
                <a:solidFill>
                  <a:srgbClr val="000000"/>
                </a:solidFill>
                <a:latin typeface="Consolas" panose="020B0609020204030204" pitchFamily="49" charset="0"/>
              </a:rPr>
              <a:t>(); </a:t>
            </a:r>
            <a:r>
              <a:rPr lang="en-US" b="1" dirty="0" err="1" smtClean="0">
                <a:solidFill>
                  <a:srgbClr val="7F0055"/>
                </a:solidFill>
                <a:latin typeface="Consolas" panose="020B0609020204030204" pitchFamily="49" charset="0"/>
              </a:rPr>
              <a:t>int</a:t>
            </a:r>
            <a:r>
              <a:rPr lang="en-US" b="1" dirty="0" smtClean="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c</a:t>
            </a:r>
            <a:r>
              <a:rPr lang="en-US" b="1" dirty="0">
                <a:solidFill>
                  <a:srgbClr val="000000"/>
                </a:solidFill>
                <a:latin typeface="Consolas" panose="020B0609020204030204" pitchFamily="49" charset="0"/>
              </a:rPr>
              <a:t>=</a:t>
            </a:r>
            <a:r>
              <a:rPr lang="en-US" b="1" dirty="0">
                <a:solidFill>
                  <a:srgbClr val="6A3E3E"/>
                </a:solidFill>
                <a:latin typeface="Consolas" panose="020B0609020204030204" pitchFamily="49" charset="0"/>
              </a:rPr>
              <a:t>a</a:t>
            </a:r>
            <a:r>
              <a:rPr lang="en-US" b="1" dirty="0">
                <a:solidFill>
                  <a:srgbClr val="000000"/>
                </a:solidFill>
                <a:latin typeface="Consolas" panose="020B0609020204030204" pitchFamily="49" charset="0"/>
              </a:rPr>
              <a:t>/</a:t>
            </a:r>
            <a:r>
              <a:rPr lang="en-US" b="1" dirty="0">
                <a:solidFill>
                  <a:srgbClr val="6A3E3E"/>
                </a:solidFill>
                <a:latin typeface="Consolas" panose="020B0609020204030204" pitchFamily="49" charset="0"/>
              </a:rPr>
              <a:t>b</a:t>
            </a:r>
            <a:r>
              <a:rPr lang="en-US" b="1"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6A3E3E"/>
                </a:solidFill>
                <a:latin typeface="Consolas" panose="020B0609020204030204" pitchFamily="49" charset="0"/>
              </a:rPr>
              <a:t>a</a:t>
            </a:r>
            <a:r>
              <a:rPr lang="en-US" b="1" i="1" dirty="0" smtClean="0">
                <a:solidFill>
                  <a:srgbClr val="000000"/>
                </a:solidFill>
                <a:latin typeface="Consolas" panose="020B0609020204030204" pitchFamily="49" charset="0"/>
              </a:rPr>
              <a:t>);  </a:t>
            </a:r>
            <a:r>
              <a:rPr lang="en-US" dirty="0" err="1" smtClean="0">
                <a:solidFill>
                  <a:srgbClr val="000000"/>
                </a:solidFill>
                <a:latin typeface="Consolas" panose="020B0609020204030204" pitchFamily="49" charset="0"/>
              </a:rPr>
              <a:t>System.</a:t>
            </a:r>
            <a:r>
              <a:rPr lang="en-US" b="1" i="1" dirty="0" err="1" smtClean="0">
                <a:solidFill>
                  <a:srgbClr val="0000C0"/>
                </a:solidFill>
                <a:latin typeface="Consolas" panose="020B0609020204030204" pitchFamily="49" charset="0"/>
              </a:rPr>
              <a:t>out</a:t>
            </a:r>
            <a:r>
              <a:rPr lang="en-US" b="1" i="1" dirty="0" err="1" smtClean="0">
                <a:solidFill>
                  <a:srgbClr val="000000"/>
                </a:solidFill>
                <a:latin typeface="Consolas" panose="020B0609020204030204" pitchFamily="49" charset="0"/>
              </a:rPr>
              <a:t>.println</a:t>
            </a:r>
            <a:r>
              <a:rPr lang="en-US" b="1" i="1" dirty="0" smtClean="0">
                <a:solidFill>
                  <a:srgbClr val="000000"/>
                </a:solidFill>
                <a:latin typeface="Consolas" panose="020B0609020204030204" pitchFamily="49" charset="0"/>
              </a:rPr>
              <a:t>(</a:t>
            </a:r>
            <a:r>
              <a:rPr lang="en-US" b="1" i="1" dirty="0" smtClean="0">
                <a:solidFill>
                  <a:srgbClr val="6A3E3E"/>
                </a:solidFill>
                <a:latin typeface="Consolas" panose="020B0609020204030204" pitchFamily="49" charset="0"/>
              </a:rPr>
              <a:t>b</a:t>
            </a:r>
            <a:r>
              <a:rPr lang="en-US" b="1" i="1"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6A3E3E"/>
                </a:solidFill>
                <a:latin typeface="Consolas" panose="020B0609020204030204" pitchFamily="49" charset="0"/>
              </a:rPr>
              <a:t>c</a:t>
            </a:r>
            <a:r>
              <a:rPr lang="en-US" b="1" i="1" dirty="0" smtClean="0">
                <a:solidFill>
                  <a:srgbClr val="000000"/>
                </a:solidFill>
                <a:latin typeface="Consolas" panose="020B0609020204030204" pitchFamily="49" charset="0"/>
              </a:rPr>
              <a:t>);  </a:t>
            </a:r>
            <a:r>
              <a:rPr lang="en-US" dirty="0" smtClean="0">
                <a:solidFill>
                  <a:srgbClr val="000000"/>
                </a:solidFill>
                <a:latin typeface="Consolas" panose="020B0609020204030204" pitchFamily="49" charset="0"/>
              </a:rPr>
              <a:t>}</a:t>
            </a:r>
            <a:endParaRPr lang="en-US" dirty="0">
              <a:solidFill>
                <a:srgbClr val="000000"/>
              </a:solidFill>
              <a:latin typeface="Consolas" panose="020B0609020204030204" pitchFamily="49" charset="0"/>
            </a:endParaRPr>
          </a:p>
          <a:p>
            <a:r>
              <a:rPr lang="en-US" b="1" dirty="0">
                <a:solidFill>
                  <a:srgbClr val="7F0055"/>
                </a:solidFill>
                <a:latin typeface="Consolas" panose="020B0609020204030204" pitchFamily="49" charset="0"/>
              </a:rPr>
              <a:t>catch</a:t>
            </a:r>
            <a:r>
              <a:rPr lang="en-US" b="1" dirty="0">
                <a:solidFill>
                  <a:srgbClr val="000000"/>
                </a:solidFill>
                <a:latin typeface="Consolas" panose="020B0609020204030204" pitchFamily="49" charset="0"/>
              </a:rPr>
              <a:t>(</a:t>
            </a:r>
            <a:r>
              <a:rPr lang="en-US" b="1" dirty="0" err="1">
                <a:solidFill>
                  <a:srgbClr val="000000"/>
                </a:solidFill>
                <a:latin typeface="Consolas" panose="020B0609020204030204" pitchFamily="49" charset="0"/>
              </a:rPr>
              <a:t>ArithmeticException</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ee</a:t>
            </a:r>
            <a:r>
              <a:rPr lang="en-US" b="1" dirty="0">
                <a:solidFill>
                  <a:srgbClr val="000000"/>
                </a:solidFill>
                <a:latin typeface="Consolas" panose="020B0609020204030204" pitchFamily="49" charset="0"/>
              </a:rPr>
              <a:t>) {</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"Divide errors</a:t>
            </a:r>
            <a:r>
              <a:rPr lang="en-US" b="1" i="1" dirty="0" smtClean="0">
                <a:solidFill>
                  <a:srgbClr val="2A00FF"/>
                </a:solidFill>
                <a:latin typeface="Consolas" panose="020B0609020204030204" pitchFamily="49" charset="0"/>
              </a:rPr>
              <a:t>"</a:t>
            </a:r>
            <a:r>
              <a:rPr lang="en-US" b="1" i="1" dirty="0" smtClean="0">
                <a:solidFill>
                  <a:srgbClr val="000000"/>
                </a:solidFill>
                <a:latin typeface="Consolas" panose="020B0609020204030204" pitchFamily="49" charset="0"/>
              </a:rPr>
              <a:t>);</a:t>
            </a:r>
            <a:r>
              <a:rPr lang="en-US" dirty="0" smtClean="0">
                <a:solidFill>
                  <a:srgbClr val="000000"/>
                </a:solidFill>
                <a:latin typeface="Consolas" panose="020B0609020204030204" pitchFamily="49" charset="0"/>
              </a:rPr>
              <a:t>}}}</a:t>
            </a:r>
            <a:endParaRPr lang="en-US" dirty="0">
              <a:latin typeface="Consolas" panose="020B0609020204030204" pitchFamily="49" charset="0"/>
            </a:endParaRPr>
          </a:p>
        </p:txBody>
      </p:sp>
    </p:spTree>
    <p:extLst>
      <p:ext uri="{BB962C8B-B14F-4D97-AF65-F5344CB8AC3E}">
        <p14:creationId xmlns:p14="http://schemas.microsoft.com/office/powerpoint/2010/main" val="79435671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9006" y="236369"/>
            <a:ext cx="11982994" cy="6555641"/>
          </a:xfrm>
          <a:prstGeom prst="rect">
            <a:avLst/>
          </a:prstGeom>
        </p:spPr>
        <p:txBody>
          <a:bodyPr wrap="square">
            <a:spAutoFit/>
          </a:bodyPr>
          <a:lstStyle/>
          <a:p>
            <a:r>
              <a:rPr lang="en-US" sz="2000" b="1" dirty="0">
                <a:solidFill>
                  <a:srgbClr val="7F0055"/>
                </a:solidFill>
                <a:latin typeface="Consolas" panose="020B0609020204030204" pitchFamily="49" charset="0"/>
              </a:rPr>
              <a:t>package</a:t>
            </a:r>
            <a:r>
              <a:rPr lang="en-US" sz="2000" b="1" dirty="0">
                <a:solidFill>
                  <a:srgbClr val="000000"/>
                </a:solidFill>
                <a:latin typeface="Consolas" panose="020B0609020204030204" pitchFamily="49" charset="0"/>
              </a:rPr>
              <a:t> application;</a:t>
            </a:r>
          </a:p>
          <a:p>
            <a:r>
              <a:rPr lang="en-US" sz="2000" b="1" dirty="0">
                <a:solidFill>
                  <a:srgbClr val="7F0055"/>
                </a:solidFill>
                <a:latin typeface="Consolas" panose="020B0609020204030204" pitchFamily="49" charset="0"/>
              </a:rPr>
              <a:t>import</a:t>
            </a:r>
            <a:r>
              <a:rPr lang="en-US" sz="2000" b="1" dirty="0">
                <a:solidFill>
                  <a:srgbClr val="000000"/>
                </a:solidFill>
                <a:latin typeface="Consolas" panose="020B0609020204030204" pitchFamily="49" charset="0"/>
              </a:rPr>
              <a:t> </a:t>
            </a:r>
            <a:r>
              <a:rPr lang="en-US" sz="2000" b="1" dirty="0" err="1">
                <a:solidFill>
                  <a:srgbClr val="000000"/>
                </a:solidFill>
                <a:latin typeface="Consolas" panose="020B0609020204030204" pitchFamily="49" charset="0"/>
              </a:rPr>
              <a:t>javafx.application.Application</a:t>
            </a:r>
            <a:r>
              <a:rPr lang="en-US" sz="2000" b="1" dirty="0">
                <a:solidFill>
                  <a:srgbClr val="000000"/>
                </a:solidFill>
                <a:latin typeface="Consolas" panose="020B0609020204030204" pitchFamily="49" charset="0"/>
              </a:rPr>
              <a:t>; </a:t>
            </a:r>
          </a:p>
          <a:p>
            <a:r>
              <a:rPr lang="en-US" sz="2000" b="1" dirty="0">
                <a:solidFill>
                  <a:srgbClr val="7F0055"/>
                </a:solidFill>
                <a:latin typeface="Consolas" panose="020B0609020204030204" pitchFamily="49" charset="0"/>
              </a:rPr>
              <a:t>import</a:t>
            </a:r>
            <a:r>
              <a:rPr lang="en-US" sz="2000" b="1" dirty="0">
                <a:solidFill>
                  <a:srgbClr val="000000"/>
                </a:solidFill>
                <a:latin typeface="Consolas" panose="020B0609020204030204" pitchFamily="49" charset="0"/>
              </a:rPr>
              <a:t> </a:t>
            </a:r>
            <a:r>
              <a:rPr lang="en-US" sz="2000" b="1" dirty="0" err="1">
                <a:solidFill>
                  <a:srgbClr val="000000"/>
                </a:solidFill>
                <a:latin typeface="Consolas" panose="020B0609020204030204" pitchFamily="49" charset="0"/>
              </a:rPr>
              <a:t>javafx.scene.Group</a:t>
            </a:r>
            <a:r>
              <a:rPr lang="en-US" sz="2000" b="1" dirty="0">
                <a:solidFill>
                  <a:srgbClr val="000000"/>
                </a:solidFill>
                <a:latin typeface="Consolas" panose="020B0609020204030204" pitchFamily="49" charset="0"/>
              </a:rPr>
              <a:t>; </a:t>
            </a:r>
          </a:p>
          <a:p>
            <a:r>
              <a:rPr lang="en-US" sz="2000" b="1" dirty="0">
                <a:solidFill>
                  <a:srgbClr val="7F0055"/>
                </a:solidFill>
                <a:latin typeface="Consolas" panose="020B0609020204030204" pitchFamily="49" charset="0"/>
              </a:rPr>
              <a:t>import</a:t>
            </a:r>
            <a:r>
              <a:rPr lang="en-US" sz="2000" b="1" dirty="0">
                <a:solidFill>
                  <a:srgbClr val="000000"/>
                </a:solidFill>
                <a:latin typeface="Consolas" panose="020B0609020204030204" pitchFamily="49" charset="0"/>
              </a:rPr>
              <a:t> </a:t>
            </a:r>
            <a:r>
              <a:rPr lang="en-US" sz="2000" b="1" dirty="0" err="1">
                <a:solidFill>
                  <a:srgbClr val="000000"/>
                </a:solidFill>
                <a:latin typeface="Consolas" panose="020B0609020204030204" pitchFamily="49" charset="0"/>
              </a:rPr>
              <a:t>javafx.scene.Scene</a:t>
            </a:r>
            <a:r>
              <a:rPr lang="en-US" sz="2000" b="1" dirty="0">
                <a:solidFill>
                  <a:srgbClr val="000000"/>
                </a:solidFill>
                <a:latin typeface="Consolas" panose="020B0609020204030204" pitchFamily="49" charset="0"/>
              </a:rPr>
              <a:t>; </a:t>
            </a:r>
          </a:p>
          <a:p>
            <a:r>
              <a:rPr lang="en-US" sz="2000" b="1" dirty="0">
                <a:solidFill>
                  <a:srgbClr val="7F0055"/>
                </a:solidFill>
                <a:latin typeface="Consolas" panose="020B0609020204030204" pitchFamily="49" charset="0"/>
              </a:rPr>
              <a:t>import</a:t>
            </a:r>
            <a:r>
              <a:rPr lang="en-US" sz="2000" b="1" dirty="0">
                <a:solidFill>
                  <a:srgbClr val="000000"/>
                </a:solidFill>
                <a:latin typeface="Consolas" panose="020B0609020204030204" pitchFamily="49" charset="0"/>
              </a:rPr>
              <a:t> </a:t>
            </a:r>
            <a:r>
              <a:rPr lang="en-US" sz="2000" b="1" dirty="0" err="1">
                <a:solidFill>
                  <a:srgbClr val="000000"/>
                </a:solidFill>
                <a:latin typeface="Consolas" panose="020B0609020204030204" pitchFamily="49" charset="0"/>
              </a:rPr>
              <a:t>javafx.stage.Stage</a:t>
            </a:r>
            <a:r>
              <a:rPr lang="en-US" sz="2000" b="1" dirty="0">
                <a:solidFill>
                  <a:srgbClr val="000000"/>
                </a:solidFill>
                <a:latin typeface="Consolas" panose="020B0609020204030204" pitchFamily="49" charset="0"/>
              </a:rPr>
              <a:t>; </a:t>
            </a:r>
          </a:p>
          <a:p>
            <a:r>
              <a:rPr lang="en-US" sz="2000" b="1" dirty="0">
                <a:solidFill>
                  <a:srgbClr val="7F0055"/>
                </a:solidFill>
                <a:latin typeface="Consolas" panose="020B0609020204030204" pitchFamily="49" charset="0"/>
              </a:rPr>
              <a:t>import</a:t>
            </a:r>
            <a:r>
              <a:rPr lang="en-US" sz="2000" b="1" dirty="0">
                <a:solidFill>
                  <a:srgbClr val="000000"/>
                </a:solidFill>
                <a:latin typeface="Consolas" panose="020B0609020204030204" pitchFamily="49" charset="0"/>
              </a:rPr>
              <a:t> </a:t>
            </a:r>
            <a:r>
              <a:rPr lang="en-US" sz="2000" b="1" dirty="0" err="1">
                <a:solidFill>
                  <a:srgbClr val="000000"/>
                </a:solidFill>
                <a:latin typeface="Consolas" panose="020B0609020204030204" pitchFamily="49" charset="0"/>
              </a:rPr>
              <a:t>javafx.scene.text.Font</a:t>
            </a:r>
            <a:r>
              <a:rPr lang="en-US" sz="2000" b="1" dirty="0">
                <a:solidFill>
                  <a:srgbClr val="000000"/>
                </a:solidFill>
                <a:latin typeface="Consolas" panose="020B0609020204030204" pitchFamily="49" charset="0"/>
              </a:rPr>
              <a:t>; </a:t>
            </a:r>
          </a:p>
          <a:p>
            <a:r>
              <a:rPr lang="en-US" sz="2000" b="1" dirty="0">
                <a:solidFill>
                  <a:srgbClr val="7F0055"/>
                </a:solidFill>
                <a:latin typeface="Consolas" panose="020B0609020204030204" pitchFamily="49" charset="0"/>
              </a:rPr>
              <a:t>import</a:t>
            </a:r>
            <a:r>
              <a:rPr lang="en-US" sz="2000" b="1" dirty="0">
                <a:solidFill>
                  <a:srgbClr val="000000"/>
                </a:solidFill>
                <a:latin typeface="Consolas" panose="020B0609020204030204" pitchFamily="49" charset="0"/>
              </a:rPr>
              <a:t> </a:t>
            </a:r>
            <a:r>
              <a:rPr lang="en-US" sz="2000" b="1" dirty="0" err="1">
                <a:solidFill>
                  <a:srgbClr val="000000"/>
                </a:solidFill>
                <a:latin typeface="Consolas" panose="020B0609020204030204" pitchFamily="49" charset="0"/>
              </a:rPr>
              <a:t>javafx.scene.text.FontPosture</a:t>
            </a:r>
            <a:r>
              <a:rPr lang="en-US" sz="2000" b="1" dirty="0">
                <a:solidFill>
                  <a:srgbClr val="000000"/>
                </a:solidFill>
                <a:latin typeface="Consolas" panose="020B0609020204030204" pitchFamily="49" charset="0"/>
              </a:rPr>
              <a:t>; </a:t>
            </a:r>
          </a:p>
          <a:p>
            <a:r>
              <a:rPr lang="en-US" sz="2000" b="1" dirty="0">
                <a:solidFill>
                  <a:srgbClr val="7F0055"/>
                </a:solidFill>
                <a:latin typeface="Consolas" panose="020B0609020204030204" pitchFamily="49" charset="0"/>
              </a:rPr>
              <a:t>import</a:t>
            </a:r>
            <a:r>
              <a:rPr lang="en-US" sz="2000" b="1" dirty="0">
                <a:solidFill>
                  <a:srgbClr val="000000"/>
                </a:solidFill>
                <a:latin typeface="Consolas" panose="020B0609020204030204" pitchFamily="49" charset="0"/>
              </a:rPr>
              <a:t> </a:t>
            </a:r>
            <a:r>
              <a:rPr lang="en-US" sz="2000" b="1" dirty="0" err="1">
                <a:solidFill>
                  <a:srgbClr val="000000"/>
                </a:solidFill>
                <a:latin typeface="Consolas" panose="020B0609020204030204" pitchFamily="49" charset="0"/>
              </a:rPr>
              <a:t>javafx.scene.text.FontWeight</a:t>
            </a:r>
            <a:r>
              <a:rPr lang="en-US" sz="2000" b="1" dirty="0">
                <a:solidFill>
                  <a:srgbClr val="000000"/>
                </a:solidFill>
                <a:latin typeface="Consolas" panose="020B0609020204030204" pitchFamily="49" charset="0"/>
              </a:rPr>
              <a:t>; </a:t>
            </a:r>
          </a:p>
          <a:p>
            <a:r>
              <a:rPr lang="en-US" sz="2000" b="1" dirty="0">
                <a:solidFill>
                  <a:srgbClr val="7F0055"/>
                </a:solidFill>
                <a:latin typeface="Consolas" panose="020B0609020204030204" pitchFamily="49" charset="0"/>
              </a:rPr>
              <a:t>import</a:t>
            </a:r>
            <a:r>
              <a:rPr lang="en-US" sz="2000" b="1" dirty="0">
                <a:solidFill>
                  <a:srgbClr val="000000"/>
                </a:solidFill>
                <a:latin typeface="Consolas" panose="020B0609020204030204" pitchFamily="49" charset="0"/>
              </a:rPr>
              <a:t> </a:t>
            </a:r>
            <a:r>
              <a:rPr lang="en-US" sz="2000" b="1" dirty="0" err="1">
                <a:solidFill>
                  <a:srgbClr val="000000"/>
                </a:solidFill>
                <a:latin typeface="Consolas" panose="020B0609020204030204" pitchFamily="49" charset="0"/>
              </a:rPr>
              <a:t>javafx.scene.text.Text</a:t>
            </a:r>
            <a:r>
              <a:rPr lang="en-US" sz="2000" b="1" dirty="0">
                <a:solidFill>
                  <a:srgbClr val="000000"/>
                </a:solidFill>
                <a:latin typeface="Consolas" panose="020B0609020204030204" pitchFamily="49" charset="0"/>
              </a:rPr>
              <a:t>;          </a:t>
            </a:r>
          </a:p>
          <a:p>
            <a:r>
              <a:rPr lang="en-US" sz="2000" b="1" dirty="0">
                <a:solidFill>
                  <a:srgbClr val="7F0055"/>
                </a:solidFill>
                <a:latin typeface="Consolas" panose="020B0609020204030204" pitchFamily="49" charset="0"/>
              </a:rPr>
              <a:t>public</a:t>
            </a:r>
            <a:r>
              <a:rPr lang="en-US" sz="2000" b="1" dirty="0">
                <a:solidFill>
                  <a:srgbClr val="000000"/>
                </a:solidFill>
                <a:latin typeface="Consolas" panose="020B0609020204030204" pitchFamily="49" charset="0"/>
              </a:rPr>
              <a:t> </a:t>
            </a:r>
            <a:r>
              <a:rPr lang="en-US" sz="2000" b="1" dirty="0">
                <a:solidFill>
                  <a:srgbClr val="7F0055"/>
                </a:solidFill>
                <a:latin typeface="Consolas" panose="020B0609020204030204" pitchFamily="49" charset="0"/>
              </a:rPr>
              <a:t>class</a:t>
            </a:r>
            <a:r>
              <a:rPr lang="en-US" sz="2000" b="1" dirty="0">
                <a:solidFill>
                  <a:srgbClr val="000000"/>
                </a:solidFill>
                <a:latin typeface="Consolas" panose="020B0609020204030204" pitchFamily="49" charset="0"/>
              </a:rPr>
              <a:t> Main </a:t>
            </a:r>
            <a:r>
              <a:rPr lang="en-US" sz="2000" b="1" dirty="0">
                <a:solidFill>
                  <a:srgbClr val="FF0000"/>
                </a:solidFill>
                <a:latin typeface="Consolas" panose="020B0609020204030204" pitchFamily="49" charset="0"/>
              </a:rPr>
              <a:t>extends Application {    @Override </a:t>
            </a:r>
          </a:p>
          <a:p>
            <a:r>
              <a:rPr lang="en-US" sz="2000" b="1" dirty="0" smtClean="0">
                <a:solidFill>
                  <a:srgbClr val="FF0000"/>
                </a:solidFill>
                <a:latin typeface="Consolas" panose="020B0609020204030204" pitchFamily="49" charset="0"/>
              </a:rPr>
              <a:t>public </a:t>
            </a:r>
            <a:r>
              <a:rPr lang="en-US" sz="2000" b="1" dirty="0">
                <a:solidFill>
                  <a:srgbClr val="FF0000"/>
                </a:solidFill>
                <a:latin typeface="Consolas" panose="020B0609020204030204" pitchFamily="49" charset="0"/>
              </a:rPr>
              <a:t>void start(Stage stage) {       </a:t>
            </a:r>
          </a:p>
          <a:p>
            <a:r>
              <a:rPr lang="en-US" sz="2000" dirty="0" smtClean="0">
                <a:solidFill>
                  <a:srgbClr val="000000"/>
                </a:solidFill>
                <a:latin typeface="Consolas" panose="020B0609020204030204" pitchFamily="49" charset="0"/>
              </a:rPr>
              <a:t>Text </a:t>
            </a:r>
            <a:r>
              <a:rPr lang="en-US" sz="2000" dirty="0" err="1">
                <a:solidFill>
                  <a:srgbClr val="6A3E3E"/>
                </a:solidFill>
                <a:latin typeface="Consolas" panose="020B0609020204030204" pitchFamily="49" charset="0"/>
              </a:rPr>
              <a:t>text</a:t>
            </a:r>
            <a:r>
              <a:rPr lang="en-US" sz="2000" dirty="0">
                <a:solidFill>
                  <a:srgbClr val="000000"/>
                </a:solidFill>
                <a:latin typeface="Consolas" panose="020B0609020204030204" pitchFamily="49" charset="0"/>
              </a:rPr>
              <a:t> = </a:t>
            </a:r>
            <a:r>
              <a:rPr lang="en-US" sz="2000" b="1" dirty="0">
                <a:solidFill>
                  <a:srgbClr val="FF0000"/>
                </a:solidFill>
                <a:latin typeface="Consolas" panose="020B0609020204030204" pitchFamily="49" charset="0"/>
              </a:rPr>
              <a:t>new</a:t>
            </a:r>
            <a:r>
              <a:rPr lang="en-US" sz="2000" b="1" dirty="0">
                <a:solidFill>
                  <a:srgbClr val="000000"/>
                </a:solidFill>
                <a:latin typeface="Consolas" panose="020B0609020204030204" pitchFamily="49" charset="0"/>
              </a:rPr>
              <a:t> Text(); </a:t>
            </a:r>
          </a:p>
          <a:p>
            <a:r>
              <a:rPr lang="en-US" sz="2000" dirty="0" err="1" smtClean="0">
                <a:solidFill>
                  <a:srgbClr val="6A3E3E"/>
                </a:solidFill>
                <a:latin typeface="Consolas" panose="020B0609020204030204" pitchFamily="49" charset="0"/>
              </a:rPr>
              <a:t>text</a:t>
            </a:r>
            <a:r>
              <a:rPr lang="en-US" sz="2000" dirty="0" err="1" smtClean="0">
                <a:solidFill>
                  <a:srgbClr val="000000"/>
                </a:solidFill>
                <a:latin typeface="Consolas" panose="020B0609020204030204" pitchFamily="49" charset="0"/>
              </a:rPr>
              <a:t>.</a:t>
            </a:r>
            <a:r>
              <a:rPr lang="en-US" sz="2000" dirty="0" err="1" smtClean="0">
                <a:solidFill>
                  <a:srgbClr val="FF0000"/>
                </a:solidFill>
                <a:latin typeface="Consolas" panose="020B0609020204030204" pitchFamily="49" charset="0"/>
              </a:rPr>
              <a:t>setFon</a:t>
            </a:r>
            <a:r>
              <a:rPr lang="en-US" sz="2000" dirty="0" err="1" smtClean="0">
                <a:solidFill>
                  <a:srgbClr val="000000"/>
                </a:solidFill>
                <a:latin typeface="Consolas" panose="020B0609020204030204" pitchFamily="49" charset="0"/>
              </a:rPr>
              <a:t>t</a:t>
            </a:r>
            <a:r>
              <a:rPr lang="en-US" sz="2000" dirty="0" smtClean="0">
                <a:solidFill>
                  <a:srgbClr val="000000"/>
                </a:solidFill>
                <a:latin typeface="Consolas" panose="020B0609020204030204" pitchFamily="49" charset="0"/>
              </a:rPr>
              <a:t>(</a:t>
            </a:r>
            <a:r>
              <a:rPr lang="en-US" sz="2000" dirty="0" err="1" smtClean="0">
                <a:solidFill>
                  <a:srgbClr val="000000"/>
                </a:solidFill>
                <a:latin typeface="Consolas" panose="020B0609020204030204" pitchFamily="49" charset="0"/>
              </a:rPr>
              <a:t>Font.</a:t>
            </a:r>
            <a:r>
              <a:rPr lang="en-US" sz="2000" i="1" dirty="0" err="1" smtClean="0">
                <a:solidFill>
                  <a:srgbClr val="000000"/>
                </a:solidFill>
                <a:latin typeface="Consolas" panose="020B0609020204030204" pitchFamily="49" charset="0"/>
              </a:rPr>
              <a:t>font</a:t>
            </a:r>
            <a:r>
              <a:rPr lang="en-US" sz="2000" i="1" dirty="0">
                <a:solidFill>
                  <a:srgbClr val="000000"/>
                </a:solidFill>
                <a:latin typeface="Consolas" panose="020B0609020204030204" pitchFamily="49" charset="0"/>
              </a:rPr>
              <a:t>(</a:t>
            </a:r>
            <a:r>
              <a:rPr lang="en-US" sz="2000" i="1" dirty="0">
                <a:solidFill>
                  <a:srgbClr val="2A00FF"/>
                </a:solidFill>
                <a:latin typeface="Consolas" panose="020B0609020204030204" pitchFamily="49" charset="0"/>
              </a:rPr>
              <a:t>"</a:t>
            </a:r>
            <a:r>
              <a:rPr lang="en-US" sz="2000" i="1" dirty="0" err="1">
                <a:solidFill>
                  <a:srgbClr val="2A00FF"/>
                </a:solidFill>
                <a:latin typeface="Consolas" panose="020B0609020204030204" pitchFamily="49" charset="0"/>
              </a:rPr>
              <a:t>verdana</a:t>
            </a:r>
            <a:r>
              <a:rPr lang="en-US" sz="2000" i="1" dirty="0">
                <a:solidFill>
                  <a:srgbClr val="2A00FF"/>
                </a:solidFill>
                <a:latin typeface="Consolas" panose="020B0609020204030204" pitchFamily="49" charset="0"/>
              </a:rPr>
              <a:t>"</a:t>
            </a:r>
            <a:r>
              <a:rPr lang="en-US" sz="2000" i="1" dirty="0">
                <a:solidFill>
                  <a:srgbClr val="000000"/>
                </a:solidFill>
                <a:latin typeface="Consolas" panose="020B0609020204030204" pitchFamily="49" charset="0"/>
              </a:rPr>
              <a:t>, </a:t>
            </a:r>
            <a:r>
              <a:rPr lang="en-US" sz="2000" i="1" dirty="0" err="1">
                <a:solidFill>
                  <a:srgbClr val="000000"/>
                </a:solidFill>
                <a:latin typeface="Consolas" panose="020B0609020204030204" pitchFamily="49" charset="0"/>
              </a:rPr>
              <a:t>FontWeight.</a:t>
            </a:r>
            <a:r>
              <a:rPr lang="en-US" sz="2000" b="1" i="1" dirty="0" err="1">
                <a:solidFill>
                  <a:srgbClr val="0000C0"/>
                </a:solidFill>
                <a:latin typeface="Consolas" panose="020B0609020204030204" pitchFamily="49" charset="0"/>
              </a:rPr>
              <a:t>BOLD</a:t>
            </a:r>
            <a:r>
              <a:rPr lang="en-US" sz="2000" b="1" i="1" dirty="0">
                <a:solidFill>
                  <a:srgbClr val="000000"/>
                </a:solidFill>
                <a:latin typeface="Consolas" panose="020B0609020204030204" pitchFamily="49" charset="0"/>
              </a:rPr>
              <a:t>, </a:t>
            </a:r>
            <a:r>
              <a:rPr lang="en-US" sz="2000" b="1" i="1" dirty="0" err="1">
                <a:solidFill>
                  <a:srgbClr val="000000"/>
                </a:solidFill>
                <a:latin typeface="Consolas" panose="020B0609020204030204" pitchFamily="49" charset="0"/>
              </a:rPr>
              <a:t>FontPosture.</a:t>
            </a:r>
            <a:r>
              <a:rPr lang="en-US" sz="2000" b="1" i="1" dirty="0" err="1">
                <a:solidFill>
                  <a:srgbClr val="0000C0"/>
                </a:solidFill>
                <a:latin typeface="Consolas" panose="020B0609020204030204" pitchFamily="49" charset="0"/>
              </a:rPr>
              <a:t>REGULAR</a:t>
            </a:r>
            <a:r>
              <a:rPr lang="en-US" sz="2000" b="1" i="1" dirty="0">
                <a:solidFill>
                  <a:srgbClr val="000000"/>
                </a:solidFill>
                <a:latin typeface="Consolas" panose="020B0609020204030204" pitchFamily="49" charset="0"/>
              </a:rPr>
              <a:t>, 20));</a:t>
            </a:r>
          </a:p>
          <a:p>
            <a:r>
              <a:rPr lang="en-US" sz="2000" dirty="0" err="1" smtClean="0">
                <a:solidFill>
                  <a:srgbClr val="6A3E3E"/>
                </a:solidFill>
                <a:latin typeface="Consolas" panose="020B0609020204030204" pitchFamily="49" charset="0"/>
              </a:rPr>
              <a:t>text</a:t>
            </a:r>
            <a:r>
              <a:rPr lang="en-US" sz="2000" dirty="0" err="1" smtClean="0">
                <a:solidFill>
                  <a:srgbClr val="000000"/>
                </a:solidFill>
                <a:latin typeface="Consolas" panose="020B0609020204030204" pitchFamily="49" charset="0"/>
              </a:rPr>
              <a:t>.setY</a:t>
            </a:r>
            <a:r>
              <a:rPr lang="en-US" sz="2000" dirty="0" smtClean="0">
                <a:solidFill>
                  <a:srgbClr val="000000"/>
                </a:solidFill>
                <a:latin typeface="Consolas" panose="020B0609020204030204" pitchFamily="49" charset="0"/>
              </a:rPr>
              <a:t>(130</a:t>
            </a:r>
            <a:r>
              <a:rPr lang="en-US" sz="2000" dirty="0">
                <a:solidFill>
                  <a:srgbClr val="000000"/>
                </a:solidFill>
                <a:latin typeface="Consolas" panose="020B0609020204030204" pitchFamily="49" charset="0"/>
              </a:rPr>
              <a:t>);  </a:t>
            </a:r>
          </a:p>
          <a:p>
            <a:r>
              <a:rPr lang="en-US" sz="2000" dirty="0" err="1" smtClean="0">
                <a:solidFill>
                  <a:srgbClr val="6A3E3E"/>
                </a:solidFill>
                <a:latin typeface="Consolas" panose="020B0609020204030204" pitchFamily="49" charset="0"/>
              </a:rPr>
              <a:t>text</a:t>
            </a:r>
            <a:r>
              <a:rPr lang="en-US" sz="2000" dirty="0" err="1" smtClean="0">
                <a:solidFill>
                  <a:srgbClr val="000000"/>
                </a:solidFill>
                <a:latin typeface="Consolas" panose="020B0609020204030204" pitchFamily="49" charset="0"/>
              </a:rPr>
              <a:t>.setText</a:t>
            </a:r>
            <a:r>
              <a:rPr lang="en-US" sz="2000" dirty="0">
                <a:solidFill>
                  <a:srgbClr val="000000"/>
                </a:solidFill>
                <a:latin typeface="Consolas" panose="020B0609020204030204" pitchFamily="49" charset="0"/>
              </a:rPr>
              <a:t>(</a:t>
            </a:r>
            <a:r>
              <a:rPr lang="en-US" sz="2000" dirty="0">
                <a:solidFill>
                  <a:srgbClr val="2A00FF"/>
                </a:solidFill>
                <a:latin typeface="Consolas" panose="020B0609020204030204" pitchFamily="49" charset="0"/>
              </a:rPr>
              <a:t>"Hi how are you"</a:t>
            </a:r>
            <a:r>
              <a:rPr lang="en-US" sz="2000" dirty="0">
                <a:solidFill>
                  <a:srgbClr val="000000"/>
                </a:solidFill>
                <a:latin typeface="Consolas" panose="020B0609020204030204" pitchFamily="49" charset="0"/>
              </a:rPr>
              <a:t>);</a:t>
            </a:r>
          </a:p>
          <a:p>
            <a:r>
              <a:rPr lang="en-US" sz="2000" dirty="0" smtClean="0">
                <a:solidFill>
                  <a:srgbClr val="000000"/>
                </a:solidFill>
                <a:latin typeface="Consolas" panose="020B0609020204030204" pitchFamily="49" charset="0"/>
              </a:rPr>
              <a:t>Group </a:t>
            </a:r>
            <a:r>
              <a:rPr lang="en-US" sz="2000" dirty="0">
                <a:solidFill>
                  <a:srgbClr val="6A3E3E"/>
                </a:solidFill>
                <a:latin typeface="Consolas" panose="020B0609020204030204" pitchFamily="49" charset="0"/>
              </a:rPr>
              <a:t>root</a:t>
            </a:r>
            <a:r>
              <a:rPr lang="en-US" sz="2000" dirty="0">
                <a:solidFill>
                  <a:srgbClr val="000000"/>
                </a:solidFill>
                <a:latin typeface="Consolas" panose="020B0609020204030204" pitchFamily="49" charset="0"/>
              </a:rPr>
              <a:t> = </a:t>
            </a:r>
            <a:r>
              <a:rPr lang="en-US" sz="2000" b="1" dirty="0">
                <a:solidFill>
                  <a:srgbClr val="7F0055"/>
                </a:solidFill>
                <a:latin typeface="Consolas" panose="020B0609020204030204" pitchFamily="49" charset="0"/>
              </a:rPr>
              <a:t>new</a:t>
            </a:r>
            <a:r>
              <a:rPr lang="en-US" sz="2000" b="1" dirty="0">
                <a:solidFill>
                  <a:srgbClr val="000000"/>
                </a:solidFill>
                <a:latin typeface="Consolas" panose="020B0609020204030204" pitchFamily="49" charset="0"/>
              </a:rPr>
              <a:t> Group(</a:t>
            </a:r>
            <a:r>
              <a:rPr lang="en-US" sz="2000" b="1" dirty="0">
                <a:solidFill>
                  <a:srgbClr val="6A3E3E"/>
                </a:solidFill>
                <a:latin typeface="Consolas" panose="020B0609020204030204" pitchFamily="49" charset="0"/>
              </a:rPr>
              <a:t>text</a:t>
            </a:r>
            <a:r>
              <a:rPr lang="en-US" sz="2000" b="1" dirty="0">
                <a:solidFill>
                  <a:srgbClr val="000000"/>
                </a:solidFill>
                <a:latin typeface="Consolas" panose="020B0609020204030204" pitchFamily="49" charset="0"/>
              </a:rPr>
              <a:t>);</a:t>
            </a:r>
          </a:p>
          <a:p>
            <a:r>
              <a:rPr lang="nn-NO" sz="2000" dirty="0" smtClean="0">
                <a:solidFill>
                  <a:srgbClr val="000000"/>
                </a:solidFill>
                <a:latin typeface="Consolas" panose="020B0609020204030204" pitchFamily="49" charset="0"/>
              </a:rPr>
              <a:t>Scene </a:t>
            </a:r>
            <a:r>
              <a:rPr lang="nn-NO" sz="2000" dirty="0">
                <a:solidFill>
                  <a:srgbClr val="6A3E3E"/>
                </a:solidFill>
                <a:latin typeface="Consolas" panose="020B0609020204030204" pitchFamily="49" charset="0"/>
              </a:rPr>
              <a:t>scene</a:t>
            </a:r>
            <a:r>
              <a:rPr lang="nn-NO" sz="2000" dirty="0">
                <a:solidFill>
                  <a:srgbClr val="000000"/>
                </a:solidFill>
                <a:latin typeface="Consolas" panose="020B0609020204030204" pitchFamily="49" charset="0"/>
              </a:rPr>
              <a:t> = </a:t>
            </a:r>
            <a:r>
              <a:rPr lang="nn-NO" sz="2000" b="1" dirty="0">
                <a:solidFill>
                  <a:srgbClr val="7F0055"/>
                </a:solidFill>
                <a:latin typeface="Consolas" panose="020B0609020204030204" pitchFamily="49" charset="0"/>
              </a:rPr>
              <a:t>new</a:t>
            </a:r>
            <a:r>
              <a:rPr lang="nn-NO" sz="2000" b="1" dirty="0">
                <a:solidFill>
                  <a:srgbClr val="000000"/>
                </a:solidFill>
                <a:latin typeface="Consolas" panose="020B0609020204030204" pitchFamily="49" charset="0"/>
              </a:rPr>
              <a:t> Scene(</a:t>
            </a:r>
            <a:r>
              <a:rPr lang="nn-NO" sz="2000" b="1" dirty="0">
                <a:solidFill>
                  <a:srgbClr val="6A3E3E"/>
                </a:solidFill>
                <a:latin typeface="Consolas" panose="020B0609020204030204" pitchFamily="49" charset="0"/>
              </a:rPr>
              <a:t>root</a:t>
            </a:r>
            <a:r>
              <a:rPr lang="nn-NO" sz="2000" b="1" dirty="0">
                <a:solidFill>
                  <a:srgbClr val="000000"/>
                </a:solidFill>
                <a:latin typeface="Consolas" panose="020B0609020204030204" pitchFamily="49" charset="0"/>
              </a:rPr>
              <a:t>, 600, 300);</a:t>
            </a:r>
          </a:p>
          <a:p>
            <a:r>
              <a:rPr lang="en-US" sz="2000" dirty="0" err="1" smtClean="0">
                <a:solidFill>
                  <a:srgbClr val="6A3E3E"/>
                </a:solidFill>
                <a:latin typeface="Consolas" panose="020B0609020204030204" pitchFamily="49" charset="0"/>
              </a:rPr>
              <a:t>stage</a:t>
            </a:r>
            <a:r>
              <a:rPr lang="en-US" sz="2000" dirty="0" err="1" smtClean="0">
                <a:solidFill>
                  <a:srgbClr val="000000"/>
                </a:solidFill>
                <a:latin typeface="Consolas" panose="020B0609020204030204" pitchFamily="49" charset="0"/>
              </a:rPr>
              <a:t>.setTitle</a:t>
            </a:r>
            <a:r>
              <a:rPr lang="en-US" sz="2000" dirty="0">
                <a:solidFill>
                  <a:srgbClr val="000000"/>
                </a:solidFill>
                <a:latin typeface="Consolas" panose="020B0609020204030204" pitchFamily="49" charset="0"/>
              </a:rPr>
              <a:t>(</a:t>
            </a:r>
            <a:r>
              <a:rPr lang="en-US" sz="2000" dirty="0">
                <a:solidFill>
                  <a:srgbClr val="2A00FF"/>
                </a:solidFill>
                <a:latin typeface="Consolas" panose="020B0609020204030204" pitchFamily="49" charset="0"/>
              </a:rPr>
              <a:t>"Setting Font to the text"</a:t>
            </a:r>
            <a:r>
              <a:rPr lang="en-US" sz="2000" dirty="0">
                <a:solidFill>
                  <a:srgbClr val="000000"/>
                </a:solidFill>
                <a:latin typeface="Consolas" panose="020B0609020204030204" pitchFamily="49" charset="0"/>
              </a:rPr>
              <a:t>); </a:t>
            </a:r>
          </a:p>
          <a:p>
            <a:r>
              <a:rPr lang="en-US" sz="2000" dirty="0" err="1" smtClean="0">
                <a:solidFill>
                  <a:srgbClr val="6A3E3E"/>
                </a:solidFill>
                <a:latin typeface="Consolas" panose="020B0609020204030204" pitchFamily="49" charset="0"/>
              </a:rPr>
              <a:t>stage</a:t>
            </a:r>
            <a:r>
              <a:rPr lang="en-US" sz="2000" dirty="0" err="1" smtClean="0">
                <a:solidFill>
                  <a:srgbClr val="000000"/>
                </a:solidFill>
                <a:latin typeface="Consolas" panose="020B0609020204030204" pitchFamily="49" charset="0"/>
              </a:rPr>
              <a:t>.setScene</a:t>
            </a:r>
            <a:r>
              <a:rPr lang="en-US" sz="2000" dirty="0" smtClean="0">
                <a:solidFill>
                  <a:srgbClr val="000000"/>
                </a:solidFill>
                <a:latin typeface="Consolas" panose="020B0609020204030204" pitchFamily="49" charset="0"/>
              </a:rPr>
              <a:t>(</a:t>
            </a:r>
            <a:r>
              <a:rPr lang="en-US" sz="2000" dirty="0" smtClean="0">
                <a:solidFill>
                  <a:srgbClr val="6A3E3E"/>
                </a:solidFill>
                <a:latin typeface="Consolas" panose="020B0609020204030204" pitchFamily="49" charset="0"/>
              </a:rPr>
              <a:t>scene</a:t>
            </a:r>
            <a:r>
              <a:rPr lang="en-US" sz="2000" dirty="0">
                <a:solidFill>
                  <a:srgbClr val="000000"/>
                </a:solidFill>
                <a:latin typeface="Consolas" panose="020B0609020204030204" pitchFamily="49" charset="0"/>
              </a:rPr>
              <a:t>); </a:t>
            </a:r>
            <a:r>
              <a:rPr lang="en-US" sz="2000" dirty="0" err="1" smtClean="0">
                <a:solidFill>
                  <a:srgbClr val="6A3E3E"/>
                </a:solidFill>
                <a:latin typeface="Consolas" panose="020B0609020204030204" pitchFamily="49" charset="0"/>
              </a:rPr>
              <a:t>stage</a:t>
            </a:r>
            <a:r>
              <a:rPr lang="en-US" sz="2000" dirty="0" err="1" smtClean="0">
                <a:solidFill>
                  <a:srgbClr val="000000"/>
                </a:solidFill>
                <a:latin typeface="Consolas" panose="020B0609020204030204" pitchFamily="49" charset="0"/>
              </a:rPr>
              <a:t>.show</a:t>
            </a:r>
            <a:r>
              <a:rPr lang="en-US" sz="2000" dirty="0" smtClean="0">
                <a:solidFill>
                  <a:srgbClr val="000000"/>
                </a:solidFill>
                <a:latin typeface="Consolas" panose="020B0609020204030204" pitchFamily="49" charset="0"/>
              </a:rPr>
              <a:t>();  </a:t>
            </a:r>
            <a:r>
              <a:rPr lang="en-US" sz="2000" dirty="0">
                <a:solidFill>
                  <a:srgbClr val="000000"/>
                </a:solidFill>
                <a:latin typeface="Consolas" panose="020B0609020204030204" pitchFamily="49" charset="0"/>
              </a:rPr>
              <a:t>}      </a:t>
            </a:r>
          </a:p>
          <a:p>
            <a:r>
              <a:rPr lang="en-US" sz="2000" b="1" dirty="0" smtClean="0">
                <a:solidFill>
                  <a:srgbClr val="7F0055"/>
                </a:solidFill>
                <a:latin typeface="Consolas" panose="020B0609020204030204" pitchFamily="49" charset="0"/>
              </a:rPr>
              <a:t>public</a:t>
            </a:r>
            <a:r>
              <a:rPr lang="en-US" sz="2000" b="1" dirty="0" smtClean="0">
                <a:solidFill>
                  <a:srgbClr val="000000"/>
                </a:solidFill>
                <a:latin typeface="Consolas" panose="020B0609020204030204" pitchFamily="49" charset="0"/>
              </a:rPr>
              <a:t> </a:t>
            </a:r>
            <a:r>
              <a:rPr lang="en-US" sz="2000" b="1" dirty="0">
                <a:solidFill>
                  <a:srgbClr val="7F0055"/>
                </a:solidFill>
                <a:latin typeface="Consolas" panose="020B0609020204030204" pitchFamily="49" charset="0"/>
              </a:rPr>
              <a:t>static</a:t>
            </a:r>
            <a:r>
              <a:rPr lang="en-US" sz="2000" b="1" dirty="0">
                <a:solidFill>
                  <a:srgbClr val="000000"/>
                </a:solidFill>
                <a:latin typeface="Consolas" panose="020B0609020204030204" pitchFamily="49" charset="0"/>
              </a:rPr>
              <a:t> </a:t>
            </a:r>
            <a:r>
              <a:rPr lang="en-US" sz="2000" b="1" dirty="0">
                <a:solidFill>
                  <a:srgbClr val="7F0055"/>
                </a:solidFill>
                <a:latin typeface="Consolas" panose="020B0609020204030204" pitchFamily="49" charset="0"/>
              </a:rPr>
              <a:t>void</a:t>
            </a:r>
            <a:r>
              <a:rPr lang="en-US" sz="2000" b="1" dirty="0">
                <a:solidFill>
                  <a:srgbClr val="000000"/>
                </a:solidFill>
                <a:latin typeface="Consolas" panose="020B0609020204030204" pitchFamily="49" charset="0"/>
              </a:rPr>
              <a:t> main(String </a:t>
            </a:r>
            <a:r>
              <a:rPr lang="en-US" sz="2000" b="1" dirty="0" err="1">
                <a:solidFill>
                  <a:srgbClr val="6A3E3E"/>
                </a:solidFill>
                <a:latin typeface="Consolas" panose="020B0609020204030204" pitchFamily="49" charset="0"/>
              </a:rPr>
              <a:t>args</a:t>
            </a:r>
            <a:r>
              <a:rPr lang="en-US" sz="2000" b="1" dirty="0">
                <a:solidFill>
                  <a:srgbClr val="000000"/>
                </a:solidFill>
                <a:latin typeface="Consolas" panose="020B0609020204030204" pitchFamily="49" charset="0"/>
              </a:rPr>
              <a:t>[]){ </a:t>
            </a:r>
          </a:p>
          <a:p>
            <a:r>
              <a:rPr lang="en-US" sz="2000" i="1" dirty="0" smtClean="0">
                <a:solidFill>
                  <a:srgbClr val="000000"/>
                </a:solidFill>
                <a:latin typeface="Consolas" panose="020B0609020204030204" pitchFamily="49" charset="0"/>
              </a:rPr>
              <a:t>launch(</a:t>
            </a:r>
            <a:r>
              <a:rPr lang="en-US" sz="2000" i="1" dirty="0" err="1" smtClean="0">
                <a:solidFill>
                  <a:srgbClr val="6A3E3E"/>
                </a:solidFill>
                <a:latin typeface="Consolas" panose="020B0609020204030204" pitchFamily="49" charset="0"/>
              </a:rPr>
              <a:t>args</a:t>
            </a:r>
            <a:r>
              <a:rPr lang="en-US" sz="2000" i="1" dirty="0">
                <a:solidFill>
                  <a:srgbClr val="000000"/>
                </a:solidFill>
                <a:latin typeface="Consolas" panose="020B0609020204030204" pitchFamily="49" charset="0"/>
              </a:rPr>
              <a:t>); </a:t>
            </a:r>
            <a:r>
              <a:rPr lang="en-US" sz="2000" dirty="0" smtClean="0">
                <a:solidFill>
                  <a:srgbClr val="000000"/>
                </a:solidFill>
                <a:latin typeface="Consolas" panose="020B0609020204030204" pitchFamily="49" charset="0"/>
              </a:rPr>
              <a:t> </a:t>
            </a:r>
            <a:r>
              <a:rPr lang="en-US" sz="2000" dirty="0">
                <a:solidFill>
                  <a:srgbClr val="000000"/>
                </a:solidFill>
                <a:latin typeface="Consolas" panose="020B0609020204030204" pitchFamily="49" charset="0"/>
              </a:rPr>
              <a:t>} </a:t>
            </a:r>
            <a:r>
              <a:rPr lang="en-US" sz="2000" dirty="0" smtClean="0">
                <a:solidFill>
                  <a:srgbClr val="000000"/>
                </a:solidFill>
                <a:latin typeface="Consolas" panose="020B0609020204030204" pitchFamily="49" charset="0"/>
              </a:rPr>
              <a:t>} </a:t>
            </a:r>
            <a:endParaRPr lang="en-US" sz="2000" dirty="0"/>
          </a:p>
        </p:txBody>
      </p:sp>
      <p:pic>
        <p:nvPicPr>
          <p:cNvPr id="3" name="Picture 2"/>
          <p:cNvPicPr>
            <a:picLocks noChangeAspect="1"/>
          </p:cNvPicPr>
          <p:nvPr/>
        </p:nvPicPr>
        <p:blipFill rotWithShape="1">
          <a:blip r:embed="rId2"/>
          <a:srcRect l="27895" t="16376" r="27250" b="39668"/>
          <a:stretch/>
        </p:blipFill>
        <p:spPr>
          <a:xfrm>
            <a:off x="7332616" y="236369"/>
            <a:ext cx="4859384" cy="2664823"/>
          </a:xfrm>
          <a:prstGeom prst="rect">
            <a:avLst/>
          </a:prstGeom>
        </p:spPr>
      </p:pic>
    </p:spTree>
    <p:extLst>
      <p:ext uri="{BB962C8B-B14F-4D97-AF65-F5344CB8AC3E}">
        <p14:creationId xmlns:p14="http://schemas.microsoft.com/office/powerpoint/2010/main" val="267870813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17693"/>
            <a:ext cx="11848010" cy="6463308"/>
          </a:xfrm>
          <a:prstGeom prst="rect">
            <a:avLst/>
          </a:prstGeom>
        </p:spPr>
        <p:txBody>
          <a:bodyPr wrap="square">
            <a:spAutoFit/>
          </a:bodyPr>
          <a:lstStyle/>
          <a:p>
            <a:r>
              <a:rPr lang="en-US" b="1" dirty="0">
                <a:solidFill>
                  <a:srgbClr val="7F0055"/>
                </a:solidFill>
                <a:latin typeface="Consolas" panose="020B0609020204030204" pitchFamily="49" charset="0"/>
              </a:rPr>
              <a:t>package</a:t>
            </a:r>
            <a:r>
              <a:rPr lang="en-US" b="1" dirty="0">
                <a:solidFill>
                  <a:srgbClr val="000000"/>
                </a:solidFill>
                <a:latin typeface="Consolas" panose="020B0609020204030204" pitchFamily="49" charset="0"/>
              </a:rPr>
              <a:t> application;</a:t>
            </a:r>
          </a:p>
          <a:p>
            <a:r>
              <a:rPr lang="en-US" b="1" dirty="0">
                <a:solidFill>
                  <a:srgbClr val="7F0055"/>
                </a:solidFill>
                <a:latin typeface="Consolas" panose="020B0609020204030204" pitchFamily="49" charset="0"/>
              </a:rPr>
              <a:t>import</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javafx.application.Application</a:t>
            </a:r>
            <a:r>
              <a:rPr lang="en-US" b="1" dirty="0">
                <a:solidFill>
                  <a:srgbClr val="000000"/>
                </a:solidFill>
                <a:latin typeface="Consolas" panose="020B0609020204030204" pitchFamily="49" charset="0"/>
              </a:rPr>
              <a:t>; </a:t>
            </a:r>
          </a:p>
          <a:p>
            <a:r>
              <a:rPr lang="en-US" b="1" dirty="0">
                <a:solidFill>
                  <a:srgbClr val="7F0055"/>
                </a:solidFill>
                <a:latin typeface="Consolas" panose="020B0609020204030204" pitchFamily="49" charset="0"/>
              </a:rPr>
              <a:t>import</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javafx.scene.Group</a:t>
            </a:r>
            <a:r>
              <a:rPr lang="en-US" b="1" dirty="0">
                <a:solidFill>
                  <a:srgbClr val="000000"/>
                </a:solidFill>
                <a:latin typeface="Consolas" panose="020B0609020204030204" pitchFamily="49" charset="0"/>
              </a:rPr>
              <a:t>; </a:t>
            </a:r>
          </a:p>
          <a:p>
            <a:r>
              <a:rPr lang="en-US" b="1" dirty="0">
                <a:solidFill>
                  <a:srgbClr val="7F0055"/>
                </a:solidFill>
                <a:latin typeface="Consolas" panose="020B0609020204030204" pitchFamily="49" charset="0"/>
              </a:rPr>
              <a:t>import</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javafx.scene.Scene</a:t>
            </a:r>
            <a:r>
              <a:rPr lang="en-US" b="1" dirty="0">
                <a:solidFill>
                  <a:srgbClr val="000000"/>
                </a:solidFill>
                <a:latin typeface="Consolas" panose="020B0609020204030204" pitchFamily="49" charset="0"/>
              </a:rPr>
              <a:t>; </a:t>
            </a:r>
          </a:p>
          <a:p>
            <a:r>
              <a:rPr lang="en-US" b="1" dirty="0">
                <a:solidFill>
                  <a:srgbClr val="7F0055"/>
                </a:solidFill>
                <a:latin typeface="Consolas" panose="020B0609020204030204" pitchFamily="49" charset="0"/>
              </a:rPr>
              <a:t>import</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javafx.scene.paint.Color</a:t>
            </a:r>
            <a:r>
              <a:rPr lang="en-US" b="1" dirty="0">
                <a:solidFill>
                  <a:srgbClr val="000000"/>
                </a:solidFill>
                <a:latin typeface="Consolas" panose="020B0609020204030204" pitchFamily="49" charset="0"/>
              </a:rPr>
              <a:t>; </a:t>
            </a:r>
          </a:p>
          <a:p>
            <a:r>
              <a:rPr lang="en-US" b="1" dirty="0">
                <a:solidFill>
                  <a:srgbClr val="7F0055"/>
                </a:solidFill>
                <a:latin typeface="Consolas" panose="020B0609020204030204" pitchFamily="49" charset="0"/>
              </a:rPr>
              <a:t>import</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javafx.stage.Stage</a:t>
            </a:r>
            <a:r>
              <a:rPr lang="en-US" b="1" dirty="0">
                <a:solidFill>
                  <a:srgbClr val="000000"/>
                </a:solidFill>
                <a:latin typeface="Consolas" panose="020B0609020204030204" pitchFamily="49" charset="0"/>
              </a:rPr>
              <a:t>; </a:t>
            </a:r>
          </a:p>
          <a:p>
            <a:r>
              <a:rPr lang="en-US" b="1" dirty="0">
                <a:solidFill>
                  <a:srgbClr val="7F0055"/>
                </a:solidFill>
                <a:latin typeface="Consolas" panose="020B0609020204030204" pitchFamily="49" charset="0"/>
              </a:rPr>
              <a:t>import</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javafx.scene.text.Font</a:t>
            </a:r>
            <a:r>
              <a:rPr lang="en-US" b="1" dirty="0">
                <a:solidFill>
                  <a:srgbClr val="000000"/>
                </a:solidFill>
                <a:latin typeface="Consolas" panose="020B0609020204030204" pitchFamily="49" charset="0"/>
              </a:rPr>
              <a:t>; </a:t>
            </a:r>
          </a:p>
          <a:p>
            <a:r>
              <a:rPr lang="en-US" b="1" dirty="0">
                <a:solidFill>
                  <a:srgbClr val="7F0055"/>
                </a:solidFill>
                <a:latin typeface="Consolas" panose="020B0609020204030204" pitchFamily="49" charset="0"/>
              </a:rPr>
              <a:t>import</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javafx.scene.text.FontPosture</a:t>
            </a:r>
            <a:r>
              <a:rPr lang="en-US" b="1" dirty="0">
                <a:solidFill>
                  <a:srgbClr val="000000"/>
                </a:solidFill>
                <a:latin typeface="Consolas" panose="020B0609020204030204" pitchFamily="49" charset="0"/>
              </a:rPr>
              <a:t>; </a:t>
            </a:r>
          </a:p>
          <a:p>
            <a:r>
              <a:rPr lang="en-US" b="1" dirty="0">
                <a:solidFill>
                  <a:srgbClr val="7F0055"/>
                </a:solidFill>
                <a:latin typeface="Consolas" panose="020B0609020204030204" pitchFamily="49" charset="0"/>
              </a:rPr>
              <a:t>import</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javafx.scene.text.FontWeight</a:t>
            </a:r>
            <a:r>
              <a:rPr lang="en-US" b="1" dirty="0">
                <a:solidFill>
                  <a:srgbClr val="000000"/>
                </a:solidFill>
                <a:latin typeface="Consolas" panose="020B0609020204030204" pitchFamily="49" charset="0"/>
              </a:rPr>
              <a:t>; </a:t>
            </a:r>
          </a:p>
          <a:p>
            <a:r>
              <a:rPr lang="en-US" b="1" dirty="0">
                <a:solidFill>
                  <a:srgbClr val="7F0055"/>
                </a:solidFill>
                <a:latin typeface="Consolas" panose="020B0609020204030204" pitchFamily="49" charset="0"/>
              </a:rPr>
              <a:t>import</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javafx.scene.text.Text</a:t>
            </a:r>
            <a:r>
              <a:rPr lang="en-US" b="1" dirty="0">
                <a:solidFill>
                  <a:srgbClr val="000000"/>
                </a:solidFill>
                <a:latin typeface="Consolas" panose="020B0609020204030204" pitchFamily="49" charset="0"/>
              </a:rPr>
              <a:t>;          </a:t>
            </a: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Main </a:t>
            </a:r>
            <a:r>
              <a:rPr lang="en-US" b="1" dirty="0">
                <a:solidFill>
                  <a:srgbClr val="7F0055"/>
                </a:solidFill>
                <a:latin typeface="Consolas" panose="020B0609020204030204" pitchFamily="49" charset="0"/>
              </a:rPr>
              <a:t>extends</a:t>
            </a:r>
            <a:r>
              <a:rPr lang="en-US" b="1" dirty="0">
                <a:solidFill>
                  <a:srgbClr val="000000"/>
                </a:solidFill>
                <a:latin typeface="Consolas" panose="020B0609020204030204" pitchFamily="49" charset="0"/>
              </a:rPr>
              <a:t> Application {   </a:t>
            </a:r>
            <a:r>
              <a:rPr lang="en-US" b="1" dirty="0">
                <a:solidFill>
                  <a:srgbClr val="646464"/>
                </a:solidFill>
                <a:latin typeface="Consolas" panose="020B0609020204030204" pitchFamily="49" charset="0"/>
              </a:rPr>
              <a:t>@Override</a:t>
            </a:r>
            <a:r>
              <a:rPr lang="en-US" b="1" dirty="0">
                <a:solidFill>
                  <a:srgbClr val="000000"/>
                </a:solidFill>
                <a:latin typeface="Consolas" panose="020B0609020204030204" pitchFamily="49" charset="0"/>
              </a:rPr>
              <a:t> </a:t>
            </a:r>
          </a:p>
          <a:p>
            <a:r>
              <a:rPr lang="en-US" b="1" dirty="0" smtClean="0">
                <a:solidFill>
                  <a:srgbClr val="7F0055"/>
                </a:solidFill>
                <a:latin typeface="Consolas" panose="020B0609020204030204" pitchFamily="49" charset="0"/>
              </a:rPr>
              <a:t>public</a:t>
            </a:r>
            <a:r>
              <a:rPr lang="en-US" b="1" dirty="0" smtClean="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start(Stage </a:t>
            </a:r>
            <a:r>
              <a:rPr lang="en-US" b="1" dirty="0">
                <a:solidFill>
                  <a:srgbClr val="6A3E3E"/>
                </a:solidFill>
                <a:latin typeface="Consolas" panose="020B0609020204030204" pitchFamily="49" charset="0"/>
              </a:rPr>
              <a:t>stage</a:t>
            </a:r>
            <a:r>
              <a:rPr lang="en-US" b="1" dirty="0">
                <a:solidFill>
                  <a:srgbClr val="000000"/>
                </a:solidFill>
                <a:latin typeface="Consolas" panose="020B0609020204030204" pitchFamily="49" charset="0"/>
              </a:rPr>
              <a:t>) { </a:t>
            </a:r>
          </a:p>
          <a:p>
            <a:r>
              <a:rPr lang="en-US" dirty="0" smtClean="0">
                <a:solidFill>
                  <a:srgbClr val="000000"/>
                </a:solidFill>
                <a:latin typeface="Consolas" panose="020B0609020204030204" pitchFamily="49" charset="0"/>
              </a:rPr>
              <a:t>Text </a:t>
            </a:r>
            <a:r>
              <a:rPr lang="en-US" dirty="0" err="1">
                <a:solidFill>
                  <a:srgbClr val="6A3E3E"/>
                </a:solidFill>
                <a:latin typeface="Consolas" panose="020B0609020204030204" pitchFamily="49" charset="0"/>
              </a:rPr>
              <a:t>text</a:t>
            </a:r>
            <a:r>
              <a:rPr lang="en-US"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Text(); </a:t>
            </a:r>
          </a:p>
          <a:p>
            <a:r>
              <a:rPr lang="en-US" dirty="0" err="1" smtClean="0">
                <a:solidFill>
                  <a:srgbClr val="6A3E3E"/>
                </a:solidFill>
                <a:latin typeface="Consolas" panose="020B0609020204030204" pitchFamily="49" charset="0"/>
              </a:rPr>
              <a:t>text</a:t>
            </a:r>
            <a:r>
              <a:rPr lang="en-US" dirty="0" err="1" smtClean="0">
                <a:solidFill>
                  <a:srgbClr val="000000"/>
                </a:solidFill>
                <a:latin typeface="Consolas" panose="020B0609020204030204" pitchFamily="49" charset="0"/>
              </a:rPr>
              <a:t>.setFont</a:t>
            </a:r>
            <a:r>
              <a:rPr lang="en-US" dirty="0" smtClean="0">
                <a:solidFill>
                  <a:srgbClr val="000000"/>
                </a:solidFill>
                <a:latin typeface="Consolas" panose="020B0609020204030204" pitchFamily="49" charset="0"/>
              </a:rPr>
              <a:t>(</a:t>
            </a:r>
            <a:r>
              <a:rPr lang="en-US" dirty="0" err="1" smtClean="0">
                <a:solidFill>
                  <a:srgbClr val="000000"/>
                </a:solidFill>
                <a:latin typeface="Consolas" panose="020B0609020204030204" pitchFamily="49" charset="0"/>
              </a:rPr>
              <a:t>Font.</a:t>
            </a:r>
            <a:r>
              <a:rPr lang="en-US" i="1" dirty="0" err="1" smtClean="0">
                <a:solidFill>
                  <a:srgbClr val="000000"/>
                </a:solidFill>
                <a:latin typeface="Consolas" panose="020B0609020204030204" pitchFamily="49" charset="0"/>
              </a:rPr>
              <a:t>font</a:t>
            </a:r>
            <a:r>
              <a:rPr lang="en-US" i="1" dirty="0">
                <a:solidFill>
                  <a:srgbClr val="000000"/>
                </a:solidFill>
                <a:latin typeface="Consolas" panose="020B0609020204030204" pitchFamily="49" charset="0"/>
              </a:rPr>
              <a:t>(</a:t>
            </a:r>
            <a:r>
              <a:rPr lang="en-US" i="1" dirty="0">
                <a:solidFill>
                  <a:srgbClr val="2A00FF"/>
                </a:solidFill>
                <a:latin typeface="Consolas" panose="020B0609020204030204" pitchFamily="49" charset="0"/>
              </a:rPr>
              <a:t>"</a:t>
            </a:r>
            <a:r>
              <a:rPr lang="en-US" i="1" dirty="0" err="1">
                <a:solidFill>
                  <a:srgbClr val="2A00FF"/>
                </a:solidFill>
                <a:latin typeface="Consolas" panose="020B0609020204030204" pitchFamily="49" charset="0"/>
              </a:rPr>
              <a:t>verdana</a:t>
            </a:r>
            <a:r>
              <a:rPr lang="en-US" i="1" dirty="0">
                <a:solidFill>
                  <a:srgbClr val="2A00FF"/>
                </a:solidFill>
                <a:latin typeface="Consolas" panose="020B0609020204030204" pitchFamily="49" charset="0"/>
              </a:rPr>
              <a:t>"</a:t>
            </a:r>
            <a:r>
              <a:rPr lang="en-US" i="1" dirty="0">
                <a:solidFill>
                  <a:srgbClr val="000000"/>
                </a:solidFill>
                <a:latin typeface="Consolas" panose="020B0609020204030204" pitchFamily="49" charset="0"/>
              </a:rPr>
              <a:t>, </a:t>
            </a:r>
            <a:r>
              <a:rPr lang="en-US" i="1" dirty="0" err="1">
                <a:solidFill>
                  <a:srgbClr val="000000"/>
                </a:solidFill>
                <a:latin typeface="Consolas" panose="020B0609020204030204" pitchFamily="49" charset="0"/>
              </a:rPr>
              <a:t>FontWeight.</a:t>
            </a:r>
            <a:r>
              <a:rPr lang="en-US" b="1" i="1" dirty="0" err="1">
                <a:solidFill>
                  <a:srgbClr val="0000C0"/>
                </a:solidFill>
                <a:latin typeface="Consolas" panose="020B0609020204030204" pitchFamily="49" charset="0"/>
              </a:rPr>
              <a:t>BOLD</a:t>
            </a:r>
            <a:r>
              <a:rPr lang="en-US" b="1" i="1" dirty="0">
                <a:solidFill>
                  <a:srgbClr val="000000"/>
                </a:solidFill>
                <a:latin typeface="Consolas" panose="020B0609020204030204" pitchFamily="49" charset="0"/>
              </a:rPr>
              <a:t>, </a:t>
            </a:r>
            <a:r>
              <a:rPr lang="en-US" b="1" i="1" dirty="0" err="1">
                <a:solidFill>
                  <a:srgbClr val="000000"/>
                </a:solidFill>
                <a:latin typeface="Consolas" panose="020B0609020204030204" pitchFamily="49" charset="0"/>
              </a:rPr>
              <a:t>FontPosture.</a:t>
            </a:r>
            <a:r>
              <a:rPr lang="en-US" b="1" i="1" dirty="0" err="1">
                <a:solidFill>
                  <a:srgbClr val="0000C0"/>
                </a:solidFill>
                <a:latin typeface="Consolas" panose="020B0609020204030204" pitchFamily="49" charset="0"/>
              </a:rPr>
              <a:t>REGULAR</a:t>
            </a:r>
            <a:r>
              <a:rPr lang="en-US" b="1" i="1" dirty="0">
                <a:solidFill>
                  <a:srgbClr val="000000"/>
                </a:solidFill>
                <a:latin typeface="Consolas" panose="020B0609020204030204" pitchFamily="49" charset="0"/>
              </a:rPr>
              <a:t>, 50));   </a:t>
            </a:r>
          </a:p>
          <a:p>
            <a:r>
              <a:rPr lang="en-US" dirty="0" err="1" smtClean="0">
                <a:solidFill>
                  <a:srgbClr val="6A3E3E"/>
                </a:solidFill>
                <a:latin typeface="Consolas" panose="020B0609020204030204" pitchFamily="49" charset="0"/>
              </a:rPr>
              <a:t>text</a:t>
            </a:r>
            <a:r>
              <a:rPr lang="en-US" dirty="0" err="1" smtClean="0">
                <a:solidFill>
                  <a:srgbClr val="000000"/>
                </a:solidFill>
                <a:latin typeface="Consolas" panose="020B0609020204030204" pitchFamily="49" charset="0"/>
              </a:rPr>
              <a:t>.setX</a:t>
            </a:r>
            <a:r>
              <a:rPr lang="en-US" dirty="0" smtClean="0">
                <a:solidFill>
                  <a:srgbClr val="000000"/>
                </a:solidFill>
                <a:latin typeface="Consolas" panose="020B0609020204030204" pitchFamily="49" charset="0"/>
              </a:rPr>
              <a:t>(50</a:t>
            </a:r>
            <a:r>
              <a:rPr lang="en-US" dirty="0">
                <a:solidFill>
                  <a:srgbClr val="000000"/>
                </a:solidFill>
                <a:latin typeface="Consolas" panose="020B0609020204030204" pitchFamily="49" charset="0"/>
              </a:rPr>
              <a:t>); </a:t>
            </a:r>
            <a:r>
              <a:rPr lang="en-US" dirty="0" smtClean="0">
                <a:solidFill>
                  <a:srgbClr val="000000"/>
                </a:solidFill>
                <a:latin typeface="Consolas" panose="020B0609020204030204" pitchFamily="49" charset="0"/>
              </a:rPr>
              <a:t>        </a:t>
            </a:r>
            <a:r>
              <a:rPr lang="en-US" dirty="0" err="1">
                <a:solidFill>
                  <a:srgbClr val="6A3E3E"/>
                </a:solidFill>
                <a:latin typeface="Consolas" panose="020B0609020204030204" pitchFamily="49" charset="0"/>
              </a:rPr>
              <a:t>text</a:t>
            </a:r>
            <a:r>
              <a:rPr lang="en-US" dirty="0" err="1">
                <a:solidFill>
                  <a:srgbClr val="000000"/>
                </a:solidFill>
                <a:latin typeface="Consolas" panose="020B0609020204030204" pitchFamily="49" charset="0"/>
              </a:rPr>
              <a:t>.setY</a:t>
            </a:r>
            <a:r>
              <a:rPr lang="en-US" dirty="0">
                <a:solidFill>
                  <a:srgbClr val="000000"/>
                </a:solidFill>
                <a:latin typeface="Consolas" panose="020B0609020204030204" pitchFamily="49" charset="0"/>
              </a:rPr>
              <a:t>(130);</a:t>
            </a:r>
          </a:p>
          <a:p>
            <a:r>
              <a:rPr lang="en-US" dirty="0" err="1" smtClean="0">
                <a:solidFill>
                  <a:srgbClr val="6A3E3E"/>
                </a:solidFill>
                <a:latin typeface="Consolas" panose="020B0609020204030204" pitchFamily="49" charset="0"/>
              </a:rPr>
              <a:t>text</a:t>
            </a:r>
            <a:r>
              <a:rPr lang="en-US" dirty="0" err="1" smtClean="0">
                <a:solidFill>
                  <a:srgbClr val="000000"/>
                </a:solidFill>
                <a:latin typeface="Consolas" panose="020B0609020204030204" pitchFamily="49" charset="0"/>
              </a:rPr>
              <a:t>.setFill</a:t>
            </a:r>
            <a:r>
              <a:rPr lang="en-US" dirty="0" smtClean="0">
                <a:solidFill>
                  <a:srgbClr val="000000"/>
                </a:solidFill>
                <a:latin typeface="Consolas" panose="020B0609020204030204" pitchFamily="49" charset="0"/>
              </a:rPr>
              <a:t>(</a:t>
            </a:r>
            <a:r>
              <a:rPr lang="en-US" dirty="0" err="1" smtClean="0">
                <a:solidFill>
                  <a:srgbClr val="000000"/>
                </a:solidFill>
                <a:latin typeface="Consolas" panose="020B0609020204030204" pitchFamily="49" charset="0"/>
              </a:rPr>
              <a:t>Color.</a:t>
            </a:r>
            <a:r>
              <a:rPr lang="en-US" b="1" i="1" dirty="0" err="1" smtClean="0">
                <a:solidFill>
                  <a:srgbClr val="0000C0"/>
                </a:solidFill>
                <a:latin typeface="Consolas" panose="020B0609020204030204" pitchFamily="49" charset="0"/>
              </a:rPr>
              <a:t>BROWN</a:t>
            </a:r>
            <a:r>
              <a:rPr lang="en-US" b="1" i="1" dirty="0" smtClean="0">
                <a:solidFill>
                  <a:srgbClr val="000000"/>
                </a:solidFill>
                <a:latin typeface="Consolas" panose="020B0609020204030204" pitchFamily="49" charset="0"/>
              </a:rPr>
              <a:t>);  </a:t>
            </a:r>
            <a:r>
              <a:rPr lang="en-US" dirty="0" smtClean="0">
                <a:solidFill>
                  <a:srgbClr val="000000"/>
                </a:solidFill>
                <a:latin typeface="Consolas" panose="020B0609020204030204" pitchFamily="49" charset="0"/>
              </a:rPr>
              <a:t>      </a:t>
            </a:r>
            <a:r>
              <a:rPr lang="en-US" dirty="0" err="1">
                <a:solidFill>
                  <a:srgbClr val="6A3E3E"/>
                </a:solidFill>
                <a:latin typeface="Consolas" panose="020B0609020204030204" pitchFamily="49" charset="0"/>
              </a:rPr>
              <a:t>text</a:t>
            </a:r>
            <a:r>
              <a:rPr lang="en-US" dirty="0" err="1">
                <a:solidFill>
                  <a:srgbClr val="000000"/>
                </a:solidFill>
                <a:latin typeface="Consolas" panose="020B0609020204030204" pitchFamily="49" charset="0"/>
              </a:rPr>
              <a:t>.setStrokeWidth</a:t>
            </a:r>
            <a:r>
              <a:rPr lang="en-US" dirty="0">
                <a:solidFill>
                  <a:srgbClr val="000000"/>
                </a:solidFill>
                <a:latin typeface="Consolas" panose="020B0609020204030204" pitchFamily="49" charset="0"/>
              </a:rPr>
              <a:t>(2); </a:t>
            </a:r>
          </a:p>
          <a:p>
            <a:r>
              <a:rPr lang="en-US" dirty="0" err="1" smtClean="0">
                <a:solidFill>
                  <a:srgbClr val="6A3E3E"/>
                </a:solidFill>
                <a:latin typeface="Consolas" panose="020B0609020204030204" pitchFamily="49" charset="0"/>
              </a:rPr>
              <a:t>text</a:t>
            </a:r>
            <a:r>
              <a:rPr lang="en-US" dirty="0" err="1" smtClean="0">
                <a:solidFill>
                  <a:srgbClr val="000000"/>
                </a:solidFill>
                <a:latin typeface="Consolas" panose="020B0609020204030204" pitchFamily="49" charset="0"/>
              </a:rPr>
              <a:t>.setStroke</a:t>
            </a:r>
            <a:r>
              <a:rPr lang="en-US" dirty="0" smtClean="0">
                <a:solidFill>
                  <a:srgbClr val="000000"/>
                </a:solidFill>
                <a:latin typeface="Consolas" panose="020B0609020204030204" pitchFamily="49" charset="0"/>
              </a:rPr>
              <a:t>(</a:t>
            </a:r>
            <a:r>
              <a:rPr lang="en-US" dirty="0" err="1" smtClean="0">
                <a:solidFill>
                  <a:srgbClr val="000000"/>
                </a:solidFill>
                <a:latin typeface="Consolas" panose="020B0609020204030204" pitchFamily="49" charset="0"/>
              </a:rPr>
              <a:t>Color.</a:t>
            </a:r>
            <a:r>
              <a:rPr lang="en-US" b="1" i="1" dirty="0" err="1" smtClean="0">
                <a:solidFill>
                  <a:srgbClr val="0000C0"/>
                </a:solidFill>
                <a:latin typeface="Consolas" panose="020B0609020204030204" pitchFamily="49" charset="0"/>
              </a:rPr>
              <a:t>BLUE</a:t>
            </a:r>
            <a:r>
              <a:rPr lang="en-US" b="1" i="1" dirty="0">
                <a:solidFill>
                  <a:srgbClr val="000000"/>
                </a:solidFill>
                <a:latin typeface="Consolas" panose="020B0609020204030204" pitchFamily="49" charset="0"/>
              </a:rPr>
              <a:t>);  </a:t>
            </a:r>
            <a:r>
              <a:rPr lang="en-US" b="1" i="1" dirty="0" smtClean="0">
                <a:solidFill>
                  <a:srgbClr val="000000"/>
                </a:solidFill>
                <a:latin typeface="Consolas" panose="020B0609020204030204" pitchFamily="49" charset="0"/>
              </a:rPr>
              <a:t>  </a:t>
            </a:r>
            <a:r>
              <a:rPr lang="en-US" dirty="0" smtClean="0">
                <a:solidFill>
                  <a:srgbClr val="000000"/>
                </a:solidFill>
                <a:latin typeface="Consolas" panose="020B0609020204030204" pitchFamily="49" charset="0"/>
              </a:rPr>
              <a:t>   </a:t>
            </a:r>
            <a:r>
              <a:rPr lang="en-US" dirty="0" err="1" smtClean="0">
                <a:solidFill>
                  <a:srgbClr val="6A3E3E"/>
                </a:solidFill>
                <a:latin typeface="Consolas" panose="020B0609020204030204" pitchFamily="49" charset="0"/>
              </a:rPr>
              <a:t>text</a:t>
            </a:r>
            <a:r>
              <a:rPr lang="en-US" dirty="0" err="1" smtClean="0">
                <a:solidFill>
                  <a:srgbClr val="000000"/>
                </a:solidFill>
                <a:latin typeface="Consolas" panose="020B0609020204030204" pitchFamily="49" charset="0"/>
              </a:rPr>
              <a:t>.setText</a:t>
            </a:r>
            <a:r>
              <a:rPr lang="en-US" dirty="0">
                <a:solidFill>
                  <a:srgbClr val="000000"/>
                </a:solidFill>
                <a:latin typeface="Consolas" panose="020B0609020204030204" pitchFamily="49" charset="0"/>
              </a:rPr>
              <a:t>(</a:t>
            </a:r>
            <a:r>
              <a:rPr lang="en-US" dirty="0">
                <a:solidFill>
                  <a:srgbClr val="2A00FF"/>
                </a:solidFill>
                <a:latin typeface="Consolas" panose="020B0609020204030204" pitchFamily="49" charset="0"/>
              </a:rPr>
              <a:t>"Hi how are you"</a:t>
            </a:r>
            <a:r>
              <a:rPr lang="en-US" dirty="0">
                <a:solidFill>
                  <a:srgbClr val="000000"/>
                </a:solidFill>
                <a:latin typeface="Consolas" panose="020B0609020204030204" pitchFamily="49" charset="0"/>
              </a:rPr>
              <a:t>); </a:t>
            </a:r>
          </a:p>
          <a:p>
            <a:r>
              <a:rPr lang="en-US" dirty="0" smtClean="0">
                <a:solidFill>
                  <a:srgbClr val="000000"/>
                </a:solidFill>
                <a:latin typeface="Consolas" panose="020B0609020204030204" pitchFamily="49" charset="0"/>
              </a:rPr>
              <a:t>Group </a:t>
            </a:r>
            <a:r>
              <a:rPr lang="en-US" dirty="0">
                <a:solidFill>
                  <a:srgbClr val="6A3E3E"/>
                </a:solidFill>
                <a:latin typeface="Consolas" panose="020B0609020204030204" pitchFamily="49" charset="0"/>
              </a:rPr>
              <a:t>root</a:t>
            </a:r>
            <a:r>
              <a:rPr lang="en-US"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Group(</a:t>
            </a:r>
            <a:r>
              <a:rPr lang="en-US" b="1" dirty="0">
                <a:solidFill>
                  <a:srgbClr val="6A3E3E"/>
                </a:solidFill>
                <a:latin typeface="Consolas" panose="020B0609020204030204" pitchFamily="49" charset="0"/>
              </a:rPr>
              <a:t>text</a:t>
            </a:r>
            <a:r>
              <a:rPr lang="en-US" b="1" dirty="0">
                <a:solidFill>
                  <a:srgbClr val="000000"/>
                </a:solidFill>
                <a:latin typeface="Consolas" panose="020B0609020204030204" pitchFamily="49" charset="0"/>
              </a:rPr>
              <a:t>); </a:t>
            </a:r>
          </a:p>
          <a:p>
            <a:r>
              <a:rPr lang="nn-NO" dirty="0" smtClean="0">
                <a:solidFill>
                  <a:srgbClr val="000000"/>
                </a:solidFill>
                <a:latin typeface="Consolas" panose="020B0609020204030204" pitchFamily="49" charset="0"/>
              </a:rPr>
              <a:t>Scene </a:t>
            </a:r>
            <a:r>
              <a:rPr lang="nn-NO" dirty="0">
                <a:solidFill>
                  <a:srgbClr val="6A3E3E"/>
                </a:solidFill>
                <a:latin typeface="Consolas" panose="020B0609020204030204" pitchFamily="49" charset="0"/>
              </a:rPr>
              <a:t>scene</a:t>
            </a:r>
            <a:r>
              <a:rPr lang="nn-NO" dirty="0">
                <a:solidFill>
                  <a:srgbClr val="000000"/>
                </a:solidFill>
                <a:latin typeface="Consolas" panose="020B0609020204030204" pitchFamily="49" charset="0"/>
              </a:rPr>
              <a:t> = </a:t>
            </a:r>
            <a:r>
              <a:rPr lang="nn-NO" b="1" dirty="0">
                <a:solidFill>
                  <a:srgbClr val="7F0055"/>
                </a:solidFill>
                <a:latin typeface="Consolas" panose="020B0609020204030204" pitchFamily="49" charset="0"/>
              </a:rPr>
              <a:t>new</a:t>
            </a:r>
            <a:r>
              <a:rPr lang="nn-NO" b="1" dirty="0">
                <a:solidFill>
                  <a:srgbClr val="000000"/>
                </a:solidFill>
                <a:latin typeface="Consolas" panose="020B0609020204030204" pitchFamily="49" charset="0"/>
              </a:rPr>
              <a:t> Scene(</a:t>
            </a:r>
            <a:r>
              <a:rPr lang="nn-NO" b="1" dirty="0">
                <a:solidFill>
                  <a:srgbClr val="6A3E3E"/>
                </a:solidFill>
                <a:latin typeface="Consolas" panose="020B0609020204030204" pitchFamily="49" charset="0"/>
              </a:rPr>
              <a:t>root</a:t>
            </a:r>
            <a:r>
              <a:rPr lang="nn-NO" b="1" dirty="0">
                <a:solidFill>
                  <a:srgbClr val="000000"/>
                </a:solidFill>
                <a:latin typeface="Consolas" panose="020B0609020204030204" pitchFamily="49" charset="0"/>
              </a:rPr>
              <a:t>, 600, 300); </a:t>
            </a:r>
          </a:p>
          <a:p>
            <a:r>
              <a:rPr lang="en-US" dirty="0" err="1" smtClean="0">
                <a:solidFill>
                  <a:srgbClr val="6A3E3E"/>
                </a:solidFill>
                <a:latin typeface="Consolas" panose="020B0609020204030204" pitchFamily="49" charset="0"/>
              </a:rPr>
              <a:t>stage</a:t>
            </a:r>
            <a:r>
              <a:rPr lang="en-US" dirty="0" err="1" smtClean="0">
                <a:solidFill>
                  <a:srgbClr val="000000"/>
                </a:solidFill>
                <a:latin typeface="Consolas" panose="020B0609020204030204" pitchFamily="49" charset="0"/>
              </a:rPr>
              <a:t>.setTitle</a:t>
            </a:r>
            <a:r>
              <a:rPr lang="en-US" dirty="0">
                <a:solidFill>
                  <a:srgbClr val="000000"/>
                </a:solidFill>
                <a:latin typeface="Consolas" panose="020B0609020204030204" pitchFamily="49" charset="0"/>
              </a:rPr>
              <a:t>(</a:t>
            </a:r>
            <a:r>
              <a:rPr lang="en-US" dirty="0">
                <a:solidFill>
                  <a:srgbClr val="2A00FF"/>
                </a:solidFill>
                <a:latin typeface="Consolas" panose="020B0609020204030204" pitchFamily="49" charset="0"/>
              </a:rPr>
              <a:t>"Setting font to the text"</a:t>
            </a:r>
            <a:r>
              <a:rPr lang="en-US" dirty="0">
                <a:solidFill>
                  <a:srgbClr val="000000"/>
                </a:solidFill>
                <a:latin typeface="Consolas" panose="020B0609020204030204" pitchFamily="49" charset="0"/>
              </a:rPr>
              <a:t>); </a:t>
            </a:r>
          </a:p>
          <a:p>
            <a:r>
              <a:rPr lang="en-US" dirty="0" err="1" smtClean="0">
                <a:solidFill>
                  <a:srgbClr val="6A3E3E"/>
                </a:solidFill>
                <a:latin typeface="Consolas" panose="020B0609020204030204" pitchFamily="49" charset="0"/>
              </a:rPr>
              <a:t>stage</a:t>
            </a:r>
            <a:r>
              <a:rPr lang="en-US" dirty="0" err="1" smtClean="0">
                <a:solidFill>
                  <a:srgbClr val="000000"/>
                </a:solidFill>
                <a:latin typeface="Consolas" panose="020B0609020204030204" pitchFamily="49" charset="0"/>
              </a:rPr>
              <a:t>.setScene</a:t>
            </a:r>
            <a:r>
              <a:rPr lang="en-US" dirty="0" smtClean="0">
                <a:solidFill>
                  <a:srgbClr val="000000"/>
                </a:solidFill>
                <a:latin typeface="Consolas" panose="020B0609020204030204" pitchFamily="49" charset="0"/>
              </a:rPr>
              <a:t>(</a:t>
            </a:r>
            <a:r>
              <a:rPr lang="en-US" dirty="0" smtClean="0">
                <a:solidFill>
                  <a:srgbClr val="6A3E3E"/>
                </a:solidFill>
                <a:latin typeface="Consolas" panose="020B0609020204030204" pitchFamily="49" charset="0"/>
              </a:rPr>
              <a:t>scene</a:t>
            </a:r>
            <a:r>
              <a:rPr lang="en-US" dirty="0">
                <a:solidFill>
                  <a:srgbClr val="000000"/>
                </a:solidFill>
                <a:latin typeface="Consolas" panose="020B0609020204030204" pitchFamily="49" charset="0"/>
              </a:rPr>
              <a:t>); </a:t>
            </a:r>
            <a:r>
              <a:rPr lang="en-US" dirty="0" err="1" smtClean="0">
                <a:solidFill>
                  <a:srgbClr val="6A3E3E"/>
                </a:solidFill>
                <a:latin typeface="Consolas" panose="020B0609020204030204" pitchFamily="49" charset="0"/>
              </a:rPr>
              <a:t>stage</a:t>
            </a:r>
            <a:r>
              <a:rPr lang="en-US" dirty="0" err="1" smtClean="0">
                <a:solidFill>
                  <a:srgbClr val="000000"/>
                </a:solidFill>
                <a:latin typeface="Consolas" panose="020B0609020204030204" pitchFamily="49" charset="0"/>
              </a:rPr>
              <a:t>.show</a:t>
            </a:r>
            <a:r>
              <a:rPr lang="en-US" dirty="0">
                <a:solidFill>
                  <a:srgbClr val="000000"/>
                </a:solidFill>
                <a:latin typeface="Consolas" panose="020B0609020204030204" pitchFamily="49" charset="0"/>
              </a:rPr>
              <a:t>();    }      </a:t>
            </a:r>
          </a:p>
          <a:p>
            <a:r>
              <a:rPr lang="en-US" b="1" dirty="0" smtClean="0">
                <a:solidFill>
                  <a:srgbClr val="7F0055"/>
                </a:solidFill>
                <a:latin typeface="Consolas" panose="020B0609020204030204" pitchFamily="49" charset="0"/>
              </a:rPr>
              <a:t>public</a:t>
            </a:r>
            <a:r>
              <a:rPr lang="en-US" b="1" dirty="0" smtClean="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main(String </a:t>
            </a:r>
            <a:r>
              <a:rPr lang="en-US" b="1" dirty="0" err="1">
                <a:solidFill>
                  <a:srgbClr val="6A3E3E"/>
                </a:solidFill>
                <a:latin typeface="Consolas" panose="020B0609020204030204" pitchFamily="49" charset="0"/>
              </a:rPr>
              <a:t>args</a:t>
            </a:r>
            <a:r>
              <a:rPr lang="en-US" b="1"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i="1" dirty="0">
                <a:solidFill>
                  <a:srgbClr val="000000"/>
                </a:solidFill>
                <a:latin typeface="Consolas" panose="020B0609020204030204" pitchFamily="49" charset="0"/>
              </a:rPr>
              <a:t>launch(</a:t>
            </a:r>
            <a:r>
              <a:rPr lang="en-US" i="1" dirty="0" err="1">
                <a:solidFill>
                  <a:srgbClr val="6A3E3E"/>
                </a:solidFill>
                <a:latin typeface="Consolas" panose="020B0609020204030204" pitchFamily="49" charset="0"/>
              </a:rPr>
              <a:t>args</a:t>
            </a:r>
            <a:r>
              <a:rPr lang="en-US" i="1" dirty="0">
                <a:solidFill>
                  <a:srgbClr val="000000"/>
                </a:solidFill>
                <a:latin typeface="Consolas" panose="020B0609020204030204" pitchFamily="49" charset="0"/>
              </a:rPr>
              <a:t>);    } } </a:t>
            </a:r>
            <a:endParaRPr lang="en-US" dirty="0"/>
          </a:p>
        </p:txBody>
      </p:sp>
      <p:pic>
        <p:nvPicPr>
          <p:cNvPr id="3" name="Picture 2"/>
          <p:cNvPicPr>
            <a:picLocks noChangeAspect="1"/>
          </p:cNvPicPr>
          <p:nvPr/>
        </p:nvPicPr>
        <p:blipFill rotWithShape="1">
          <a:blip r:embed="rId2"/>
          <a:srcRect l="27806" t="16306" r="27605" b="39851"/>
          <a:stretch/>
        </p:blipFill>
        <p:spPr>
          <a:xfrm>
            <a:off x="6831875" y="404949"/>
            <a:ext cx="4754880" cy="2651760"/>
          </a:xfrm>
          <a:prstGeom prst="rect">
            <a:avLst/>
          </a:prstGeom>
        </p:spPr>
      </p:pic>
    </p:spTree>
    <p:extLst>
      <p:ext uri="{BB962C8B-B14F-4D97-AF65-F5344CB8AC3E}">
        <p14:creationId xmlns:p14="http://schemas.microsoft.com/office/powerpoint/2010/main" val="370545849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1921" y="224544"/>
            <a:ext cx="9335588" cy="6463308"/>
          </a:xfrm>
          <a:prstGeom prst="rect">
            <a:avLst/>
          </a:prstGeom>
        </p:spPr>
        <p:txBody>
          <a:bodyPr wrap="square">
            <a:spAutoFit/>
          </a:bodyPr>
          <a:lstStyle/>
          <a:p>
            <a:r>
              <a:rPr lang="en-US" b="1" dirty="0"/>
              <a:t>package application;  </a:t>
            </a:r>
          </a:p>
          <a:p>
            <a:r>
              <a:rPr lang="en-US" b="1" dirty="0"/>
              <a:t>import </a:t>
            </a:r>
            <a:r>
              <a:rPr lang="en-US" b="1" dirty="0" err="1"/>
              <a:t>javafx.animation.RotateTransition</a:t>
            </a:r>
            <a:r>
              <a:rPr lang="en-US" b="1" dirty="0"/>
              <a:t>;  </a:t>
            </a:r>
          </a:p>
          <a:p>
            <a:r>
              <a:rPr lang="en-US" b="1" dirty="0"/>
              <a:t>import </a:t>
            </a:r>
            <a:r>
              <a:rPr lang="en-US" b="1" dirty="0" err="1"/>
              <a:t>javafx.application.Application</a:t>
            </a:r>
            <a:r>
              <a:rPr lang="en-US" b="1" dirty="0"/>
              <a:t>;  </a:t>
            </a:r>
          </a:p>
          <a:p>
            <a:r>
              <a:rPr lang="en-US" b="1" dirty="0"/>
              <a:t>import </a:t>
            </a:r>
            <a:r>
              <a:rPr lang="en-US" b="1" dirty="0" err="1"/>
              <a:t>javafx.scene.Group</a:t>
            </a:r>
            <a:r>
              <a:rPr lang="en-US" b="1" dirty="0"/>
              <a:t>;  </a:t>
            </a:r>
            <a:r>
              <a:rPr lang="en-US" b="1" dirty="0" smtClean="0"/>
              <a:t>import </a:t>
            </a:r>
            <a:r>
              <a:rPr lang="en-US" b="1" dirty="0" err="1"/>
              <a:t>javafx.scene.Scene</a:t>
            </a:r>
            <a:r>
              <a:rPr lang="en-US" b="1" dirty="0"/>
              <a:t>;  </a:t>
            </a:r>
          </a:p>
          <a:p>
            <a:r>
              <a:rPr lang="en-US" b="1" dirty="0"/>
              <a:t>import </a:t>
            </a:r>
            <a:r>
              <a:rPr lang="en-US" b="1" dirty="0" err="1"/>
              <a:t>javafx.scene.paint.Color</a:t>
            </a:r>
            <a:r>
              <a:rPr lang="en-US" b="1" dirty="0"/>
              <a:t>;  </a:t>
            </a:r>
            <a:r>
              <a:rPr lang="en-US" b="1" dirty="0" smtClean="0"/>
              <a:t>import </a:t>
            </a:r>
            <a:r>
              <a:rPr lang="en-US" b="1" dirty="0" err="1"/>
              <a:t>javafx.scene.shape.Rectangle</a:t>
            </a:r>
            <a:r>
              <a:rPr lang="en-US" b="1" dirty="0"/>
              <a:t>;  </a:t>
            </a:r>
          </a:p>
          <a:p>
            <a:r>
              <a:rPr lang="en-US" b="1" dirty="0"/>
              <a:t>import </a:t>
            </a:r>
            <a:r>
              <a:rPr lang="en-US" b="1" dirty="0" err="1"/>
              <a:t>javafx.scene.transform.Rotate</a:t>
            </a:r>
            <a:r>
              <a:rPr lang="en-US" b="1" dirty="0"/>
              <a:t>;  </a:t>
            </a:r>
          </a:p>
          <a:p>
            <a:r>
              <a:rPr lang="en-US" b="1" dirty="0"/>
              <a:t>import </a:t>
            </a:r>
            <a:r>
              <a:rPr lang="en-US" b="1" dirty="0" err="1"/>
              <a:t>javafx.stage.Stage</a:t>
            </a:r>
            <a:r>
              <a:rPr lang="en-US" b="1" dirty="0"/>
              <a:t>;  </a:t>
            </a:r>
          </a:p>
          <a:p>
            <a:r>
              <a:rPr lang="en-US" b="1" dirty="0"/>
              <a:t>import </a:t>
            </a:r>
            <a:r>
              <a:rPr lang="en-US" b="1" dirty="0" err="1"/>
              <a:t>javafx.util.Duration</a:t>
            </a:r>
            <a:r>
              <a:rPr lang="en-US" b="1" dirty="0"/>
              <a:t>;  </a:t>
            </a:r>
          </a:p>
          <a:p>
            <a:r>
              <a:rPr lang="en-US" b="1" dirty="0"/>
              <a:t>public class Main extends Application{  @Override  </a:t>
            </a:r>
          </a:p>
          <a:p>
            <a:r>
              <a:rPr lang="en-US" b="1" dirty="0" smtClean="0"/>
              <a:t>public </a:t>
            </a:r>
            <a:r>
              <a:rPr lang="en-US" b="1" dirty="0"/>
              <a:t>void start(Stage </a:t>
            </a:r>
            <a:r>
              <a:rPr lang="en-US" b="1" dirty="0" err="1"/>
              <a:t>primaryStage</a:t>
            </a:r>
            <a:r>
              <a:rPr lang="en-US" b="1" dirty="0"/>
              <a:t>) throws Exception { </a:t>
            </a:r>
          </a:p>
          <a:p>
            <a:r>
              <a:rPr lang="en-US" dirty="0" smtClean="0"/>
              <a:t>Rectangle </a:t>
            </a:r>
            <a:r>
              <a:rPr lang="en-US" dirty="0" err="1"/>
              <a:t>rect</a:t>
            </a:r>
            <a:r>
              <a:rPr lang="en-US" dirty="0"/>
              <a:t> = </a:t>
            </a:r>
            <a:r>
              <a:rPr lang="en-US" b="1" dirty="0"/>
              <a:t>new Rectangle(200,100,200,200);  </a:t>
            </a:r>
          </a:p>
          <a:p>
            <a:r>
              <a:rPr lang="en-US" dirty="0" err="1" smtClean="0"/>
              <a:t>rect.setFill</a:t>
            </a:r>
            <a:r>
              <a:rPr lang="en-US" dirty="0" smtClean="0"/>
              <a:t>(</a:t>
            </a:r>
            <a:r>
              <a:rPr lang="en-US" dirty="0" err="1" smtClean="0"/>
              <a:t>Color.</a:t>
            </a:r>
            <a:r>
              <a:rPr lang="en-US" b="1" i="1" dirty="0" err="1" smtClean="0"/>
              <a:t>LIMEGREEN</a:t>
            </a:r>
            <a:r>
              <a:rPr lang="en-US" b="1" i="1" dirty="0" smtClean="0"/>
              <a:t>); </a:t>
            </a:r>
            <a:r>
              <a:rPr lang="en-US" dirty="0" smtClean="0"/>
              <a:t>        </a:t>
            </a:r>
            <a:r>
              <a:rPr lang="en-US" dirty="0" err="1"/>
              <a:t>rect.setStroke</a:t>
            </a:r>
            <a:r>
              <a:rPr lang="en-US" dirty="0"/>
              <a:t>(</a:t>
            </a:r>
            <a:r>
              <a:rPr lang="en-US" dirty="0" err="1"/>
              <a:t>Color.</a:t>
            </a:r>
            <a:r>
              <a:rPr lang="en-US" b="1" i="1" dirty="0" err="1"/>
              <a:t>HOTPINK</a:t>
            </a:r>
            <a:r>
              <a:rPr lang="en-US" b="1" i="1" dirty="0"/>
              <a:t>);  </a:t>
            </a:r>
            <a:r>
              <a:rPr lang="en-US" dirty="0" smtClean="0"/>
              <a:t>        </a:t>
            </a:r>
            <a:r>
              <a:rPr lang="en-US" dirty="0" err="1"/>
              <a:t>rect.setStrokeWidth</a:t>
            </a:r>
            <a:r>
              <a:rPr lang="en-US" dirty="0"/>
              <a:t>(5);  </a:t>
            </a:r>
          </a:p>
          <a:p>
            <a:r>
              <a:rPr lang="en-US" dirty="0" err="1" smtClean="0"/>
              <a:t>RotateTransition</a:t>
            </a:r>
            <a:r>
              <a:rPr lang="en-US" dirty="0" smtClean="0"/>
              <a:t> </a:t>
            </a:r>
            <a:r>
              <a:rPr lang="en-US" dirty="0"/>
              <a:t>rotate = </a:t>
            </a:r>
            <a:r>
              <a:rPr lang="en-US" b="1" dirty="0"/>
              <a:t>new </a:t>
            </a:r>
            <a:r>
              <a:rPr lang="en-US" b="1" dirty="0" err="1"/>
              <a:t>RotateTransition</a:t>
            </a:r>
            <a:r>
              <a:rPr lang="en-US" b="1" dirty="0"/>
              <a:t>(); </a:t>
            </a:r>
            <a:r>
              <a:rPr lang="en-US" dirty="0" smtClean="0"/>
              <a:t>        </a:t>
            </a:r>
            <a:r>
              <a:rPr lang="en-US" dirty="0" err="1"/>
              <a:t>rotate.setAxis</a:t>
            </a:r>
            <a:r>
              <a:rPr lang="en-US" dirty="0"/>
              <a:t>(</a:t>
            </a:r>
            <a:r>
              <a:rPr lang="en-US" dirty="0" err="1"/>
              <a:t>Rotate.</a:t>
            </a:r>
            <a:r>
              <a:rPr lang="en-US" b="1" i="1" dirty="0" err="1"/>
              <a:t>Z_AXIS</a:t>
            </a:r>
            <a:r>
              <a:rPr lang="en-US" b="1" i="1" dirty="0"/>
              <a:t>); </a:t>
            </a:r>
          </a:p>
          <a:p>
            <a:r>
              <a:rPr lang="en-US" dirty="0" err="1" smtClean="0"/>
              <a:t>rotate.setByAngle</a:t>
            </a:r>
            <a:r>
              <a:rPr lang="en-US" dirty="0" smtClean="0"/>
              <a:t>(360</a:t>
            </a:r>
            <a:r>
              <a:rPr lang="en-US" dirty="0"/>
              <a:t>);  </a:t>
            </a:r>
            <a:r>
              <a:rPr lang="en-US" dirty="0" smtClean="0"/>
              <a:t>        </a:t>
            </a:r>
            <a:r>
              <a:rPr lang="en-US" dirty="0" err="1"/>
              <a:t>rotate.setCycleCount</a:t>
            </a:r>
            <a:r>
              <a:rPr lang="en-US" dirty="0"/>
              <a:t>(500);  </a:t>
            </a:r>
          </a:p>
          <a:p>
            <a:r>
              <a:rPr lang="en-US" dirty="0" err="1" smtClean="0"/>
              <a:t>rotate.setDuration</a:t>
            </a:r>
            <a:r>
              <a:rPr lang="en-US" dirty="0" smtClean="0"/>
              <a:t>(</a:t>
            </a:r>
            <a:r>
              <a:rPr lang="en-US" dirty="0" err="1" smtClean="0"/>
              <a:t>Duration.</a:t>
            </a:r>
            <a:r>
              <a:rPr lang="en-US" i="1" dirty="0" err="1" smtClean="0"/>
              <a:t>millis</a:t>
            </a:r>
            <a:r>
              <a:rPr lang="en-US" i="1" dirty="0" smtClean="0"/>
              <a:t>(1000</a:t>
            </a:r>
            <a:r>
              <a:rPr lang="en-US" i="1" dirty="0"/>
              <a:t>)); </a:t>
            </a:r>
            <a:r>
              <a:rPr lang="en-US" dirty="0" smtClean="0"/>
              <a:t>        </a:t>
            </a:r>
            <a:r>
              <a:rPr lang="en-US" dirty="0" err="1"/>
              <a:t>rotate.setAutoReverse</a:t>
            </a:r>
            <a:r>
              <a:rPr lang="en-US" dirty="0"/>
              <a:t>(</a:t>
            </a:r>
            <a:r>
              <a:rPr lang="en-US" b="1" dirty="0"/>
              <a:t>true); </a:t>
            </a:r>
          </a:p>
          <a:p>
            <a:r>
              <a:rPr lang="en-US" dirty="0" err="1" smtClean="0"/>
              <a:t>rotate.setNode</a:t>
            </a:r>
            <a:r>
              <a:rPr lang="en-US" dirty="0" smtClean="0"/>
              <a:t>(</a:t>
            </a:r>
            <a:r>
              <a:rPr lang="en-US" dirty="0" err="1" smtClean="0"/>
              <a:t>rect</a:t>
            </a:r>
            <a:r>
              <a:rPr lang="en-US" dirty="0"/>
              <a:t>);   </a:t>
            </a:r>
            <a:r>
              <a:rPr lang="en-US" dirty="0" smtClean="0"/>
              <a:t>        </a:t>
            </a:r>
            <a:r>
              <a:rPr lang="en-US" dirty="0" err="1"/>
              <a:t>rotate.play</a:t>
            </a:r>
            <a:r>
              <a:rPr lang="en-US" dirty="0"/>
              <a:t>();  </a:t>
            </a:r>
            <a:r>
              <a:rPr lang="en-US" dirty="0" smtClean="0"/>
              <a:t>        </a:t>
            </a:r>
            <a:r>
              <a:rPr lang="en-US" dirty="0"/>
              <a:t>Group root = </a:t>
            </a:r>
            <a:r>
              <a:rPr lang="en-US" b="1" dirty="0"/>
              <a:t>new Group();  </a:t>
            </a:r>
          </a:p>
          <a:p>
            <a:r>
              <a:rPr lang="en-US" dirty="0" err="1" smtClean="0"/>
              <a:t>root.getChildren</a:t>
            </a:r>
            <a:r>
              <a:rPr lang="en-US" dirty="0"/>
              <a:t>().add(</a:t>
            </a:r>
            <a:r>
              <a:rPr lang="en-US" dirty="0" err="1"/>
              <a:t>rect</a:t>
            </a:r>
            <a:r>
              <a:rPr lang="en-US" dirty="0"/>
              <a:t>);  </a:t>
            </a:r>
          </a:p>
          <a:p>
            <a:r>
              <a:rPr lang="en-US" dirty="0" smtClean="0"/>
              <a:t>Scene </a:t>
            </a:r>
            <a:r>
              <a:rPr lang="en-US" dirty="0" err="1"/>
              <a:t>scene</a:t>
            </a:r>
            <a:r>
              <a:rPr lang="en-US" dirty="0"/>
              <a:t> = </a:t>
            </a:r>
            <a:r>
              <a:rPr lang="en-US" b="1" dirty="0"/>
              <a:t>new Scene(root,600,400,Color.</a:t>
            </a:r>
            <a:r>
              <a:rPr lang="en-US" b="1" i="1" dirty="0"/>
              <a:t>BLACK);  </a:t>
            </a:r>
          </a:p>
          <a:p>
            <a:r>
              <a:rPr lang="en-US" dirty="0" err="1" smtClean="0"/>
              <a:t>primaryStage.setScene</a:t>
            </a:r>
            <a:r>
              <a:rPr lang="en-US" dirty="0" smtClean="0"/>
              <a:t>(scene</a:t>
            </a:r>
            <a:r>
              <a:rPr lang="en-US" dirty="0"/>
              <a:t>);  </a:t>
            </a:r>
          </a:p>
          <a:p>
            <a:r>
              <a:rPr lang="en-US" dirty="0" err="1" smtClean="0"/>
              <a:t>primaryStage.setTitle</a:t>
            </a:r>
            <a:r>
              <a:rPr lang="en-US" dirty="0"/>
              <a:t>("Rotate Transition example");  </a:t>
            </a:r>
          </a:p>
          <a:p>
            <a:r>
              <a:rPr lang="en-US" dirty="0" err="1" smtClean="0"/>
              <a:t>primaryStage.show</a:t>
            </a:r>
            <a:r>
              <a:rPr lang="en-US" dirty="0"/>
              <a:t>();   }  </a:t>
            </a:r>
          </a:p>
          <a:p>
            <a:r>
              <a:rPr lang="en-US" b="1" dirty="0" smtClean="0"/>
              <a:t>public </a:t>
            </a:r>
            <a:r>
              <a:rPr lang="en-US" b="1" dirty="0"/>
              <a:t>static void main(String[] </a:t>
            </a:r>
            <a:r>
              <a:rPr lang="en-US" b="1" dirty="0" err="1"/>
              <a:t>args</a:t>
            </a:r>
            <a:r>
              <a:rPr lang="en-US" b="1" dirty="0"/>
              <a:t>) {  </a:t>
            </a:r>
          </a:p>
          <a:p>
            <a:r>
              <a:rPr lang="en-US" i="1" dirty="0" smtClean="0"/>
              <a:t>launch(</a:t>
            </a:r>
            <a:r>
              <a:rPr lang="en-US" i="1" dirty="0" err="1" smtClean="0"/>
              <a:t>args</a:t>
            </a:r>
            <a:r>
              <a:rPr lang="en-US" i="1" dirty="0"/>
              <a:t>); } } </a:t>
            </a:r>
            <a:endParaRPr lang="en-US" dirty="0"/>
          </a:p>
        </p:txBody>
      </p:sp>
    </p:spTree>
    <p:extLst>
      <p:ext uri="{BB962C8B-B14F-4D97-AF65-F5344CB8AC3E}">
        <p14:creationId xmlns:p14="http://schemas.microsoft.com/office/powerpoint/2010/main" val="14516281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17693"/>
            <a:ext cx="10228216" cy="6740307"/>
          </a:xfrm>
          <a:prstGeom prst="rect">
            <a:avLst/>
          </a:prstGeom>
        </p:spPr>
        <p:txBody>
          <a:bodyPr wrap="square">
            <a:spAutoFit/>
          </a:bodyPr>
          <a:lstStyle/>
          <a:p>
            <a:r>
              <a:rPr lang="en-US"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package</a:t>
            </a:r>
            <a:r>
              <a:rPr lang="en-US" b="1" dirty="0">
                <a:solidFill>
                  <a:srgbClr val="000000"/>
                </a:solidFill>
                <a:latin typeface="Consolas" panose="020B0609020204030204" pitchFamily="49" charset="0"/>
              </a:rPr>
              <a:t> application;  </a:t>
            </a:r>
          </a:p>
          <a:p>
            <a:r>
              <a:rPr lang="en-US"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import</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javafx.animation.TranslateTransition</a:t>
            </a:r>
            <a:r>
              <a:rPr lang="en-US" b="1"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import</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javafx.application.Application</a:t>
            </a:r>
            <a:r>
              <a:rPr lang="en-US" b="1"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import</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javafx.scene.Group</a:t>
            </a:r>
            <a:r>
              <a:rPr lang="en-US" b="1"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import</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javafx.scene.Scene</a:t>
            </a:r>
            <a:r>
              <a:rPr lang="en-US" b="1"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import</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javafx.scene.paint.Color</a:t>
            </a:r>
            <a:r>
              <a:rPr lang="en-US" b="1"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import</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javafx.scene.shape.Circle</a:t>
            </a:r>
            <a:r>
              <a:rPr lang="en-US" b="1"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import</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javafx.stage.Stage</a:t>
            </a:r>
            <a:r>
              <a:rPr lang="en-US" b="1"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import</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javafx.util.Duration</a:t>
            </a:r>
            <a:r>
              <a:rPr lang="en-US" b="1"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Main </a:t>
            </a:r>
            <a:r>
              <a:rPr lang="en-US" b="1" dirty="0">
                <a:solidFill>
                  <a:srgbClr val="7F0055"/>
                </a:solidFill>
                <a:latin typeface="Consolas" panose="020B0609020204030204" pitchFamily="49" charset="0"/>
              </a:rPr>
              <a:t>extends</a:t>
            </a:r>
            <a:r>
              <a:rPr lang="en-US" b="1" dirty="0">
                <a:solidFill>
                  <a:srgbClr val="000000"/>
                </a:solidFill>
                <a:latin typeface="Consolas" panose="020B0609020204030204" pitchFamily="49" charset="0"/>
              </a:rPr>
              <a:t> Application{     </a:t>
            </a:r>
            <a:r>
              <a:rPr lang="en-US" b="1" dirty="0">
                <a:solidFill>
                  <a:srgbClr val="646464"/>
                </a:solidFill>
                <a:latin typeface="Consolas" panose="020B0609020204030204" pitchFamily="49" charset="0"/>
              </a:rPr>
              <a:t>@Override</a:t>
            </a:r>
            <a:r>
              <a:rPr lang="en-US" b="1"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b="1" dirty="0" smtClean="0">
                <a:solidFill>
                  <a:srgbClr val="7F0055"/>
                </a:solidFill>
                <a:latin typeface="Consolas" panose="020B0609020204030204" pitchFamily="49" charset="0"/>
              </a:rPr>
              <a:t>public</a:t>
            </a:r>
            <a:r>
              <a:rPr lang="en-US" b="1" dirty="0" smtClean="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start(Stage </a:t>
            </a:r>
            <a:r>
              <a:rPr lang="en-US" b="1" dirty="0" err="1">
                <a:solidFill>
                  <a:srgbClr val="6A3E3E"/>
                </a:solidFill>
                <a:latin typeface="Consolas" panose="020B0609020204030204" pitchFamily="49" charset="0"/>
              </a:rPr>
              <a:t>primaryStage</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throws</a:t>
            </a:r>
            <a:r>
              <a:rPr lang="en-US" b="1" dirty="0">
                <a:solidFill>
                  <a:srgbClr val="000000"/>
                </a:solidFill>
                <a:latin typeface="Consolas" panose="020B0609020204030204" pitchFamily="49" charset="0"/>
              </a:rPr>
              <a:t> Exception {  </a:t>
            </a:r>
          </a:p>
          <a:p>
            <a:r>
              <a:rPr lang="en-US" dirty="0">
                <a:solidFill>
                  <a:srgbClr val="000000"/>
                </a:solidFill>
                <a:latin typeface="Consolas" panose="020B0609020204030204" pitchFamily="49" charset="0"/>
              </a:rPr>
              <a:t>    </a:t>
            </a:r>
            <a:r>
              <a:rPr lang="en-US" dirty="0" smtClean="0">
                <a:solidFill>
                  <a:srgbClr val="000000"/>
                </a:solidFill>
                <a:latin typeface="Consolas" panose="020B0609020204030204" pitchFamily="49" charset="0"/>
              </a:rPr>
              <a:t>Circle </a:t>
            </a:r>
            <a:r>
              <a:rPr lang="en-US" dirty="0" err="1">
                <a:solidFill>
                  <a:srgbClr val="6A3E3E"/>
                </a:solidFill>
                <a:latin typeface="Consolas" panose="020B0609020204030204" pitchFamily="49" charset="0"/>
              </a:rPr>
              <a:t>cir</a:t>
            </a:r>
            <a:r>
              <a:rPr lang="en-US"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Circle(50,100,50); </a:t>
            </a:r>
          </a:p>
          <a:p>
            <a:r>
              <a:rPr lang="en-US" dirty="0">
                <a:solidFill>
                  <a:srgbClr val="000000"/>
                </a:solidFill>
                <a:latin typeface="Consolas" panose="020B0609020204030204" pitchFamily="49" charset="0"/>
              </a:rPr>
              <a:t>    </a:t>
            </a:r>
            <a:r>
              <a:rPr lang="en-US" dirty="0" err="1" smtClean="0">
                <a:solidFill>
                  <a:srgbClr val="6A3E3E"/>
                </a:solidFill>
                <a:latin typeface="Consolas" panose="020B0609020204030204" pitchFamily="49" charset="0"/>
              </a:rPr>
              <a:t>cir</a:t>
            </a:r>
            <a:r>
              <a:rPr lang="en-US" dirty="0" err="1" smtClean="0">
                <a:solidFill>
                  <a:srgbClr val="000000"/>
                </a:solidFill>
                <a:latin typeface="Consolas" panose="020B0609020204030204" pitchFamily="49" charset="0"/>
              </a:rPr>
              <a:t>.setFill</a:t>
            </a:r>
            <a:r>
              <a:rPr lang="en-US" dirty="0" smtClean="0">
                <a:solidFill>
                  <a:srgbClr val="000000"/>
                </a:solidFill>
                <a:latin typeface="Consolas" panose="020B0609020204030204" pitchFamily="49" charset="0"/>
              </a:rPr>
              <a:t>(</a:t>
            </a:r>
            <a:r>
              <a:rPr lang="en-US" dirty="0" err="1" smtClean="0">
                <a:solidFill>
                  <a:srgbClr val="000000"/>
                </a:solidFill>
                <a:latin typeface="Consolas" panose="020B0609020204030204" pitchFamily="49" charset="0"/>
              </a:rPr>
              <a:t>Color.</a:t>
            </a:r>
            <a:r>
              <a:rPr lang="en-US" b="1" i="1" dirty="0" err="1" smtClean="0">
                <a:solidFill>
                  <a:srgbClr val="0000C0"/>
                </a:solidFill>
                <a:latin typeface="Consolas" panose="020B0609020204030204" pitchFamily="49" charset="0"/>
              </a:rPr>
              <a:t>RED</a:t>
            </a:r>
            <a:r>
              <a:rPr lang="en-US" b="1" i="1" dirty="0" smtClean="0">
                <a:solidFill>
                  <a:srgbClr val="000000"/>
                </a:solidFill>
                <a:latin typeface="Consolas" panose="020B0609020204030204" pitchFamily="49" charset="0"/>
              </a:rPr>
              <a:t>); </a:t>
            </a:r>
            <a:r>
              <a:rPr lang="en-US" dirty="0" err="1" smtClean="0">
                <a:solidFill>
                  <a:srgbClr val="6A3E3E"/>
                </a:solidFill>
                <a:latin typeface="Consolas" panose="020B0609020204030204" pitchFamily="49" charset="0"/>
              </a:rPr>
              <a:t>cir</a:t>
            </a:r>
            <a:r>
              <a:rPr lang="en-US" dirty="0" err="1" smtClean="0">
                <a:solidFill>
                  <a:srgbClr val="000000"/>
                </a:solidFill>
                <a:latin typeface="Consolas" panose="020B0609020204030204" pitchFamily="49" charset="0"/>
              </a:rPr>
              <a:t>.setStroke</a:t>
            </a:r>
            <a:r>
              <a:rPr lang="en-US" dirty="0" smtClean="0">
                <a:solidFill>
                  <a:srgbClr val="000000"/>
                </a:solidFill>
                <a:latin typeface="Consolas" panose="020B0609020204030204" pitchFamily="49" charset="0"/>
              </a:rPr>
              <a:t>(</a:t>
            </a:r>
            <a:r>
              <a:rPr lang="en-US" dirty="0" err="1" smtClean="0">
                <a:solidFill>
                  <a:srgbClr val="000000"/>
                </a:solidFill>
                <a:latin typeface="Consolas" panose="020B0609020204030204" pitchFamily="49" charset="0"/>
              </a:rPr>
              <a:t>Color.</a:t>
            </a:r>
            <a:r>
              <a:rPr lang="en-US" b="1" i="1" dirty="0" err="1" smtClean="0">
                <a:solidFill>
                  <a:srgbClr val="0000C0"/>
                </a:solidFill>
                <a:latin typeface="Consolas" panose="020B0609020204030204" pitchFamily="49" charset="0"/>
              </a:rPr>
              <a:t>BLACK</a:t>
            </a:r>
            <a:r>
              <a:rPr lang="en-US" b="1" i="1"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err="1" smtClean="0">
                <a:solidFill>
                  <a:srgbClr val="000000"/>
                </a:solidFill>
                <a:latin typeface="Consolas" panose="020B0609020204030204" pitchFamily="49" charset="0"/>
              </a:rPr>
              <a:t>TranslateTransition</a:t>
            </a:r>
            <a:r>
              <a:rPr lang="en-US" dirty="0" smtClean="0">
                <a:solidFill>
                  <a:srgbClr val="000000"/>
                </a:solidFill>
                <a:latin typeface="Consolas" panose="020B0609020204030204" pitchFamily="49" charset="0"/>
              </a:rPr>
              <a:t> </a:t>
            </a:r>
            <a:r>
              <a:rPr lang="en-US" dirty="0">
                <a:solidFill>
                  <a:srgbClr val="6A3E3E"/>
                </a:solidFill>
                <a:latin typeface="Consolas" panose="020B0609020204030204" pitchFamily="49" charset="0"/>
              </a:rPr>
              <a:t>translate</a:t>
            </a:r>
            <a:r>
              <a:rPr lang="en-US"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TranslateTransition</a:t>
            </a:r>
            <a:r>
              <a:rPr lang="en-US" b="1"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err="1" smtClean="0">
                <a:solidFill>
                  <a:srgbClr val="6A3E3E"/>
                </a:solidFill>
                <a:latin typeface="Consolas" panose="020B0609020204030204" pitchFamily="49" charset="0"/>
              </a:rPr>
              <a:t>translate</a:t>
            </a:r>
            <a:r>
              <a:rPr lang="en-US" dirty="0" err="1" smtClean="0">
                <a:solidFill>
                  <a:srgbClr val="000000"/>
                </a:solidFill>
                <a:latin typeface="Consolas" panose="020B0609020204030204" pitchFamily="49" charset="0"/>
              </a:rPr>
              <a:t>.setByX</a:t>
            </a:r>
            <a:r>
              <a:rPr lang="en-US" dirty="0" smtClean="0">
                <a:solidFill>
                  <a:srgbClr val="000000"/>
                </a:solidFill>
                <a:latin typeface="Consolas" panose="020B0609020204030204" pitchFamily="49" charset="0"/>
              </a:rPr>
              <a:t>(400</a:t>
            </a:r>
            <a:r>
              <a:rPr lang="en-US" dirty="0">
                <a:solidFill>
                  <a:srgbClr val="000000"/>
                </a:solidFill>
                <a:latin typeface="Consolas" panose="020B0609020204030204" pitchFamily="49" charset="0"/>
              </a:rPr>
              <a:t>); </a:t>
            </a:r>
            <a:r>
              <a:rPr lang="en-US" dirty="0" err="1" smtClean="0">
                <a:solidFill>
                  <a:srgbClr val="6A3E3E"/>
                </a:solidFill>
                <a:latin typeface="Consolas" panose="020B0609020204030204" pitchFamily="49" charset="0"/>
              </a:rPr>
              <a:t>translate</a:t>
            </a:r>
            <a:r>
              <a:rPr lang="en-US" dirty="0" err="1" smtClean="0">
                <a:solidFill>
                  <a:srgbClr val="000000"/>
                </a:solidFill>
                <a:latin typeface="Consolas" panose="020B0609020204030204" pitchFamily="49" charset="0"/>
              </a:rPr>
              <a:t>.setDuration</a:t>
            </a:r>
            <a:r>
              <a:rPr lang="en-US" dirty="0" smtClean="0">
                <a:solidFill>
                  <a:srgbClr val="000000"/>
                </a:solidFill>
                <a:latin typeface="Consolas" panose="020B0609020204030204" pitchFamily="49" charset="0"/>
              </a:rPr>
              <a:t>(</a:t>
            </a:r>
            <a:r>
              <a:rPr lang="en-US" dirty="0" err="1" smtClean="0">
                <a:solidFill>
                  <a:srgbClr val="000000"/>
                </a:solidFill>
                <a:latin typeface="Consolas" panose="020B0609020204030204" pitchFamily="49" charset="0"/>
              </a:rPr>
              <a:t>Duration.</a:t>
            </a:r>
            <a:r>
              <a:rPr lang="en-US" i="1" dirty="0" err="1" smtClean="0">
                <a:solidFill>
                  <a:srgbClr val="000000"/>
                </a:solidFill>
                <a:latin typeface="Consolas" panose="020B0609020204030204" pitchFamily="49" charset="0"/>
              </a:rPr>
              <a:t>millis</a:t>
            </a:r>
            <a:r>
              <a:rPr lang="en-US" i="1" dirty="0" smtClean="0">
                <a:solidFill>
                  <a:srgbClr val="000000"/>
                </a:solidFill>
                <a:latin typeface="Consolas" panose="020B0609020204030204" pitchFamily="49" charset="0"/>
              </a:rPr>
              <a:t>(1000</a:t>
            </a:r>
            <a:r>
              <a:rPr lang="en-US" i="1"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err="1" smtClean="0">
                <a:solidFill>
                  <a:srgbClr val="6A3E3E"/>
                </a:solidFill>
                <a:latin typeface="Consolas" panose="020B0609020204030204" pitchFamily="49" charset="0"/>
              </a:rPr>
              <a:t>translate</a:t>
            </a:r>
            <a:r>
              <a:rPr lang="en-US" dirty="0" err="1" smtClean="0">
                <a:solidFill>
                  <a:srgbClr val="000000"/>
                </a:solidFill>
                <a:latin typeface="Consolas" panose="020B0609020204030204" pitchFamily="49" charset="0"/>
              </a:rPr>
              <a:t>.setCycleCount</a:t>
            </a:r>
            <a:r>
              <a:rPr lang="en-US" dirty="0" smtClean="0">
                <a:solidFill>
                  <a:srgbClr val="000000"/>
                </a:solidFill>
                <a:latin typeface="Consolas" panose="020B0609020204030204" pitchFamily="49" charset="0"/>
              </a:rPr>
              <a:t>(500</a:t>
            </a:r>
            <a:r>
              <a:rPr lang="en-US" dirty="0">
                <a:solidFill>
                  <a:srgbClr val="000000"/>
                </a:solidFill>
                <a:latin typeface="Consolas" panose="020B0609020204030204" pitchFamily="49" charset="0"/>
              </a:rPr>
              <a:t>); </a:t>
            </a:r>
            <a:r>
              <a:rPr lang="en-US" dirty="0" smtClean="0">
                <a:solidFill>
                  <a:srgbClr val="000000"/>
                </a:solidFill>
                <a:latin typeface="Consolas" panose="020B0609020204030204" pitchFamily="49" charset="0"/>
              </a:rPr>
              <a:t> </a:t>
            </a:r>
            <a:r>
              <a:rPr lang="en-US" dirty="0" err="1">
                <a:solidFill>
                  <a:srgbClr val="6A3E3E"/>
                </a:solidFill>
                <a:latin typeface="Consolas" panose="020B0609020204030204" pitchFamily="49" charset="0"/>
              </a:rPr>
              <a:t>translate</a:t>
            </a:r>
            <a:r>
              <a:rPr lang="en-US" dirty="0" err="1">
                <a:solidFill>
                  <a:srgbClr val="000000"/>
                </a:solidFill>
                <a:latin typeface="Consolas" panose="020B0609020204030204" pitchFamily="49" charset="0"/>
              </a:rPr>
              <a:t>.setAutoReverse</a:t>
            </a:r>
            <a:r>
              <a:rPr lang="en-US" dirty="0">
                <a:solidFill>
                  <a:srgbClr val="000000"/>
                </a:solidFill>
                <a:latin typeface="Consolas" panose="020B0609020204030204" pitchFamily="49" charset="0"/>
              </a:rPr>
              <a:t>(</a:t>
            </a:r>
            <a:r>
              <a:rPr lang="en-US" b="1" dirty="0">
                <a:solidFill>
                  <a:srgbClr val="7F0055"/>
                </a:solidFill>
                <a:latin typeface="Consolas" panose="020B0609020204030204" pitchFamily="49" charset="0"/>
              </a:rPr>
              <a:t>true</a:t>
            </a:r>
            <a:r>
              <a:rPr lang="en-US" b="1"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err="1" smtClean="0">
                <a:solidFill>
                  <a:srgbClr val="6A3E3E"/>
                </a:solidFill>
                <a:latin typeface="Consolas" panose="020B0609020204030204" pitchFamily="49" charset="0"/>
              </a:rPr>
              <a:t>translate</a:t>
            </a:r>
            <a:r>
              <a:rPr lang="en-US" dirty="0" err="1" smtClean="0">
                <a:solidFill>
                  <a:srgbClr val="000000"/>
                </a:solidFill>
                <a:latin typeface="Consolas" panose="020B0609020204030204" pitchFamily="49" charset="0"/>
              </a:rPr>
              <a:t>.setNode</a:t>
            </a:r>
            <a:r>
              <a:rPr lang="en-US" dirty="0" smtClean="0">
                <a:solidFill>
                  <a:srgbClr val="000000"/>
                </a:solidFill>
                <a:latin typeface="Consolas" panose="020B0609020204030204" pitchFamily="49" charset="0"/>
              </a:rPr>
              <a:t>(</a:t>
            </a:r>
            <a:r>
              <a:rPr lang="en-US" dirty="0" err="1" smtClean="0">
                <a:solidFill>
                  <a:srgbClr val="6A3E3E"/>
                </a:solidFill>
                <a:latin typeface="Consolas" panose="020B0609020204030204" pitchFamily="49" charset="0"/>
              </a:rPr>
              <a:t>cir</a:t>
            </a:r>
            <a:r>
              <a:rPr lang="en-US" dirty="0" smtClean="0">
                <a:solidFill>
                  <a:srgbClr val="000000"/>
                </a:solidFill>
                <a:latin typeface="Consolas" panose="020B0609020204030204" pitchFamily="49" charset="0"/>
              </a:rPr>
              <a:t>);   </a:t>
            </a:r>
            <a:r>
              <a:rPr lang="en-US" dirty="0" err="1">
                <a:solidFill>
                  <a:srgbClr val="6A3E3E"/>
                </a:solidFill>
                <a:latin typeface="Consolas" panose="020B0609020204030204" pitchFamily="49" charset="0"/>
              </a:rPr>
              <a:t>translate</a:t>
            </a:r>
            <a:r>
              <a:rPr lang="en-US" dirty="0" err="1">
                <a:solidFill>
                  <a:srgbClr val="000000"/>
                </a:solidFill>
                <a:latin typeface="Consolas" panose="020B0609020204030204" pitchFamily="49" charset="0"/>
              </a:rPr>
              <a:t>.play</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smtClean="0">
                <a:solidFill>
                  <a:srgbClr val="000000"/>
                </a:solidFill>
                <a:latin typeface="Consolas" panose="020B0609020204030204" pitchFamily="49" charset="0"/>
              </a:rPr>
              <a:t>Group </a:t>
            </a:r>
            <a:r>
              <a:rPr lang="en-US" dirty="0">
                <a:solidFill>
                  <a:srgbClr val="6A3E3E"/>
                </a:solidFill>
                <a:latin typeface="Consolas" panose="020B0609020204030204" pitchFamily="49" charset="0"/>
              </a:rPr>
              <a:t>root</a:t>
            </a:r>
            <a:r>
              <a:rPr lang="en-US"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Group(); </a:t>
            </a:r>
            <a:r>
              <a:rPr lang="en-US" dirty="0" err="1" smtClean="0">
                <a:solidFill>
                  <a:srgbClr val="6A3E3E"/>
                </a:solidFill>
                <a:latin typeface="Consolas" panose="020B0609020204030204" pitchFamily="49" charset="0"/>
              </a:rPr>
              <a:t>root</a:t>
            </a:r>
            <a:r>
              <a:rPr lang="en-US" dirty="0" err="1" smtClean="0">
                <a:solidFill>
                  <a:srgbClr val="000000"/>
                </a:solidFill>
                <a:latin typeface="Consolas" panose="020B0609020204030204" pitchFamily="49" charset="0"/>
              </a:rPr>
              <a:t>.getChildren</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addAll</a:t>
            </a:r>
            <a:r>
              <a:rPr lang="en-US" dirty="0">
                <a:solidFill>
                  <a:srgbClr val="000000"/>
                </a:solidFill>
                <a:latin typeface="Consolas" panose="020B0609020204030204" pitchFamily="49" charset="0"/>
              </a:rPr>
              <a:t>(</a:t>
            </a:r>
            <a:r>
              <a:rPr lang="en-US" dirty="0" err="1">
                <a:solidFill>
                  <a:srgbClr val="6A3E3E"/>
                </a:solidFill>
                <a:latin typeface="Consolas" panose="020B0609020204030204" pitchFamily="49" charset="0"/>
              </a:rPr>
              <a:t>cir</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smtClean="0">
                <a:solidFill>
                  <a:srgbClr val="000000"/>
                </a:solidFill>
                <a:latin typeface="Consolas" panose="020B0609020204030204" pitchFamily="49" charset="0"/>
              </a:rPr>
              <a:t>Scene </a:t>
            </a:r>
            <a:r>
              <a:rPr lang="en-US" dirty="0" err="1">
                <a:solidFill>
                  <a:srgbClr val="6A3E3E"/>
                </a:solidFill>
                <a:latin typeface="Consolas" panose="020B0609020204030204" pitchFamily="49" charset="0"/>
              </a:rPr>
              <a:t>scene</a:t>
            </a:r>
            <a:r>
              <a:rPr lang="en-US"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Scene(</a:t>
            </a:r>
            <a:r>
              <a:rPr lang="en-US" b="1" dirty="0">
                <a:solidFill>
                  <a:srgbClr val="6A3E3E"/>
                </a:solidFill>
                <a:latin typeface="Consolas" panose="020B0609020204030204" pitchFamily="49" charset="0"/>
              </a:rPr>
              <a:t>root</a:t>
            </a:r>
            <a:r>
              <a:rPr lang="en-US" b="1" dirty="0">
                <a:solidFill>
                  <a:srgbClr val="000000"/>
                </a:solidFill>
                <a:latin typeface="Consolas" panose="020B0609020204030204" pitchFamily="49" charset="0"/>
              </a:rPr>
              <a:t>,500,200,Color.</a:t>
            </a:r>
            <a:r>
              <a:rPr lang="en-US" b="1" i="1" dirty="0">
                <a:solidFill>
                  <a:srgbClr val="0000C0"/>
                </a:solidFill>
                <a:latin typeface="Consolas" panose="020B0609020204030204" pitchFamily="49" charset="0"/>
              </a:rPr>
              <a:t>WHEAT</a:t>
            </a:r>
            <a:r>
              <a:rPr lang="en-US" b="1" i="1"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err="1" smtClean="0">
                <a:solidFill>
                  <a:srgbClr val="6A3E3E"/>
                </a:solidFill>
                <a:latin typeface="Consolas" panose="020B0609020204030204" pitchFamily="49" charset="0"/>
              </a:rPr>
              <a:t>primaryStage</a:t>
            </a:r>
            <a:r>
              <a:rPr lang="en-US" dirty="0" err="1" smtClean="0">
                <a:solidFill>
                  <a:srgbClr val="000000"/>
                </a:solidFill>
                <a:latin typeface="Consolas" panose="020B0609020204030204" pitchFamily="49" charset="0"/>
              </a:rPr>
              <a:t>.setScene</a:t>
            </a:r>
            <a:r>
              <a:rPr lang="en-US" dirty="0" smtClean="0">
                <a:solidFill>
                  <a:srgbClr val="000000"/>
                </a:solidFill>
                <a:latin typeface="Consolas" panose="020B0609020204030204" pitchFamily="49" charset="0"/>
              </a:rPr>
              <a:t>(</a:t>
            </a:r>
            <a:r>
              <a:rPr lang="en-US" dirty="0" smtClean="0">
                <a:solidFill>
                  <a:srgbClr val="6A3E3E"/>
                </a:solidFill>
                <a:latin typeface="Consolas" panose="020B0609020204030204" pitchFamily="49" charset="0"/>
              </a:rPr>
              <a:t>scene</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err="1" smtClean="0">
                <a:solidFill>
                  <a:srgbClr val="6A3E3E"/>
                </a:solidFill>
                <a:latin typeface="Consolas" panose="020B0609020204030204" pitchFamily="49" charset="0"/>
              </a:rPr>
              <a:t>primaryStage</a:t>
            </a:r>
            <a:r>
              <a:rPr lang="en-US" dirty="0" err="1" smtClean="0">
                <a:solidFill>
                  <a:srgbClr val="000000"/>
                </a:solidFill>
                <a:latin typeface="Consolas" panose="020B0609020204030204" pitchFamily="49" charset="0"/>
              </a:rPr>
              <a:t>.setTitle</a:t>
            </a:r>
            <a:r>
              <a:rPr lang="en-US" dirty="0">
                <a:solidFill>
                  <a:srgbClr val="000000"/>
                </a:solidFill>
                <a:latin typeface="Consolas" panose="020B0609020204030204" pitchFamily="49" charset="0"/>
              </a:rPr>
              <a:t>(</a:t>
            </a:r>
            <a:r>
              <a:rPr lang="en-US" dirty="0">
                <a:solidFill>
                  <a:srgbClr val="2A00FF"/>
                </a:solidFill>
                <a:latin typeface="Consolas" panose="020B0609020204030204" pitchFamily="49" charset="0"/>
              </a:rPr>
              <a:t>"Translate Transition example"</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err="1" smtClean="0">
                <a:solidFill>
                  <a:srgbClr val="6A3E3E"/>
                </a:solidFill>
                <a:latin typeface="Consolas" panose="020B0609020204030204" pitchFamily="49" charset="0"/>
              </a:rPr>
              <a:t>primaryStage</a:t>
            </a:r>
            <a:r>
              <a:rPr lang="en-US" dirty="0" err="1" smtClean="0">
                <a:solidFill>
                  <a:srgbClr val="000000"/>
                </a:solidFill>
                <a:latin typeface="Consolas" panose="020B0609020204030204" pitchFamily="49" charset="0"/>
              </a:rPr>
              <a:t>.show</a:t>
            </a:r>
            <a:r>
              <a:rPr lang="en-US" dirty="0" smtClean="0">
                <a:solidFill>
                  <a:srgbClr val="000000"/>
                </a:solidFill>
                <a:latin typeface="Consolas" panose="020B0609020204030204" pitchFamily="49" charset="0"/>
              </a:rPr>
              <a:t>();}  </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b="1" dirty="0" smtClean="0">
                <a:solidFill>
                  <a:srgbClr val="7F0055"/>
                </a:solidFill>
                <a:latin typeface="Consolas" panose="020B0609020204030204" pitchFamily="49" charset="0"/>
              </a:rPr>
              <a:t>public</a:t>
            </a:r>
            <a:r>
              <a:rPr lang="en-US" b="1" dirty="0" smtClean="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main(String[] </a:t>
            </a:r>
            <a:r>
              <a:rPr lang="en-US" b="1" dirty="0" err="1">
                <a:solidFill>
                  <a:srgbClr val="6A3E3E"/>
                </a:solidFill>
                <a:latin typeface="Consolas" panose="020B0609020204030204" pitchFamily="49" charset="0"/>
              </a:rPr>
              <a:t>args</a:t>
            </a:r>
            <a:r>
              <a:rPr lang="en-US" b="1"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a:t>
            </a:r>
            <a:r>
              <a:rPr lang="en-US" i="1" dirty="0" smtClean="0">
                <a:solidFill>
                  <a:srgbClr val="000000"/>
                </a:solidFill>
                <a:latin typeface="Consolas" panose="020B0609020204030204" pitchFamily="49" charset="0"/>
              </a:rPr>
              <a:t>launch(</a:t>
            </a:r>
            <a:r>
              <a:rPr lang="en-US" i="1" dirty="0" err="1" smtClean="0">
                <a:solidFill>
                  <a:srgbClr val="6A3E3E"/>
                </a:solidFill>
                <a:latin typeface="Consolas" panose="020B0609020204030204" pitchFamily="49" charset="0"/>
              </a:rPr>
              <a:t>args</a:t>
            </a:r>
            <a:r>
              <a:rPr lang="en-US" i="1" dirty="0">
                <a:solidFill>
                  <a:srgbClr val="000000"/>
                </a:solidFill>
                <a:latin typeface="Consolas" panose="020B0609020204030204" pitchFamily="49" charset="0"/>
              </a:rPr>
              <a:t>); </a:t>
            </a:r>
            <a:r>
              <a:rPr lang="en-US" i="1" dirty="0" smtClean="0">
                <a:solidFill>
                  <a:srgbClr val="000000"/>
                </a:solidFill>
                <a:latin typeface="Consolas" panose="020B0609020204030204" pitchFamily="49" charset="0"/>
              </a:rPr>
              <a:t>} } </a:t>
            </a:r>
            <a:endParaRPr lang="en-US" dirty="0"/>
          </a:p>
        </p:txBody>
      </p:sp>
    </p:spTree>
    <p:extLst>
      <p:ext uri="{BB962C8B-B14F-4D97-AF65-F5344CB8AC3E}">
        <p14:creationId xmlns:p14="http://schemas.microsoft.com/office/powerpoint/2010/main" val="417441486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9970" y="475008"/>
            <a:ext cx="8519343" cy="4832092"/>
          </a:xfrm>
          <a:prstGeom prst="rect">
            <a:avLst/>
          </a:prstGeom>
        </p:spPr>
        <p:txBody>
          <a:bodyPr wrap="square">
            <a:spAutoFit/>
          </a:bodyPr>
          <a:lstStyle/>
          <a:p>
            <a:r>
              <a:rPr lang="en-US" sz="2800" dirty="0" smtClean="0"/>
              <a:t>Download Scene Builder</a:t>
            </a:r>
          </a:p>
          <a:p>
            <a:r>
              <a:rPr lang="en-US" sz="2800" dirty="0">
                <a:hlinkClick r:id="rId2"/>
              </a:rPr>
              <a:t>https://gluonhq.com/products/scene-builder</a:t>
            </a:r>
            <a:r>
              <a:rPr lang="en-US" sz="2800" dirty="0" smtClean="0">
                <a:hlinkClick r:id="rId2"/>
              </a:rPr>
              <a:t>/</a:t>
            </a:r>
            <a:endParaRPr lang="en-US" sz="2800" dirty="0" smtClean="0"/>
          </a:p>
          <a:p>
            <a:r>
              <a:rPr lang="en-US" sz="2800" dirty="0" smtClean="0"/>
              <a:t>Installed .</a:t>
            </a:r>
            <a:r>
              <a:rPr lang="en-US" sz="2800" dirty="0" err="1" smtClean="0"/>
              <a:t>msi</a:t>
            </a:r>
            <a:endParaRPr lang="en-US" sz="2800" dirty="0" smtClean="0"/>
          </a:p>
          <a:p>
            <a:r>
              <a:rPr lang="en-US" sz="2800" dirty="0" smtClean="0"/>
              <a:t>Open Eclipse select window</a:t>
            </a:r>
          </a:p>
          <a:p>
            <a:r>
              <a:rPr lang="en-US" sz="2800" dirty="0" smtClean="0"/>
              <a:t>Select preferences</a:t>
            </a:r>
          </a:p>
          <a:p>
            <a:r>
              <a:rPr lang="en-US" sz="2800" dirty="0" smtClean="0"/>
              <a:t>Select </a:t>
            </a:r>
            <a:r>
              <a:rPr lang="en-US" sz="2800" dirty="0" err="1" smtClean="0"/>
              <a:t>javafx</a:t>
            </a:r>
            <a:r>
              <a:rPr lang="en-US" sz="2800" dirty="0" smtClean="0"/>
              <a:t> </a:t>
            </a:r>
          </a:p>
          <a:p>
            <a:r>
              <a:rPr lang="en-US" sz="2800" dirty="0" smtClean="0"/>
              <a:t>Browse location form program file to scenebuider.exe</a:t>
            </a:r>
          </a:p>
          <a:p>
            <a:r>
              <a:rPr lang="en-US" sz="2800" dirty="0" smtClean="0"/>
              <a:t>inside </a:t>
            </a:r>
            <a:r>
              <a:rPr lang="en-US" sz="2800" dirty="0" err="1" smtClean="0"/>
              <a:t>javafx</a:t>
            </a:r>
            <a:r>
              <a:rPr lang="en-US" sz="2800" dirty="0" smtClean="0"/>
              <a:t> application</a:t>
            </a:r>
          </a:p>
          <a:p>
            <a:r>
              <a:rPr lang="en-US" sz="2800" dirty="0" smtClean="0"/>
              <a:t>Select new FXML Document</a:t>
            </a:r>
          </a:p>
          <a:p>
            <a:r>
              <a:rPr lang="en-US" sz="2800" dirty="0" smtClean="0"/>
              <a:t>Create give name finished </a:t>
            </a:r>
          </a:p>
          <a:p>
            <a:r>
              <a:rPr lang="en-US" sz="2800" dirty="0" smtClean="0"/>
              <a:t>Right click view scan builder</a:t>
            </a:r>
            <a:endParaRPr lang="en-US" sz="2800" dirty="0"/>
          </a:p>
        </p:txBody>
      </p:sp>
    </p:spTree>
    <p:extLst>
      <p:ext uri="{BB962C8B-B14F-4D97-AF65-F5344CB8AC3E}">
        <p14:creationId xmlns:p14="http://schemas.microsoft.com/office/powerpoint/2010/main" val="64609259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7696" y="-1723391"/>
            <a:ext cx="11646568" cy="8402300"/>
          </a:xfrm>
          <a:prstGeom prst="rect">
            <a:avLst/>
          </a:prstGeom>
        </p:spPr>
        <p:txBody>
          <a:bodyPr wrap="square">
            <a:spAutoFit/>
          </a:bodyPr>
          <a:lstStyle/>
          <a:p>
            <a:r>
              <a:rPr lang="en-US" dirty="0"/>
              <a:t> package application;  </a:t>
            </a:r>
          </a:p>
          <a:p>
            <a:r>
              <a:rPr lang="en-US" dirty="0"/>
              <a:t>    import </a:t>
            </a:r>
            <a:r>
              <a:rPr lang="en-US" dirty="0" err="1"/>
              <a:t>javafx.application.Application</a:t>
            </a:r>
            <a:r>
              <a:rPr lang="en-US" dirty="0"/>
              <a:t>;  </a:t>
            </a:r>
          </a:p>
          <a:p>
            <a:r>
              <a:rPr lang="en-US" dirty="0"/>
              <a:t>    import </a:t>
            </a:r>
            <a:r>
              <a:rPr lang="en-US" dirty="0" err="1"/>
              <a:t>javafx.scene.Group</a:t>
            </a:r>
            <a:r>
              <a:rPr lang="en-US" dirty="0"/>
              <a:t>;  </a:t>
            </a:r>
          </a:p>
          <a:p>
            <a:r>
              <a:rPr lang="en-US" dirty="0"/>
              <a:t>    import </a:t>
            </a:r>
            <a:r>
              <a:rPr lang="en-US" dirty="0" err="1"/>
              <a:t>javafx.scene.Scene</a:t>
            </a:r>
            <a:r>
              <a:rPr lang="en-US" dirty="0"/>
              <a:t>;  </a:t>
            </a:r>
          </a:p>
          <a:p>
            <a:r>
              <a:rPr lang="en-US" dirty="0"/>
              <a:t>    import </a:t>
            </a:r>
            <a:r>
              <a:rPr lang="en-US" dirty="0" err="1"/>
              <a:t>javafx.scene.chart.LineChart</a:t>
            </a:r>
            <a:r>
              <a:rPr lang="en-US" dirty="0"/>
              <a:t>;  </a:t>
            </a:r>
          </a:p>
          <a:p>
            <a:r>
              <a:rPr lang="en-US" dirty="0"/>
              <a:t>    import </a:t>
            </a:r>
            <a:r>
              <a:rPr lang="en-US" dirty="0" err="1"/>
              <a:t>javafx.scene.chart.NumberAxis</a:t>
            </a:r>
            <a:r>
              <a:rPr lang="en-US" dirty="0"/>
              <a:t>;  </a:t>
            </a:r>
          </a:p>
          <a:p>
            <a:r>
              <a:rPr lang="en-US" dirty="0"/>
              <a:t>    import </a:t>
            </a:r>
            <a:r>
              <a:rPr lang="en-US" dirty="0" err="1"/>
              <a:t>javafx.scene.chart.XYChart</a:t>
            </a:r>
            <a:r>
              <a:rPr lang="en-US" dirty="0"/>
              <a:t>;  </a:t>
            </a:r>
          </a:p>
          <a:p>
            <a:r>
              <a:rPr lang="en-US" dirty="0"/>
              <a:t>    import </a:t>
            </a:r>
            <a:r>
              <a:rPr lang="en-US" dirty="0" err="1"/>
              <a:t>javafx.stage.Stage</a:t>
            </a:r>
            <a:r>
              <a:rPr lang="en-US" dirty="0"/>
              <a:t>;  </a:t>
            </a:r>
          </a:p>
          <a:p>
            <a:r>
              <a:rPr lang="en-US" dirty="0"/>
              <a:t>    public class Main extends Application  {  </a:t>
            </a:r>
            <a:r>
              <a:rPr lang="en-US" dirty="0" smtClean="0"/>
              <a:t>     </a:t>
            </a:r>
            <a:r>
              <a:rPr lang="en-US" dirty="0"/>
              <a:t>@Override  </a:t>
            </a:r>
          </a:p>
          <a:p>
            <a:r>
              <a:rPr lang="en-US" dirty="0" smtClean="0"/>
              <a:t>   </a:t>
            </a:r>
            <a:r>
              <a:rPr lang="en-US" dirty="0"/>
              <a:t>public void start(Stage </a:t>
            </a:r>
            <a:r>
              <a:rPr lang="en-US" dirty="0" err="1"/>
              <a:t>primaryStage</a:t>
            </a:r>
            <a:r>
              <a:rPr lang="en-US" dirty="0"/>
              <a:t>) throws Exception {  </a:t>
            </a:r>
          </a:p>
          <a:p>
            <a:r>
              <a:rPr lang="en-US" dirty="0" smtClean="0"/>
              <a:t>final </a:t>
            </a:r>
            <a:r>
              <a:rPr lang="en-US" dirty="0" err="1"/>
              <a:t>NumberAxis</a:t>
            </a:r>
            <a:r>
              <a:rPr lang="en-US" dirty="0"/>
              <a:t> </a:t>
            </a:r>
            <a:r>
              <a:rPr lang="en-US" dirty="0" err="1"/>
              <a:t>xaxis</a:t>
            </a:r>
            <a:r>
              <a:rPr lang="en-US" dirty="0"/>
              <a:t> = new </a:t>
            </a:r>
            <a:r>
              <a:rPr lang="en-US" dirty="0" err="1"/>
              <a:t>NumberAxis</a:t>
            </a:r>
            <a:r>
              <a:rPr lang="en-US" dirty="0"/>
              <a:t>(2008,2018,1);  </a:t>
            </a:r>
          </a:p>
          <a:p>
            <a:r>
              <a:rPr lang="en-US" dirty="0" smtClean="0"/>
              <a:t>final </a:t>
            </a:r>
            <a:r>
              <a:rPr lang="en-US" dirty="0" err="1"/>
              <a:t>NumberAxis</a:t>
            </a:r>
            <a:r>
              <a:rPr lang="en-US" dirty="0"/>
              <a:t> </a:t>
            </a:r>
            <a:r>
              <a:rPr lang="en-US" dirty="0" err="1"/>
              <a:t>yaxis</a:t>
            </a:r>
            <a:r>
              <a:rPr lang="en-US" dirty="0"/>
              <a:t> = new </a:t>
            </a:r>
            <a:r>
              <a:rPr lang="en-US" dirty="0" err="1"/>
              <a:t>NumberAxis</a:t>
            </a:r>
            <a:r>
              <a:rPr lang="en-US" dirty="0"/>
              <a:t>(10,80,5);  </a:t>
            </a:r>
          </a:p>
          <a:p>
            <a:r>
              <a:rPr lang="en-US" dirty="0" err="1" smtClean="0"/>
              <a:t>xaxis.setLabel</a:t>
            </a:r>
            <a:r>
              <a:rPr lang="en-US" dirty="0"/>
              <a:t>("Year");  </a:t>
            </a:r>
            <a:r>
              <a:rPr lang="en-US" dirty="0" smtClean="0"/>
              <a:t>           </a:t>
            </a:r>
            <a:r>
              <a:rPr lang="en-US" dirty="0" err="1"/>
              <a:t>yaxis.setLabel</a:t>
            </a:r>
            <a:r>
              <a:rPr lang="en-US" dirty="0"/>
              <a:t>("Price");</a:t>
            </a:r>
          </a:p>
          <a:p>
            <a:r>
              <a:rPr lang="en-US" dirty="0" err="1" smtClean="0"/>
              <a:t>LineChart</a:t>
            </a:r>
            <a:r>
              <a:rPr lang="en-US" dirty="0" smtClean="0"/>
              <a:t> </a:t>
            </a:r>
            <a:r>
              <a:rPr lang="en-US" dirty="0"/>
              <a:t>lineChart2 = new </a:t>
            </a:r>
            <a:r>
              <a:rPr lang="en-US" dirty="0" err="1"/>
              <a:t>LineChart</a:t>
            </a:r>
            <a:r>
              <a:rPr lang="en-US" dirty="0"/>
              <a:t>(</a:t>
            </a:r>
            <a:r>
              <a:rPr lang="en-US" dirty="0" err="1"/>
              <a:t>xaxis,yaxis</a:t>
            </a:r>
            <a:r>
              <a:rPr lang="en-US" dirty="0"/>
              <a:t>);</a:t>
            </a:r>
          </a:p>
          <a:p>
            <a:r>
              <a:rPr lang="en-US" dirty="0" err="1" smtClean="0"/>
              <a:t>LineChart</a:t>
            </a:r>
            <a:r>
              <a:rPr lang="en-US" dirty="0"/>
              <a:t>&lt;?, ?&gt; </a:t>
            </a:r>
            <a:r>
              <a:rPr lang="en-US" dirty="0" err="1"/>
              <a:t>linechart</a:t>
            </a:r>
            <a:r>
              <a:rPr lang="en-US" dirty="0"/>
              <a:t> = lineChart2;</a:t>
            </a:r>
          </a:p>
          <a:p>
            <a:r>
              <a:rPr lang="en-US" dirty="0"/>
              <a:t>            @</a:t>
            </a:r>
            <a:r>
              <a:rPr lang="en-US" dirty="0" err="1"/>
              <a:t>SuppressWarnings</a:t>
            </a:r>
            <a:r>
              <a:rPr lang="en-US" dirty="0"/>
              <a:t>("</a:t>
            </a:r>
            <a:r>
              <a:rPr lang="en-US" dirty="0" err="1"/>
              <a:t>rawtypes</a:t>
            </a:r>
            <a:r>
              <a:rPr lang="en-US" dirty="0" smtClean="0"/>
              <a:t>")  </a:t>
            </a:r>
          </a:p>
          <a:p>
            <a:r>
              <a:rPr lang="en-US" dirty="0" smtClean="0"/>
              <a:t>           </a:t>
            </a:r>
            <a:r>
              <a:rPr lang="en-US" dirty="0" err="1" smtClean="0"/>
              <a:t>XYChart.Series</a:t>
            </a:r>
            <a:r>
              <a:rPr lang="en-US" dirty="0" smtClean="0"/>
              <a:t> </a:t>
            </a:r>
            <a:r>
              <a:rPr lang="en-US" dirty="0"/>
              <a:t>series = new </a:t>
            </a:r>
            <a:r>
              <a:rPr lang="en-US" dirty="0" err="1"/>
              <a:t>XYChart.Series</a:t>
            </a:r>
            <a:r>
              <a:rPr lang="en-US" dirty="0"/>
              <a:t>(); </a:t>
            </a:r>
          </a:p>
          <a:p>
            <a:r>
              <a:rPr lang="en-US" dirty="0"/>
              <a:t>            </a:t>
            </a:r>
            <a:r>
              <a:rPr lang="en-US" dirty="0" err="1"/>
              <a:t>series.setName</a:t>
            </a:r>
            <a:r>
              <a:rPr lang="en-US" dirty="0"/>
              <a:t>("Stock Analysis");  </a:t>
            </a:r>
          </a:p>
          <a:p>
            <a:r>
              <a:rPr lang="en-US" dirty="0"/>
              <a:t>            </a:t>
            </a:r>
            <a:r>
              <a:rPr lang="en-US" dirty="0" err="1"/>
              <a:t>series.getData</a:t>
            </a:r>
            <a:r>
              <a:rPr lang="en-US" dirty="0"/>
              <a:t>().add(new </a:t>
            </a:r>
            <a:r>
              <a:rPr lang="en-US" dirty="0" err="1"/>
              <a:t>XYChart.Data</a:t>
            </a:r>
            <a:r>
              <a:rPr lang="en-US" dirty="0"/>
              <a:t>(2009,25));  </a:t>
            </a:r>
          </a:p>
          <a:p>
            <a:r>
              <a:rPr lang="en-US" dirty="0"/>
              <a:t>            </a:t>
            </a:r>
            <a:r>
              <a:rPr lang="en-US" dirty="0" err="1"/>
              <a:t>series.getData</a:t>
            </a:r>
            <a:r>
              <a:rPr lang="en-US" dirty="0"/>
              <a:t>().add(new </a:t>
            </a:r>
            <a:r>
              <a:rPr lang="en-US" dirty="0" err="1"/>
              <a:t>XYChart.Data</a:t>
            </a:r>
            <a:r>
              <a:rPr lang="en-US" dirty="0"/>
              <a:t>(2010,30));  </a:t>
            </a:r>
          </a:p>
          <a:p>
            <a:r>
              <a:rPr lang="en-US" dirty="0"/>
              <a:t>            </a:t>
            </a:r>
            <a:r>
              <a:rPr lang="en-US" dirty="0" err="1"/>
              <a:t>series.getData</a:t>
            </a:r>
            <a:r>
              <a:rPr lang="en-US" dirty="0"/>
              <a:t>().add(new </a:t>
            </a:r>
            <a:r>
              <a:rPr lang="en-US" dirty="0" err="1"/>
              <a:t>XYChart.Data</a:t>
            </a:r>
            <a:r>
              <a:rPr lang="en-US" dirty="0"/>
              <a:t>(2011,50));  </a:t>
            </a:r>
          </a:p>
          <a:p>
            <a:r>
              <a:rPr lang="en-US" dirty="0"/>
              <a:t>            </a:t>
            </a:r>
            <a:r>
              <a:rPr lang="en-US" dirty="0" err="1"/>
              <a:t>series.getData</a:t>
            </a:r>
            <a:r>
              <a:rPr lang="en-US" dirty="0"/>
              <a:t>().add(new </a:t>
            </a:r>
            <a:r>
              <a:rPr lang="en-US" dirty="0" err="1"/>
              <a:t>XYChart.Data</a:t>
            </a:r>
            <a:r>
              <a:rPr lang="en-US" dirty="0"/>
              <a:t>(2012,60)); </a:t>
            </a:r>
          </a:p>
          <a:p>
            <a:r>
              <a:rPr lang="en-US" dirty="0"/>
              <a:t>            </a:t>
            </a:r>
            <a:r>
              <a:rPr lang="en-US" dirty="0" err="1"/>
              <a:t>linechart.getData</a:t>
            </a:r>
            <a:r>
              <a:rPr lang="en-US" dirty="0"/>
              <a:t>().add(series); </a:t>
            </a:r>
          </a:p>
          <a:p>
            <a:r>
              <a:rPr lang="en-US" dirty="0"/>
              <a:t>            Group root = new Group(</a:t>
            </a:r>
            <a:r>
              <a:rPr lang="en-US" dirty="0" err="1"/>
              <a:t>linechart</a:t>
            </a:r>
            <a:r>
              <a:rPr lang="en-US" dirty="0"/>
              <a:t>);  </a:t>
            </a:r>
          </a:p>
          <a:p>
            <a:r>
              <a:rPr lang="en-US" dirty="0"/>
              <a:t>            Scene </a:t>
            </a:r>
            <a:r>
              <a:rPr lang="en-US" dirty="0" err="1"/>
              <a:t>scene</a:t>
            </a:r>
            <a:r>
              <a:rPr lang="en-US" dirty="0"/>
              <a:t> = new Scene(root,600,400);  </a:t>
            </a:r>
          </a:p>
          <a:p>
            <a:r>
              <a:rPr lang="en-US" dirty="0"/>
              <a:t>            </a:t>
            </a:r>
            <a:r>
              <a:rPr lang="en-US" dirty="0" err="1"/>
              <a:t>primaryStage.setScene</a:t>
            </a:r>
            <a:r>
              <a:rPr lang="en-US" dirty="0"/>
              <a:t>(scene);  </a:t>
            </a:r>
          </a:p>
          <a:p>
            <a:r>
              <a:rPr lang="en-US" dirty="0"/>
              <a:t>            </a:t>
            </a:r>
            <a:r>
              <a:rPr lang="en-US" dirty="0" err="1"/>
              <a:t>primaryStage.setTitle</a:t>
            </a:r>
            <a:r>
              <a:rPr lang="en-US" dirty="0"/>
              <a:t>("</a:t>
            </a:r>
            <a:r>
              <a:rPr lang="en-US" dirty="0" err="1"/>
              <a:t>LineChart</a:t>
            </a:r>
            <a:r>
              <a:rPr lang="en-US" dirty="0"/>
              <a:t> Example");  </a:t>
            </a:r>
          </a:p>
          <a:p>
            <a:r>
              <a:rPr lang="en-US" dirty="0"/>
              <a:t>            </a:t>
            </a:r>
            <a:r>
              <a:rPr lang="en-US" dirty="0" err="1"/>
              <a:t>primaryStage.show</a:t>
            </a:r>
            <a:r>
              <a:rPr lang="en-US" dirty="0"/>
              <a:t>();  </a:t>
            </a:r>
            <a:r>
              <a:rPr lang="en-US" dirty="0" smtClean="0"/>
              <a:t>         </a:t>
            </a:r>
            <a:r>
              <a:rPr lang="en-US" dirty="0"/>
              <a:t>}  </a:t>
            </a:r>
          </a:p>
          <a:p>
            <a:r>
              <a:rPr lang="en-US" dirty="0"/>
              <a:t>        public static void main(String[] </a:t>
            </a:r>
            <a:r>
              <a:rPr lang="en-US" dirty="0" err="1"/>
              <a:t>args</a:t>
            </a:r>
            <a:r>
              <a:rPr lang="en-US" dirty="0"/>
              <a:t>) {  </a:t>
            </a:r>
          </a:p>
          <a:p>
            <a:r>
              <a:rPr lang="en-US" dirty="0"/>
              <a:t>            launch(</a:t>
            </a:r>
            <a:r>
              <a:rPr lang="en-US" dirty="0" err="1"/>
              <a:t>args</a:t>
            </a:r>
            <a:r>
              <a:rPr lang="en-US" dirty="0"/>
              <a:t>);  </a:t>
            </a:r>
            <a:r>
              <a:rPr lang="en-US" dirty="0" smtClean="0"/>
              <a:t>     </a:t>
            </a:r>
            <a:r>
              <a:rPr lang="en-US" dirty="0"/>
              <a:t>}  </a:t>
            </a:r>
            <a:r>
              <a:rPr lang="en-US" dirty="0" smtClean="0"/>
              <a:t> </a:t>
            </a:r>
            <a:r>
              <a:rPr lang="en-US" dirty="0"/>
              <a:t>} </a:t>
            </a:r>
          </a:p>
        </p:txBody>
      </p:sp>
    </p:spTree>
    <p:extLst>
      <p:ext uri="{BB962C8B-B14F-4D97-AF65-F5344CB8AC3E}">
        <p14:creationId xmlns:p14="http://schemas.microsoft.com/office/powerpoint/2010/main" val="19427059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44880" y="584206"/>
            <a:ext cx="6096000" cy="3970318"/>
          </a:xfrm>
          <a:prstGeom prst="rect">
            <a:avLst/>
          </a:prstGeom>
        </p:spPr>
        <p:txBody>
          <a:bodyPr>
            <a:spAutoFit/>
          </a:bodyPr>
          <a:lstStyle/>
          <a:p>
            <a:r>
              <a:rPr lang="en-US" dirty="0"/>
              <a:t>import </a:t>
            </a:r>
            <a:r>
              <a:rPr lang="en-US" dirty="0" err="1"/>
              <a:t>java.io.OutputStreamWriter</a:t>
            </a:r>
            <a:r>
              <a:rPr lang="en-US" dirty="0"/>
              <a:t>;</a:t>
            </a:r>
          </a:p>
          <a:p>
            <a:r>
              <a:rPr lang="en-US" dirty="0"/>
              <a:t>import </a:t>
            </a:r>
            <a:r>
              <a:rPr lang="en-US" dirty="0" err="1"/>
              <a:t>java.io.PrintWriter</a:t>
            </a:r>
            <a:r>
              <a:rPr lang="en-US" dirty="0"/>
              <a:t>;</a:t>
            </a:r>
          </a:p>
          <a:p>
            <a:r>
              <a:rPr lang="en-US" dirty="0"/>
              <a:t>import </a:t>
            </a:r>
            <a:r>
              <a:rPr lang="en-US" dirty="0" err="1"/>
              <a:t>java.net.Socket</a:t>
            </a:r>
            <a:r>
              <a:rPr lang="en-US" dirty="0"/>
              <a:t>;</a:t>
            </a:r>
          </a:p>
          <a:p>
            <a:r>
              <a:rPr lang="en-US" dirty="0"/>
              <a:t>public class </a:t>
            </a:r>
            <a:r>
              <a:rPr lang="en-US" dirty="0" err="1"/>
              <a:t>Clinet</a:t>
            </a:r>
            <a:r>
              <a:rPr lang="en-US" dirty="0"/>
              <a:t> {</a:t>
            </a:r>
          </a:p>
          <a:p>
            <a:r>
              <a:rPr lang="en-US" dirty="0"/>
              <a:t>public static void main(String[] </a:t>
            </a:r>
            <a:r>
              <a:rPr lang="en-US" dirty="0" err="1"/>
              <a:t>args</a:t>
            </a:r>
            <a:r>
              <a:rPr lang="en-US" dirty="0"/>
              <a:t>)throws Exception {</a:t>
            </a:r>
          </a:p>
          <a:p>
            <a:r>
              <a:rPr lang="en-US" dirty="0"/>
              <a:t>String </a:t>
            </a:r>
            <a:r>
              <a:rPr lang="en-US" dirty="0" err="1"/>
              <a:t>ip</a:t>
            </a:r>
            <a:r>
              <a:rPr lang="en-US" dirty="0"/>
              <a:t>="localhost";</a:t>
            </a:r>
          </a:p>
          <a:p>
            <a:r>
              <a:rPr lang="en-US" dirty="0" err="1"/>
              <a:t>int</a:t>
            </a:r>
            <a:r>
              <a:rPr lang="en-US" dirty="0"/>
              <a:t> port=9999;//0-1023-65535</a:t>
            </a:r>
          </a:p>
          <a:p>
            <a:r>
              <a:rPr lang="en-US" dirty="0"/>
              <a:t>Socket s=new Socket(</a:t>
            </a:r>
            <a:r>
              <a:rPr lang="en-US" dirty="0" err="1"/>
              <a:t>ip,port</a:t>
            </a:r>
            <a:r>
              <a:rPr lang="en-US" dirty="0"/>
              <a:t>);</a:t>
            </a:r>
          </a:p>
          <a:p>
            <a:r>
              <a:rPr lang="en-US" dirty="0"/>
              <a:t>String </a:t>
            </a:r>
            <a:r>
              <a:rPr lang="en-US" dirty="0" err="1"/>
              <a:t>str</a:t>
            </a:r>
            <a:r>
              <a:rPr lang="en-US" dirty="0"/>
              <a:t>="</a:t>
            </a:r>
            <a:r>
              <a:rPr lang="en-US" dirty="0" err="1"/>
              <a:t>Yagya</a:t>
            </a:r>
            <a:r>
              <a:rPr lang="en-US" dirty="0"/>
              <a:t> Rimal";</a:t>
            </a:r>
          </a:p>
          <a:p>
            <a:r>
              <a:rPr lang="en-US" dirty="0" err="1"/>
              <a:t>OutputStreamWriter</a:t>
            </a:r>
            <a:r>
              <a:rPr lang="en-US" dirty="0"/>
              <a:t> </a:t>
            </a:r>
            <a:r>
              <a:rPr lang="en-US" dirty="0" err="1"/>
              <a:t>os</a:t>
            </a:r>
            <a:r>
              <a:rPr lang="en-US" dirty="0"/>
              <a:t>=new </a:t>
            </a:r>
            <a:r>
              <a:rPr lang="en-US" dirty="0" err="1"/>
              <a:t>OutputStreamWriter</a:t>
            </a:r>
            <a:r>
              <a:rPr lang="en-US" dirty="0"/>
              <a:t>(</a:t>
            </a:r>
            <a:r>
              <a:rPr lang="en-US" dirty="0" err="1"/>
              <a:t>s.getOutputStream</a:t>
            </a:r>
            <a:r>
              <a:rPr lang="en-US" dirty="0"/>
              <a:t>());</a:t>
            </a:r>
          </a:p>
          <a:p>
            <a:r>
              <a:rPr lang="en-US" dirty="0"/>
              <a:t>//</a:t>
            </a:r>
            <a:r>
              <a:rPr lang="en-US" dirty="0" err="1"/>
              <a:t>PrintWriter</a:t>
            </a:r>
            <a:r>
              <a:rPr lang="en-US" dirty="0"/>
              <a:t> out=new </a:t>
            </a:r>
            <a:r>
              <a:rPr lang="en-US" dirty="0" err="1"/>
              <a:t>PrintWriter</a:t>
            </a:r>
            <a:r>
              <a:rPr lang="en-US" dirty="0"/>
              <a:t>(</a:t>
            </a:r>
            <a:r>
              <a:rPr lang="en-US" dirty="0" err="1"/>
              <a:t>os</a:t>
            </a:r>
            <a:r>
              <a:rPr lang="en-US" dirty="0"/>
              <a:t>);</a:t>
            </a:r>
          </a:p>
          <a:p>
            <a:r>
              <a:rPr lang="en-US" dirty="0" err="1"/>
              <a:t>os.write</a:t>
            </a:r>
            <a:r>
              <a:rPr lang="en-US" dirty="0"/>
              <a:t>(</a:t>
            </a:r>
            <a:r>
              <a:rPr lang="en-US" dirty="0" err="1"/>
              <a:t>str</a:t>
            </a:r>
            <a:r>
              <a:rPr lang="en-US" dirty="0"/>
              <a:t>);</a:t>
            </a:r>
          </a:p>
          <a:p>
            <a:r>
              <a:rPr lang="en-US" dirty="0" err="1"/>
              <a:t>os.flush</a:t>
            </a:r>
            <a:r>
              <a:rPr lang="en-US" dirty="0" smtClean="0"/>
              <a:t>(); } }</a:t>
            </a:r>
            <a:endParaRPr lang="en-US" dirty="0"/>
          </a:p>
        </p:txBody>
      </p:sp>
    </p:spTree>
    <p:extLst>
      <p:ext uri="{BB962C8B-B14F-4D97-AF65-F5344CB8AC3E}">
        <p14:creationId xmlns:p14="http://schemas.microsoft.com/office/powerpoint/2010/main" val="129282747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45326" y="539659"/>
            <a:ext cx="5442857" cy="4524315"/>
          </a:xfrm>
          <a:prstGeom prst="rect">
            <a:avLst/>
          </a:prstGeom>
        </p:spPr>
        <p:txBody>
          <a:bodyPr wrap="square">
            <a:spAutoFit/>
          </a:bodyPr>
          <a:lstStyle/>
          <a:p>
            <a:r>
              <a:rPr lang="en-US" dirty="0"/>
              <a:t>import </a:t>
            </a:r>
            <a:r>
              <a:rPr lang="en-US" dirty="0" err="1"/>
              <a:t>java.io.BufferedReader</a:t>
            </a:r>
            <a:r>
              <a:rPr lang="en-US" dirty="0"/>
              <a:t>;</a:t>
            </a:r>
          </a:p>
          <a:p>
            <a:r>
              <a:rPr lang="en-US" dirty="0"/>
              <a:t>import </a:t>
            </a:r>
            <a:r>
              <a:rPr lang="en-US" dirty="0" err="1"/>
              <a:t>java.io.InputStreamReader</a:t>
            </a:r>
            <a:r>
              <a:rPr lang="en-US" dirty="0"/>
              <a:t>;</a:t>
            </a:r>
          </a:p>
          <a:p>
            <a:r>
              <a:rPr lang="en-US" dirty="0"/>
              <a:t>import </a:t>
            </a:r>
            <a:r>
              <a:rPr lang="en-US" dirty="0" err="1"/>
              <a:t>java.net.Socket</a:t>
            </a:r>
            <a:r>
              <a:rPr lang="en-US" dirty="0"/>
              <a:t>;</a:t>
            </a:r>
          </a:p>
          <a:p>
            <a:r>
              <a:rPr lang="en-US" dirty="0"/>
              <a:t>import </a:t>
            </a:r>
            <a:r>
              <a:rPr lang="en-US" dirty="0" err="1"/>
              <a:t>java.net.ServerSocket</a:t>
            </a:r>
            <a:r>
              <a:rPr lang="en-US" dirty="0"/>
              <a:t>;</a:t>
            </a:r>
          </a:p>
          <a:p>
            <a:r>
              <a:rPr lang="en-US" dirty="0"/>
              <a:t>public class Server {</a:t>
            </a:r>
          </a:p>
          <a:p>
            <a:r>
              <a:rPr lang="en-US" dirty="0" smtClean="0"/>
              <a:t>public </a:t>
            </a:r>
            <a:r>
              <a:rPr lang="en-US" dirty="0"/>
              <a:t>static void main(String[] </a:t>
            </a:r>
            <a:r>
              <a:rPr lang="en-US" dirty="0" err="1"/>
              <a:t>args</a:t>
            </a:r>
            <a:r>
              <a:rPr lang="en-US" dirty="0"/>
              <a:t>)throws Exception {</a:t>
            </a:r>
          </a:p>
          <a:p>
            <a:r>
              <a:rPr lang="en-US" dirty="0" err="1" smtClean="0"/>
              <a:t>System.out.println</a:t>
            </a:r>
            <a:r>
              <a:rPr lang="en-US" dirty="0"/>
              <a:t>("Server Started");</a:t>
            </a:r>
          </a:p>
          <a:p>
            <a:r>
              <a:rPr lang="en-US" dirty="0" err="1" smtClean="0"/>
              <a:t>ServerSocket</a:t>
            </a:r>
            <a:r>
              <a:rPr lang="en-US" dirty="0" smtClean="0"/>
              <a:t> </a:t>
            </a:r>
            <a:r>
              <a:rPr lang="en-US" dirty="0" err="1"/>
              <a:t>ss</a:t>
            </a:r>
            <a:r>
              <a:rPr lang="en-US" dirty="0"/>
              <a:t>=new </a:t>
            </a:r>
            <a:r>
              <a:rPr lang="en-US" dirty="0" err="1"/>
              <a:t>ServerSocket</a:t>
            </a:r>
            <a:r>
              <a:rPr lang="en-US" dirty="0"/>
              <a:t>(9999);</a:t>
            </a:r>
          </a:p>
          <a:p>
            <a:r>
              <a:rPr lang="en-US" dirty="0" err="1" smtClean="0"/>
              <a:t>System.out.println</a:t>
            </a:r>
            <a:r>
              <a:rPr lang="en-US" dirty="0"/>
              <a:t>("Server Waiting");</a:t>
            </a:r>
          </a:p>
          <a:p>
            <a:r>
              <a:rPr lang="en-US" dirty="0" smtClean="0"/>
              <a:t>Socket </a:t>
            </a:r>
            <a:r>
              <a:rPr lang="en-US" dirty="0"/>
              <a:t>s=</a:t>
            </a:r>
            <a:r>
              <a:rPr lang="en-US" dirty="0" err="1"/>
              <a:t>ss.accept</a:t>
            </a:r>
            <a:r>
              <a:rPr lang="en-US" dirty="0"/>
              <a:t>();</a:t>
            </a:r>
          </a:p>
          <a:p>
            <a:r>
              <a:rPr lang="en-US" dirty="0" err="1" smtClean="0"/>
              <a:t>System.out.println</a:t>
            </a:r>
            <a:r>
              <a:rPr lang="en-US" dirty="0"/>
              <a:t>("Client Connected");</a:t>
            </a:r>
          </a:p>
          <a:p>
            <a:r>
              <a:rPr lang="en-US" dirty="0" err="1"/>
              <a:t>BufferedReader</a:t>
            </a:r>
            <a:r>
              <a:rPr lang="en-US" dirty="0"/>
              <a:t> </a:t>
            </a:r>
            <a:r>
              <a:rPr lang="en-US" dirty="0" err="1"/>
              <a:t>br</a:t>
            </a:r>
            <a:r>
              <a:rPr lang="en-US" dirty="0"/>
              <a:t>=new </a:t>
            </a:r>
            <a:r>
              <a:rPr lang="en-US" dirty="0" err="1"/>
              <a:t>BufferedReader</a:t>
            </a:r>
            <a:r>
              <a:rPr lang="en-US" dirty="0"/>
              <a:t>(new </a:t>
            </a:r>
            <a:r>
              <a:rPr lang="en-US" dirty="0" err="1"/>
              <a:t>InputStreamReader</a:t>
            </a:r>
            <a:r>
              <a:rPr lang="en-US" dirty="0"/>
              <a:t>(</a:t>
            </a:r>
            <a:r>
              <a:rPr lang="en-US" dirty="0" err="1"/>
              <a:t>s.getInputStream</a:t>
            </a:r>
            <a:r>
              <a:rPr lang="en-US" dirty="0"/>
              <a:t>()));</a:t>
            </a:r>
          </a:p>
          <a:p>
            <a:r>
              <a:rPr lang="en-US" dirty="0" smtClean="0"/>
              <a:t>String </a:t>
            </a:r>
            <a:r>
              <a:rPr lang="en-US" dirty="0" err="1"/>
              <a:t>str</a:t>
            </a:r>
            <a:r>
              <a:rPr lang="en-US" dirty="0"/>
              <a:t>=</a:t>
            </a:r>
            <a:r>
              <a:rPr lang="en-US" dirty="0" err="1"/>
              <a:t>br.readLine</a:t>
            </a:r>
            <a:r>
              <a:rPr lang="en-US" dirty="0"/>
              <a:t>();</a:t>
            </a:r>
          </a:p>
          <a:p>
            <a:r>
              <a:rPr lang="en-US" dirty="0" err="1" smtClean="0"/>
              <a:t>System.out.println</a:t>
            </a:r>
            <a:r>
              <a:rPr lang="en-US" dirty="0"/>
              <a:t>("Client data"+</a:t>
            </a:r>
            <a:r>
              <a:rPr lang="en-US" dirty="0" err="1"/>
              <a:t>str</a:t>
            </a:r>
            <a:r>
              <a:rPr lang="en-US" dirty="0"/>
              <a:t>);</a:t>
            </a:r>
          </a:p>
          <a:p>
            <a:r>
              <a:rPr lang="en-US" dirty="0" smtClean="0"/>
              <a:t>}}</a:t>
            </a:r>
            <a:endParaRPr lang="en-US" dirty="0"/>
          </a:p>
        </p:txBody>
      </p:sp>
    </p:spTree>
    <p:extLst>
      <p:ext uri="{BB962C8B-B14F-4D97-AF65-F5344CB8AC3E}">
        <p14:creationId xmlns:p14="http://schemas.microsoft.com/office/powerpoint/2010/main" val="19426069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61258" y="143691"/>
            <a:ext cx="11591109" cy="6622869"/>
          </a:xfrm>
          <a:prstGeom prst="rect">
            <a:avLst/>
          </a:prstGeom>
        </p:spPr>
      </p:pic>
    </p:spTree>
    <p:extLst>
      <p:ext uri="{BB962C8B-B14F-4D97-AF65-F5344CB8AC3E}">
        <p14:creationId xmlns:p14="http://schemas.microsoft.com/office/powerpoint/2010/main" val="36899772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50222"/>
            <a:ext cx="12192272" cy="6707778"/>
          </a:xfrm>
          <a:prstGeom prst="rect">
            <a:avLst/>
          </a:prstGeom>
        </p:spPr>
      </p:pic>
    </p:spTree>
    <p:extLst>
      <p:ext uri="{BB962C8B-B14F-4D97-AF65-F5344CB8AC3E}">
        <p14:creationId xmlns:p14="http://schemas.microsoft.com/office/powerpoint/2010/main" val="3596296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5609" y="349802"/>
            <a:ext cx="5965373" cy="5262979"/>
          </a:xfrm>
          <a:prstGeom prst="rect">
            <a:avLst/>
          </a:prstGeom>
          <a:ln w="38100">
            <a:solidFill>
              <a:schemeClr val="tx1"/>
            </a:solidFill>
          </a:ln>
        </p:spPr>
        <p:txBody>
          <a:bodyPr wrap="square">
            <a:spAutoFit/>
          </a:bodyPr>
          <a:lstStyle/>
          <a:p>
            <a:r>
              <a:rPr lang="en-US" sz="2800" dirty="0"/>
              <a:t>public class </a:t>
            </a:r>
            <a:r>
              <a:rPr lang="en-US" sz="2800" dirty="0" smtClean="0"/>
              <a:t>Main{ </a:t>
            </a:r>
          </a:p>
          <a:p>
            <a:r>
              <a:rPr lang="en-US" sz="2800" dirty="0" smtClean="0"/>
              <a:t>public static void main(String[] </a:t>
            </a:r>
            <a:r>
              <a:rPr lang="en-US" sz="2800" dirty="0" err="1" smtClean="0"/>
              <a:t>args</a:t>
            </a:r>
            <a:r>
              <a:rPr lang="en-US" sz="2800" dirty="0" smtClean="0"/>
              <a:t>) {  </a:t>
            </a:r>
          </a:p>
          <a:p>
            <a:r>
              <a:rPr lang="en-US" sz="2800" dirty="0"/>
              <a:t>        try   {  </a:t>
            </a:r>
            <a:endParaRPr lang="en-US" sz="2800" dirty="0" smtClean="0"/>
          </a:p>
          <a:p>
            <a:r>
              <a:rPr lang="en-US" sz="2800" dirty="0"/>
              <a:t>        </a:t>
            </a:r>
            <a:r>
              <a:rPr lang="en-US" sz="2800" dirty="0" err="1"/>
              <a:t>int</a:t>
            </a:r>
            <a:r>
              <a:rPr lang="en-US" sz="2800" dirty="0"/>
              <a:t> </a:t>
            </a:r>
            <a:r>
              <a:rPr lang="en-US" sz="2800" dirty="0" err="1"/>
              <a:t>arr</a:t>
            </a:r>
            <a:r>
              <a:rPr lang="en-US" sz="2800" dirty="0"/>
              <a:t>[]= {1,3,5,7};  </a:t>
            </a:r>
          </a:p>
          <a:p>
            <a:r>
              <a:rPr lang="en-US" sz="2800" dirty="0"/>
              <a:t>        </a:t>
            </a:r>
            <a:r>
              <a:rPr lang="en-US" sz="2800" dirty="0" err="1"/>
              <a:t>System.out.println</a:t>
            </a:r>
            <a:r>
              <a:rPr lang="en-US" sz="2800" dirty="0"/>
              <a:t>(</a:t>
            </a:r>
            <a:r>
              <a:rPr lang="en-US" sz="2800" dirty="0" err="1"/>
              <a:t>arr</a:t>
            </a:r>
            <a:r>
              <a:rPr lang="en-US" sz="2800" dirty="0"/>
              <a:t>[10]); </a:t>
            </a:r>
            <a:endParaRPr lang="en-US" sz="2800" dirty="0" smtClean="0"/>
          </a:p>
          <a:p>
            <a:r>
              <a:rPr lang="en-US" sz="2800" dirty="0"/>
              <a:t> </a:t>
            </a:r>
            <a:r>
              <a:rPr lang="en-US" sz="2800" dirty="0" smtClean="0"/>
              <a:t>      //</a:t>
            </a:r>
            <a:r>
              <a:rPr lang="en-US" sz="2800" dirty="0"/>
              <a:t>may throw exception   </a:t>
            </a:r>
          </a:p>
          <a:p>
            <a:r>
              <a:rPr lang="en-US" sz="2800" dirty="0"/>
              <a:t>        }   // handling the array exception  </a:t>
            </a:r>
          </a:p>
          <a:p>
            <a:r>
              <a:rPr lang="en-US" sz="2800" dirty="0"/>
              <a:t>        catch(</a:t>
            </a:r>
            <a:r>
              <a:rPr lang="en-US" sz="2800" dirty="0" err="1"/>
              <a:t>ArrayIndexOutOfBoundsException</a:t>
            </a:r>
            <a:r>
              <a:rPr lang="en-US" sz="2800" dirty="0"/>
              <a:t> e</a:t>
            </a:r>
            <a:r>
              <a:rPr lang="en-US" sz="2800" dirty="0" smtClean="0"/>
              <a:t>)</a:t>
            </a:r>
            <a:r>
              <a:rPr lang="en-US" sz="2800" dirty="0"/>
              <a:t> </a:t>
            </a:r>
            <a:r>
              <a:rPr lang="en-US" sz="2800" dirty="0" smtClean="0"/>
              <a:t>{</a:t>
            </a:r>
            <a:endParaRPr lang="en-US" sz="2800" dirty="0"/>
          </a:p>
          <a:p>
            <a:r>
              <a:rPr lang="en-US" sz="2800" dirty="0" smtClean="0"/>
              <a:t>                 </a:t>
            </a:r>
            <a:r>
              <a:rPr lang="en-US" sz="2800" dirty="0" err="1" smtClean="0"/>
              <a:t>System.out.println</a:t>
            </a:r>
            <a:r>
              <a:rPr lang="en-US" sz="2800" dirty="0" smtClean="0"/>
              <a:t>(e</a:t>
            </a:r>
            <a:r>
              <a:rPr lang="en-US" sz="2800" dirty="0"/>
              <a:t>);          }  </a:t>
            </a:r>
          </a:p>
          <a:p>
            <a:r>
              <a:rPr lang="en-US" sz="2800" dirty="0" err="1" smtClean="0"/>
              <a:t>System.out.println</a:t>
            </a:r>
            <a:r>
              <a:rPr lang="en-US" sz="2800" dirty="0"/>
              <a:t>("rest of the code");  </a:t>
            </a:r>
            <a:r>
              <a:rPr lang="en-US" sz="2800" dirty="0" smtClean="0"/>
              <a:t>}</a:t>
            </a:r>
            <a:r>
              <a:rPr lang="en-US" sz="2800" dirty="0"/>
              <a:t>  </a:t>
            </a:r>
            <a:r>
              <a:rPr lang="en-US" sz="2800" dirty="0" smtClean="0"/>
              <a:t>}</a:t>
            </a:r>
            <a:r>
              <a:rPr lang="en-US" sz="2800" dirty="0"/>
              <a:t>  </a:t>
            </a:r>
          </a:p>
        </p:txBody>
      </p:sp>
      <p:sp>
        <p:nvSpPr>
          <p:cNvPr id="2" name="Rectangle 1"/>
          <p:cNvSpPr/>
          <p:nvPr/>
        </p:nvSpPr>
        <p:spPr>
          <a:xfrm>
            <a:off x="5551714" y="257469"/>
            <a:ext cx="6640286" cy="4801314"/>
          </a:xfrm>
          <a:prstGeom prst="rect">
            <a:avLst/>
          </a:prstGeom>
          <a:ln w="38100">
            <a:solidFill>
              <a:schemeClr val="tx1"/>
            </a:solidFill>
          </a:ln>
        </p:spPr>
        <p:txBody>
          <a:bodyPr wrap="square">
            <a:spAutoFit/>
          </a:bodyPr>
          <a:lstStyle/>
          <a:p>
            <a:r>
              <a:rPr lang="en-US" b="1" dirty="0" smtClean="0">
                <a:solidFill>
                  <a:srgbClr val="7F0055"/>
                </a:solidFill>
                <a:latin typeface="Consolas" panose="020B0609020204030204" pitchFamily="49" charset="0"/>
              </a:rPr>
              <a:t>Multiple catches</a:t>
            </a:r>
          </a:p>
          <a:p>
            <a:r>
              <a:rPr lang="en-US" b="1" dirty="0" smtClean="0">
                <a:solidFill>
                  <a:srgbClr val="7F0055"/>
                </a:solidFill>
                <a:latin typeface="Consolas" panose="020B0609020204030204" pitchFamily="49" charset="0"/>
              </a:rPr>
              <a:t>class</a:t>
            </a:r>
            <a:r>
              <a:rPr lang="en-US" b="1" dirty="0" smtClean="0">
                <a:solidFill>
                  <a:srgbClr val="000000"/>
                </a:solidFill>
                <a:latin typeface="Consolas" panose="020B0609020204030204" pitchFamily="49" charset="0"/>
              </a:rPr>
              <a:t> Main </a:t>
            </a:r>
            <a:r>
              <a:rPr lang="en-US" b="1"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main(String []</a:t>
            </a:r>
            <a:r>
              <a:rPr lang="en-US" b="1" dirty="0" err="1">
                <a:solidFill>
                  <a:srgbClr val="6A3E3E"/>
                </a:solidFill>
                <a:latin typeface="Consolas" panose="020B0609020204030204" pitchFamily="49" charset="0"/>
              </a:rPr>
              <a:t>args</a:t>
            </a:r>
            <a:r>
              <a:rPr lang="en-US" b="1" dirty="0">
                <a:solidFill>
                  <a:srgbClr val="000000"/>
                </a:solidFill>
                <a:latin typeface="Consolas" panose="020B0609020204030204" pitchFamily="49" charset="0"/>
              </a:rPr>
              <a:t>) {</a:t>
            </a:r>
          </a:p>
          <a:p>
            <a:r>
              <a:rPr lang="en-US" b="1" dirty="0">
                <a:solidFill>
                  <a:srgbClr val="7F0055"/>
                </a:solidFill>
                <a:latin typeface="Consolas" panose="020B0609020204030204" pitchFamily="49" charset="0"/>
              </a:rPr>
              <a:t>try</a:t>
            </a:r>
            <a:r>
              <a:rPr lang="en-US" b="1" dirty="0">
                <a:solidFill>
                  <a:srgbClr val="000000"/>
                </a:solidFill>
                <a:latin typeface="Consolas" panose="020B0609020204030204" pitchFamily="49" charset="0"/>
              </a:rPr>
              <a:t> {</a:t>
            </a:r>
          </a:p>
          <a:p>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k</a:t>
            </a:r>
            <a:r>
              <a:rPr lang="en-US" b="1" dirty="0">
                <a:solidFill>
                  <a:srgbClr val="000000"/>
                </a:solidFill>
                <a:latin typeface="Consolas" panose="020B0609020204030204" pitchFamily="49" charset="0"/>
              </a:rPr>
              <a:t>=100/3;</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a:t>
            </a:r>
            <a:r>
              <a:rPr lang="en-US" b="1" i="1" dirty="0" err="1">
                <a:solidFill>
                  <a:srgbClr val="2A00FF"/>
                </a:solidFill>
                <a:latin typeface="Consolas" panose="020B0609020204030204" pitchFamily="49" charset="0"/>
              </a:rPr>
              <a:t>A"</a:t>
            </a:r>
            <a:r>
              <a:rPr lang="en-US" b="1" i="1" dirty="0" err="1">
                <a:solidFill>
                  <a:srgbClr val="000000"/>
                </a:solidFill>
                <a:latin typeface="Consolas" panose="020B0609020204030204" pitchFamily="49" charset="0"/>
              </a:rPr>
              <a:t>+</a:t>
            </a:r>
            <a:r>
              <a:rPr lang="en-US" b="1" i="1" dirty="0" err="1">
                <a:solidFill>
                  <a:srgbClr val="6A3E3E"/>
                </a:solidFill>
                <a:latin typeface="Consolas" panose="020B0609020204030204" pitchFamily="49" charset="0"/>
              </a:rPr>
              <a:t>k</a:t>
            </a:r>
            <a:r>
              <a:rPr lang="en-US" b="1" i="1" dirty="0">
                <a:solidFill>
                  <a:srgbClr val="000000"/>
                </a:solidFill>
                <a:latin typeface="Consolas" panose="020B0609020204030204" pitchFamily="49" charset="0"/>
              </a:rPr>
              <a:t>);</a:t>
            </a:r>
          </a:p>
          <a:p>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arr</a:t>
            </a:r>
            <a:r>
              <a:rPr lang="en-US" b="1" dirty="0">
                <a:solidFill>
                  <a:srgbClr val="000000"/>
                </a:solidFill>
                <a:latin typeface="Consolas" panose="020B0609020204030204" pitchFamily="49" charset="0"/>
              </a:rPr>
              <a:t>[]=</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a:t>
            </a:r>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[5];</a:t>
            </a:r>
          </a:p>
          <a:p>
            <a:r>
              <a:rPr lang="en-US" dirty="0" err="1">
                <a:solidFill>
                  <a:srgbClr val="6A3E3E"/>
                </a:solidFill>
                <a:latin typeface="Consolas" panose="020B0609020204030204" pitchFamily="49" charset="0"/>
              </a:rPr>
              <a:t>arr</a:t>
            </a:r>
            <a:r>
              <a:rPr lang="en-US" dirty="0">
                <a:solidFill>
                  <a:srgbClr val="000000"/>
                </a:solidFill>
                <a:latin typeface="Consolas" panose="020B0609020204030204" pitchFamily="49" charset="0"/>
              </a:rPr>
              <a:t>[5]=90;</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"Array"</a:t>
            </a:r>
            <a:r>
              <a:rPr lang="en-US" b="1" i="1" dirty="0">
                <a:solidFill>
                  <a:srgbClr val="000000"/>
                </a:solidFill>
                <a:latin typeface="Consolas" panose="020B0609020204030204" pitchFamily="49" charset="0"/>
              </a:rPr>
              <a:t>+</a:t>
            </a:r>
            <a:r>
              <a:rPr lang="en-US" b="1" i="1" dirty="0" err="1">
                <a:solidFill>
                  <a:srgbClr val="6A3E3E"/>
                </a:solidFill>
                <a:latin typeface="Consolas" panose="020B0609020204030204" pitchFamily="49" charset="0"/>
              </a:rPr>
              <a:t>arr</a:t>
            </a:r>
            <a:r>
              <a:rPr lang="en-US" b="1" i="1" dirty="0">
                <a:solidFill>
                  <a:srgbClr val="000000"/>
                </a:solidFill>
                <a:latin typeface="Consolas" panose="020B0609020204030204" pitchFamily="49" charset="0"/>
              </a:rPr>
              <a:t>[5]);</a:t>
            </a:r>
          </a:p>
          <a:p>
            <a:r>
              <a:rPr lang="en-US" dirty="0">
                <a:solidFill>
                  <a:srgbClr val="000000"/>
                </a:solidFill>
                <a:latin typeface="Consolas" panose="020B0609020204030204" pitchFamily="49" charset="0"/>
              </a:rPr>
              <a:t>String </a:t>
            </a:r>
            <a:r>
              <a:rPr lang="en-US" dirty="0">
                <a:solidFill>
                  <a:srgbClr val="6A3E3E"/>
                </a:solidFill>
                <a:latin typeface="Consolas" panose="020B0609020204030204" pitchFamily="49" charset="0"/>
              </a:rPr>
              <a:t>s</a:t>
            </a:r>
            <a:r>
              <a:rPr lang="en-US" dirty="0">
                <a:solidFill>
                  <a:srgbClr val="000000"/>
                </a:solidFill>
                <a:latin typeface="Consolas" panose="020B0609020204030204" pitchFamily="49" charset="0"/>
              </a:rPr>
              <a:t>=</a:t>
            </a:r>
            <a:r>
              <a:rPr lang="en-US" dirty="0">
                <a:solidFill>
                  <a:srgbClr val="2A00FF"/>
                </a:solidFill>
                <a:latin typeface="Consolas" panose="020B0609020204030204" pitchFamily="49" charset="0"/>
              </a:rPr>
              <a:t>"Nepal"</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err="1">
                <a:solidFill>
                  <a:srgbClr val="6A3E3E"/>
                </a:solidFill>
                <a:latin typeface="Consolas" panose="020B0609020204030204" pitchFamily="49" charset="0"/>
              </a:rPr>
              <a:t>s</a:t>
            </a:r>
            <a:r>
              <a:rPr lang="en-US" b="1" i="1" dirty="0" err="1">
                <a:solidFill>
                  <a:srgbClr val="000000"/>
                </a:solidFill>
                <a:latin typeface="Consolas" panose="020B0609020204030204" pitchFamily="49" charset="0"/>
              </a:rPr>
              <a:t>.length</a:t>
            </a:r>
            <a:r>
              <a:rPr lang="en-US" b="1" i="1" dirty="0" smtClean="0">
                <a:solidFill>
                  <a:srgbClr val="000000"/>
                </a:solidFill>
                <a:latin typeface="Consolas" panose="020B0609020204030204" pitchFamily="49" charset="0"/>
              </a:rPr>
              <a:t>());  </a:t>
            </a:r>
            <a:r>
              <a:rPr lang="en-US" dirty="0" smtClean="0">
                <a:solidFill>
                  <a:srgbClr val="000000"/>
                </a:solidFill>
                <a:latin typeface="Consolas" panose="020B0609020204030204" pitchFamily="49" charset="0"/>
              </a:rPr>
              <a:t>}</a:t>
            </a:r>
            <a:endParaRPr lang="en-US" dirty="0">
              <a:solidFill>
                <a:srgbClr val="000000"/>
              </a:solidFill>
              <a:latin typeface="Consolas" panose="020B0609020204030204" pitchFamily="49" charset="0"/>
            </a:endParaRPr>
          </a:p>
          <a:p>
            <a:r>
              <a:rPr lang="en-US" b="1" dirty="0">
                <a:solidFill>
                  <a:srgbClr val="7F0055"/>
                </a:solidFill>
                <a:latin typeface="Consolas" panose="020B0609020204030204" pitchFamily="49" charset="0"/>
              </a:rPr>
              <a:t>catch</a:t>
            </a:r>
            <a:r>
              <a:rPr lang="en-US" b="1" dirty="0">
                <a:solidFill>
                  <a:srgbClr val="000000"/>
                </a:solidFill>
                <a:latin typeface="Consolas" panose="020B0609020204030204" pitchFamily="49" charset="0"/>
              </a:rPr>
              <a:t>(</a:t>
            </a:r>
            <a:r>
              <a:rPr lang="en-US" b="1" dirty="0" err="1">
                <a:solidFill>
                  <a:srgbClr val="000000"/>
                </a:solidFill>
                <a:latin typeface="Consolas" panose="020B0609020204030204" pitchFamily="49" charset="0"/>
              </a:rPr>
              <a:t>ArithmeticException</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ee</a:t>
            </a:r>
            <a:r>
              <a:rPr lang="en-US" b="1" dirty="0">
                <a:solidFill>
                  <a:srgbClr val="000000"/>
                </a:solidFill>
                <a:latin typeface="Consolas" panose="020B0609020204030204" pitchFamily="49" charset="0"/>
              </a:rPr>
              <a:t>) {</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"Divide errors Exception</a:t>
            </a:r>
            <a:r>
              <a:rPr lang="en-US" b="1" i="1" dirty="0" smtClean="0">
                <a:solidFill>
                  <a:srgbClr val="2A00FF"/>
                </a:solidFill>
                <a:latin typeface="Consolas" panose="020B0609020204030204" pitchFamily="49" charset="0"/>
              </a:rPr>
              <a:t>"</a:t>
            </a:r>
            <a:r>
              <a:rPr lang="en-US" b="1" i="1" dirty="0" smtClean="0">
                <a:solidFill>
                  <a:srgbClr val="000000"/>
                </a:solidFill>
                <a:latin typeface="Consolas" panose="020B0609020204030204" pitchFamily="49" charset="0"/>
              </a:rPr>
              <a:t>);</a:t>
            </a:r>
            <a:r>
              <a:rPr lang="en-US" dirty="0" smtClean="0">
                <a:solidFill>
                  <a:srgbClr val="000000"/>
                </a:solidFill>
                <a:latin typeface="Consolas" panose="020B0609020204030204" pitchFamily="49" charset="0"/>
              </a:rPr>
              <a:t>}</a:t>
            </a:r>
            <a:endParaRPr lang="en-US" dirty="0">
              <a:solidFill>
                <a:srgbClr val="000000"/>
              </a:solidFill>
              <a:latin typeface="Consolas" panose="020B0609020204030204" pitchFamily="49" charset="0"/>
            </a:endParaRPr>
          </a:p>
          <a:p>
            <a:r>
              <a:rPr lang="en-US" b="1" dirty="0">
                <a:solidFill>
                  <a:srgbClr val="7F0055"/>
                </a:solidFill>
                <a:latin typeface="Consolas" panose="020B0609020204030204" pitchFamily="49" charset="0"/>
              </a:rPr>
              <a:t>catch</a:t>
            </a:r>
            <a:r>
              <a:rPr lang="en-US" b="1" dirty="0">
                <a:solidFill>
                  <a:srgbClr val="000000"/>
                </a:solidFill>
                <a:latin typeface="Consolas" panose="020B0609020204030204" pitchFamily="49" charset="0"/>
              </a:rPr>
              <a:t>(</a:t>
            </a:r>
            <a:r>
              <a:rPr lang="en-US" b="1" dirty="0" err="1">
                <a:solidFill>
                  <a:srgbClr val="000000"/>
                </a:solidFill>
                <a:latin typeface="Consolas" panose="020B0609020204030204" pitchFamily="49" charset="0"/>
              </a:rPr>
              <a:t>ArrayIndexOutOfBoundsException</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ee</a:t>
            </a:r>
            <a:r>
              <a:rPr lang="en-US" b="1" dirty="0">
                <a:solidFill>
                  <a:srgbClr val="000000"/>
                </a:solidFill>
                <a:latin typeface="Consolas" panose="020B0609020204030204" pitchFamily="49" charset="0"/>
              </a:rPr>
              <a:t>) {</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"Array index Exception</a:t>
            </a:r>
            <a:r>
              <a:rPr lang="en-US" b="1" i="1" dirty="0" smtClean="0">
                <a:solidFill>
                  <a:srgbClr val="2A00FF"/>
                </a:solidFill>
                <a:latin typeface="Consolas" panose="020B0609020204030204" pitchFamily="49" charset="0"/>
              </a:rPr>
              <a:t>"</a:t>
            </a:r>
            <a:r>
              <a:rPr lang="en-US" b="1" i="1" dirty="0" smtClean="0">
                <a:solidFill>
                  <a:srgbClr val="000000"/>
                </a:solidFill>
                <a:latin typeface="Consolas" panose="020B0609020204030204" pitchFamily="49" charset="0"/>
              </a:rPr>
              <a:t>);</a:t>
            </a:r>
            <a:r>
              <a:rPr lang="en-US" dirty="0" smtClean="0">
                <a:solidFill>
                  <a:srgbClr val="000000"/>
                </a:solidFill>
                <a:latin typeface="Consolas" panose="020B0609020204030204" pitchFamily="49" charset="0"/>
              </a:rPr>
              <a:t>}</a:t>
            </a:r>
            <a:endParaRPr lang="en-US" dirty="0">
              <a:solidFill>
                <a:srgbClr val="000000"/>
              </a:solidFill>
              <a:latin typeface="Consolas" panose="020B0609020204030204" pitchFamily="49" charset="0"/>
            </a:endParaRPr>
          </a:p>
          <a:p>
            <a:r>
              <a:rPr lang="en-US" b="1" dirty="0">
                <a:solidFill>
                  <a:srgbClr val="7F0055"/>
                </a:solidFill>
                <a:latin typeface="Consolas" panose="020B0609020204030204" pitchFamily="49" charset="0"/>
              </a:rPr>
              <a:t>catch</a:t>
            </a:r>
            <a:r>
              <a:rPr lang="en-US" b="1" dirty="0">
                <a:solidFill>
                  <a:srgbClr val="000000"/>
                </a:solidFill>
                <a:latin typeface="Consolas" panose="020B0609020204030204" pitchFamily="49" charset="0"/>
              </a:rPr>
              <a:t>(</a:t>
            </a:r>
            <a:r>
              <a:rPr lang="en-US" b="1" dirty="0" err="1">
                <a:solidFill>
                  <a:srgbClr val="000000"/>
                </a:solidFill>
                <a:latin typeface="Consolas" panose="020B0609020204030204" pitchFamily="49" charset="0"/>
              </a:rPr>
              <a:t>NullPointerException</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ee</a:t>
            </a:r>
            <a:r>
              <a:rPr lang="en-US" b="1" dirty="0">
                <a:solidFill>
                  <a:srgbClr val="000000"/>
                </a:solidFill>
                <a:latin typeface="Consolas" panose="020B0609020204030204" pitchFamily="49" charset="0"/>
              </a:rPr>
              <a:t>) {</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a:t>
            </a:r>
            <a:r>
              <a:rPr lang="en-US" b="1" i="1" dirty="0" err="1">
                <a:solidFill>
                  <a:srgbClr val="2A00FF"/>
                </a:solidFill>
                <a:latin typeface="Consolas" panose="020B0609020204030204" pitchFamily="49" charset="0"/>
              </a:rPr>
              <a:t>Dont</a:t>
            </a:r>
            <a:r>
              <a:rPr lang="en-US" b="1" i="1" dirty="0">
                <a:solidFill>
                  <a:srgbClr val="2A00FF"/>
                </a:solidFill>
                <a:latin typeface="Consolas" panose="020B0609020204030204" pitchFamily="49" charset="0"/>
              </a:rPr>
              <a:t> null </a:t>
            </a:r>
            <a:r>
              <a:rPr lang="en-US" b="1" i="1" dirty="0" err="1">
                <a:solidFill>
                  <a:srgbClr val="2A00FF"/>
                </a:solidFill>
                <a:latin typeface="Consolas" panose="020B0609020204030204" pitchFamily="49" charset="0"/>
              </a:rPr>
              <a:t>pointerException</a:t>
            </a:r>
            <a:r>
              <a:rPr lang="en-US" b="1" i="1" dirty="0" smtClean="0">
                <a:solidFill>
                  <a:srgbClr val="2A00FF"/>
                </a:solidFill>
                <a:latin typeface="Consolas" panose="020B0609020204030204" pitchFamily="49" charset="0"/>
              </a:rPr>
              <a:t>"</a:t>
            </a:r>
            <a:r>
              <a:rPr lang="en-US" b="1" i="1" dirty="0" smtClean="0">
                <a:solidFill>
                  <a:srgbClr val="000000"/>
                </a:solidFill>
                <a:latin typeface="Consolas" panose="020B0609020204030204" pitchFamily="49" charset="0"/>
              </a:rPr>
              <a:t>);</a:t>
            </a:r>
            <a:r>
              <a:rPr lang="en-US" dirty="0" smtClean="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284831827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4379" y="163287"/>
            <a:ext cx="11813449" cy="6694713"/>
          </a:xfrm>
          <a:prstGeom prst="rect">
            <a:avLst/>
          </a:prstGeom>
        </p:spPr>
      </p:pic>
    </p:spTree>
    <p:extLst>
      <p:ext uri="{BB962C8B-B14F-4D97-AF65-F5344CB8AC3E}">
        <p14:creationId xmlns:p14="http://schemas.microsoft.com/office/powerpoint/2010/main" val="4003722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8824" y="-772150"/>
            <a:ext cx="5381896" cy="8956298"/>
          </a:xfrm>
          <a:prstGeom prst="rect">
            <a:avLst/>
          </a:prstGeom>
        </p:spPr>
        <p:txBody>
          <a:bodyPr wrap="square">
            <a:spAutoFit/>
          </a:bodyPr>
          <a:lstStyle/>
          <a:p>
            <a:r>
              <a:rPr lang="en-US" dirty="0"/>
              <a:t>package application;</a:t>
            </a:r>
          </a:p>
          <a:p>
            <a:r>
              <a:rPr lang="en-US" dirty="0"/>
              <a:t>import </a:t>
            </a:r>
            <a:r>
              <a:rPr lang="en-US" dirty="0" err="1"/>
              <a:t>javafx.application.Application</a:t>
            </a:r>
            <a:r>
              <a:rPr lang="en-US" dirty="0"/>
              <a:t>;</a:t>
            </a:r>
          </a:p>
          <a:p>
            <a:r>
              <a:rPr lang="en-US" dirty="0"/>
              <a:t>import </a:t>
            </a:r>
            <a:r>
              <a:rPr lang="en-US" dirty="0" err="1"/>
              <a:t>javafx.fxml.FXMLLoader</a:t>
            </a:r>
            <a:r>
              <a:rPr lang="en-US" dirty="0"/>
              <a:t>;</a:t>
            </a:r>
          </a:p>
          <a:p>
            <a:r>
              <a:rPr lang="en-US" dirty="0"/>
              <a:t>import </a:t>
            </a:r>
            <a:r>
              <a:rPr lang="en-US" dirty="0" err="1"/>
              <a:t>javafx.stage.Stage</a:t>
            </a:r>
            <a:r>
              <a:rPr lang="en-US" dirty="0"/>
              <a:t>;</a:t>
            </a:r>
          </a:p>
          <a:p>
            <a:r>
              <a:rPr lang="en-US" dirty="0"/>
              <a:t>import </a:t>
            </a:r>
            <a:r>
              <a:rPr lang="en-US" dirty="0" err="1"/>
              <a:t>javafx.scene.Parent</a:t>
            </a:r>
            <a:r>
              <a:rPr lang="en-US" dirty="0"/>
              <a:t>;</a:t>
            </a:r>
          </a:p>
          <a:p>
            <a:r>
              <a:rPr lang="en-US" dirty="0"/>
              <a:t>import </a:t>
            </a:r>
            <a:r>
              <a:rPr lang="en-US" dirty="0" err="1"/>
              <a:t>javafx.scene.Scene</a:t>
            </a:r>
            <a:r>
              <a:rPr lang="en-US" dirty="0"/>
              <a:t>;</a:t>
            </a:r>
          </a:p>
          <a:p>
            <a:endParaRPr lang="en-US" dirty="0"/>
          </a:p>
          <a:p>
            <a:endParaRPr lang="en-US" dirty="0"/>
          </a:p>
          <a:p>
            <a:r>
              <a:rPr lang="en-US" dirty="0"/>
              <a:t>public class Main extends Application {</a:t>
            </a:r>
          </a:p>
          <a:p>
            <a:r>
              <a:rPr lang="en-US" dirty="0"/>
              <a:t>	@Override</a:t>
            </a:r>
          </a:p>
          <a:p>
            <a:r>
              <a:rPr lang="en-US" dirty="0"/>
              <a:t>	public void start(Stage </a:t>
            </a:r>
            <a:r>
              <a:rPr lang="en-US" dirty="0" err="1"/>
              <a:t>primaryStage</a:t>
            </a:r>
            <a:r>
              <a:rPr lang="en-US" dirty="0"/>
              <a:t>) {</a:t>
            </a:r>
          </a:p>
          <a:p>
            <a:r>
              <a:rPr lang="en-US" dirty="0"/>
              <a:t>		try {</a:t>
            </a:r>
          </a:p>
          <a:p>
            <a:r>
              <a:rPr lang="en-US" dirty="0"/>
              <a:t>			Parent root=</a:t>
            </a:r>
            <a:r>
              <a:rPr lang="en-US" dirty="0" err="1"/>
              <a:t>FXMLLoader.load</a:t>
            </a:r>
            <a:r>
              <a:rPr lang="en-US" dirty="0"/>
              <a:t>(</a:t>
            </a:r>
            <a:r>
              <a:rPr lang="en-US" dirty="0" err="1"/>
              <a:t>getClass</a:t>
            </a:r>
            <a:r>
              <a:rPr lang="en-US" dirty="0"/>
              <a:t>().</a:t>
            </a:r>
            <a:r>
              <a:rPr lang="en-US" dirty="0" err="1"/>
              <a:t>getResource</a:t>
            </a:r>
            <a:r>
              <a:rPr lang="en-US" dirty="0"/>
              <a:t>("/</a:t>
            </a:r>
            <a:r>
              <a:rPr lang="en-US" dirty="0" err="1"/>
              <a:t>line.fxml</a:t>
            </a:r>
            <a:r>
              <a:rPr lang="en-US" dirty="0"/>
              <a:t>"));</a:t>
            </a:r>
          </a:p>
          <a:p>
            <a:r>
              <a:rPr lang="en-US" dirty="0"/>
              <a:t>			Scene </a:t>
            </a:r>
            <a:r>
              <a:rPr lang="en-US" dirty="0" err="1"/>
              <a:t>scene</a:t>
            </a:r>
            <a:r>
              <a:rPr lang="en-US" dirty="0"/>
              <a:t> = new Scene(root,400,400);</a:t>
            </a:r>
          </a:p>
          <a:p>
            <a:r>
              <a:rPr lang="en-US" dirty="0"/>
              <a:t>			</a:t>
            </a:r>
            <a:r>
              <a:rPr lang="en-US" dirty="0" err="1"/>
              <a:t>scene.getStylesheets</a:t>
            </a:r>
            <a:r>
              <a:rPr lang="en-US" dirty="0"/>
              <a:t>().add(</a:t>
            </a:r>
            <a:r>
              <a:rPr lang="en-US" dirty="0" err="1"/>
              <a:t>getClass</a:t>
            </a:r>
            <a:r>
              <a:rPr lang="en-US" dirty="0"/>
              <a:t>().</a:t>
            </a:r>
            <a:r>
              <a:rPr lang="en-US" dirty="0" err="1"/>
              <a:t>getResource</a:t>
            </a:r>
            <a:r>
              <a:rPr lang="en-US" dirty="0"/>
              <a:t>("application.css").</a:t>
            </a:r>
            <a:r>
              <a:rPr lang="en-US" dirty="0" err="1"/>
              <a:t>toExternalForm</a:t>
            </a:r>
            <a:r>
              <a:rPr lang="en-US" dirty="0"/>
              <a:t>());</a:t>
            </a:r>
          </a:p>
          <a:p>
            <a:r>
              <a:rPr lang="en-US" dirty="0"/>
              <a:t>			</a:t>
            </a:r>
            <a:r>
              <a:rPr lang="en-US" dirty="0" err="1"/>
              <a:t>primaryStage.setScene</a:t>
            </a:r>
            <a:r>
              <a:rPr lang="en-US" dirty="0"/>
              <a:t>(scene);</a:t>
            </a:r>
          </a:p>
          <a:p>
            <a:r>
              <a:rPr lang="en-US" dirty="0"/>
              <a:t>			</a:t>
            </a:r>
            <a:r>
              <a:rPr lang="en-US" dirty="0" err="1"/>
              <a:t>primaryStage.show</a:t>
            </a:r>
            <a:r>
              <a:rPr lang="en-US" dirty="0"/>
              <a:t>();</a:t>
            </a:r>
          </a:p>
          <a:p>
            <a:r>
              <a:rPr lang="en-US" dirty="0"/>
              <a:t>		} catch(Exception e) {</a:t>
            </a:r>
          </a:p>
          <a:p>
            <a:r>
              <a:rPr lang="en-US" dirty="0"/>
              <a:t>			</a:t>
            </a:r>
            <a:r>
              <a:rPr lang="en-US" dirty="0" err="1"/>
              <a:t>e.printStackTrace</a:t>
            </a:r>
            <a:r>
              <a:rPr lang="en-US" dirty="0"/>
              <a:t>();</a:t>
            </a:r>
          </a:p>
          <a:p>
            <a:r>
              <a:rPr lang="en-US" dirty="0"/>
              <a:t>		}</a:t>
            </a:r>
          </a:p>
          <a:p>
            <a:r>
              <a:rPr lang="en-US" dirty="0"/>
              <a:t>	}</a:t>
            </a:r>
          </a:p>
          <a:p>
            <a:endParaRPr lang="en-US" dirty="0"/>
          </a:p>
          <a:p>
            <a:r>
              <a:rPr lang="en-US" dirty="0"/>
              <a:t>	public static void main(String[] </a:t>
            </a:r>
            <a:r>
              <a:rPr lang="en-US" dirty="0" err="1"/>
              <a:t>args</a:t>
            </a:r>
            <a:r>
              <a:rPr lang="en-US" dirty="0"/>
              <a:t>) {</a:t>
            </a:r>
          </a:p>
          <a:p>
            <a:r>
              <a:rPr lang="en-US" dirty="0"/>
              <a:t>		launch(</a:t>
            </a:r>
            <a:r>
              <a:rPr lang="en-US" dirty="0" err="1"/>
              <a:t>args</a:t>
            </a:r>
            <a:r>
              <a:rPr lang="en-US" dirty="0"/>
              <a:t>);</a:t>
            </a:r>
          </a:p>
          <a:p>
            <a:r>
              <a:rPr lang="en-US" dirty="0"/>
              <a:t>	}</a:t>
            </a:r>
          </a:p>
          <a:p>
            <a:r>
              <a:rPr lang="en-US" dirty="0"/>
              <a:t>}</a:t>
            </a:r>
          </a:p>
        </p:txBody>
      </p:sp>
      <p:sp>
        <p:nvSpPr>
          <p:cNvPr id="5" name="Rectangle 4"/>
          <p:cNvSpPr/>
          <p:nvPr/>
        </p:nvSpPr>
        <p:spPr>
          <a:xfrm>
            <a:off x="5621383" y="-155351"/>
            <a:ext cx="6096000" cy="6463308"/>
          </a:xfrm>
          <a:prstGeom prst="rect">
            <a:avLst/>
          </a:prstGeom>
        </p:spPr>
        <p:txBody>
          <a:bodyPr>
            <a:spAutoFit/>
          </a:bodyPr>
          <a:lstStyle/>
          <a:p>
            <a:r>
              <a:rPr lang="en-US" dirty="0"/>
              <a:t>package application;</a:t>
            </a:r>
          </a:p>
          <a:p>
            <a:r>
              <a:rPr lang="en-US" dirty="0"/>
              <a:t>import </a:t>
            </a:r>
            <a:r>
              <a:rPr lang="en-US" dirty="0" err="1"/>
              <a:t>javafx.event.ActionEvent</a:t>
            </a:r>
            <a:r>
              <a:rPr lang="en-US" dirty="0"/>
              <a:t>;</a:t>
            </a:r>
          </a:p>
          <a:p>
            <a:r>
              <a:rPr lang="en-US" dirty="0"/>
              <a:t>import </a:t>
            </a:r>
            <a:r>
              <a:rPr lang="en-US" dirty="0" err="1"/>
              <a:t>javafx.fxml.FXML</a:t>
            </a:r>
            <a:r>
              <a:rPr lang="en-US" dirty="0"/>
              <a:t>;</a:t>
            </a:r>
          </a:p>
          <a:p>
            <a:r>
              <a:rPr lang="en-US" dirty="0"/>
              <a:t>import </a:t>
            </a:r>
            <a:r>
              <a:rPr lang="en-US" dirty="0" err="1"/>
              <a:t>javafx.scene.chart.LineChart</a:t>
            </a:r>
            <a:r>
              <a:rPr lang="en-US" dirty="0"/>
              <a:t>;</a:t>
            </a:r>
          </a:p>
          <a:p>
            <a:r>
              <a:rPr lang="en-US" dirty="0"/>
              <a:t>import </a:t>
            </a:r>
            <a:r>
              <a:rPr lang="en-US" dirty="0" err="1"/>
              <a:t>javafx.scene.chart.XYChart</a:t>
            </a:r>
            <a:r>
              <a:rPr lang="en-US" dirty="0"/>
              <a:t>;</a:t>
            </a:r>
          </a:p>
          <a:p>
            <a:r>
              <a:rPr lang="en-US" dirty="0"/>
              <a:t>public class </a:t>
            </a:r>
            <a:r>
              <a:rPr lang="en-US" dirty="0" err="1"/>
              <a:t>MainController</a:t>
            </a:r>
            <a:r>
              <a:rPr lang="en-US" dirty="0"/>
              <a:t> {</a:t>
            </a:r>
          </a:p>
          <a:p>
            <a:r>
              <a:rPr lang="en-US" dirty="0"/>
              <a:t>@FXML</a:t>
            </a:r>
          </a:p>
          <a:p>
            <a:r>
              <a:rPr lang="en-US" dirty="0" err="1"/>
              <a:t>LineChart</a:t>
            </a:r>
            <a:r>
              <a:rPr lang="en-US" dirty="0"/>
              <a:t>&lt;String, Number&gt; </a:t>
            </a:r>
            <a:r>
              <a:rPr lang="en-US" dirty="0" err="1"/>
              <a:t>linechart</a:t>
            </a:r>
            <a:r>
              <a:rPr lang="en-US" dirty="0"/>
              <a:t>;</a:t>
            </a:r>
          </a:p>
          <a:p>
            <a:endParaRPr lang="en-US" dirty="0"/>
          </a:p>
          <a:p>
            <a:r>
              <a:rPr lang="en-US" dirty="0"/>
              <a:t>public void </a:t>
            </a:r>
            <a:r>
              <a:rPr lang="en-US" dirty="0" err="1"/>
              <a:t>btn</a:t>
            </a:r>
            <a:r>
              <a:rPr lang="en-US" dirty="0"/>
              <a:t>(</a:t>
            </a:r>
            <a:r>
              <a:rPr lang="en-US" dirty="0" err="1"/>
              <a:t>ActionEvent</a:t>
            </a:r>
            <a:r>
              <a:rPr lang="en-US" dirty="0"/>
              <a:t> event){</a:t>
            </a:r>
          </a:p>
          <a:p>
            <a:r>
              <a:rPr lang="en-US" dirty="0"/>
              <a:t>	</a:t>
            </a:r>
            <a:r>
              <a:rPr lang="en-US" dirty="0" err="1"/>
              <a:t>XYChart.Series</a:t>
            </a:r>
            <a:r>
              <a:rPr lang="en-US" dirty="0"/>
              <a:t>&lt;</a:t>
            </a:r>
            <a:r>
              <a:rPr lang="en-US" dirty="0" err="1"/>
              <a:t>String,Number</a:t>
            </a:r>
            <a:r>
              <a:rPr lang="en-US" dirty="0"/>
              <a:t>&gt;series=new </a:t>
            </a:r>
            <a:r>
              <a:rPr lang="en-US" dirty="0" err="1"/>
              <a:t>XYChart.Series</a:t>
            </a:r>
            <a:r>
              <a:rPr lang="en-US" dirty="0"/>
              <a:t>&lt;</a:t>
            </a:r>
            <a:r>
              <a:rPr lang="en-US" dirty="0" err="1"/>
              <a:t>String,Number</a:t>
            </a:r>
            <a:r>
              <a:rPr lang="en-US" dirty="0"/>
              <a:t>&gt;();</a:t>
            </a:r>
          </a:p>
          <a:p>
            <a:r>
              <a:rPr lang="en-US" dirty="0"/>
              <a:t>	</a:t>
            </a:r>
            <a:r>
              <a:rPr lang="en-US" dirty="0" err="1"/>
              <a:t>series.getData</a:t>
            </a:r>
            <a:r>
              <a:rPr lang="en-US" dirty="0"/>
              <a:t>().add(new </a:t>
            </a:r>
            <a:r>
              <a:rPr lang="en-US" dirty="0" err="1"/>
              <a:t>XYChart.Data</a:t>
            </a:r>
            <a:r>
              <a:rPr lang="en-US" dirty="0"/>
              <a:t>&lt;</a:t>
            </a:r>
            <a:r>
              <a:rPr lang="en-US" dirty="0" err="1"/>
              <a:t>String,Number</a:t>
            </a:r>
            <a:r>
              <a:rPr lang="en-US" dirty="0"/>
              <a:t>&gt;("Jan",200));</a:t>
            </a:r>
          </a:p>
          <a:p>
            <a:r>
              <a:rPr lang="en-US" dirty="0"/>
              <a:t>	</a:t>
            </a:r>
            <a:r>
              <a:rPr lang="en-US" dirty="0" err="1"/>
              <a:t>series.getData</a:t>
            </a:r>
            <a:r>
              <a:rPr lang="en-US" dirty="0"/>
              <a:t>().add(new </a:t>
            </a:r>
            <a:r>
              <a:rPr lang="en-US" dirty="0" err="1"/>
              <a:t>XYChart.Data</a:t>
            </a:r>
            <a:r>
              <a:rPr lang="en-US" dirty="0"/>
              <a:t>&lt;</a:t>
            </a:r>
            <a:r>
              <a:rPr lang="en-US" dirty="0" err="1"/>
              <a:t>String,Number</a:t>
            </a:r>
            <a:r>
              <a:rPr lang="en-US" dirty="0"/>
              <a:t>&gt;("Feb",350));</a:t>
            </a:r>
          </a:p>
          <a:p>
            <a:r>
              <a:rPr lang="en-US" dirty="0"/>
              <a:t>	</a:t>
            </a:r>
            <a:r>
              <a:rPr lang="en-US" dirty="0" err="1"/>
              <a:t>series.getData</a:t>
            </a:r>
            <a:r>
              <a:rPr lang="en-US" dirty="0"/>
              <a:t>().add(new </a:t>
            </a:r>
            <a:r>
              <a:rPr lang="en-US" dirty="0" err="1"/>
              <a:t>XYChart.Data</a:t>
            </a:r>
            <a:r>
              <a:rPr lang="en-US" dirty="0"/>
              <a:t>&lt;</a:t>
            </a:r>
            <a:r>
              <a:rPr lang="en-US" dirty="0" err="1"/>
              <a:t>String,Number</a:t>
            </a:r>
            <a:r>
              <a:rPr lang="en-US" dirty="0"/>
              <a:t>&gt;("March",420));</a:t>
            </a:r>
          </a:p>
          <a:p>
            <a:r>
              <a:rPr lang="en-US" dirty="0"/>
              <a:t>	</a:t>
            </a:r>
            <a:r>
              <a:rPr lang="en-US" dirty="0" err="1"/>
              <a:t>series.getData</a:t>
            </a:r>
            <a:r>
              <a:rPr lang="en-US" dirty="0"/>
              <a:t>().add(new </a:t>
            </a:r>
            <a:r>
              <a:rPr lang="en-US" dirty="0" err="1"/>
              <a:t>XYChart.Data</a:t>
            </a:r>
            <a:r>
              <a:rPr lang="en-US" dirty="0"/>
              <a:t>&lt;</a:t>
            </a:r>
            <a:r>
              <a:rPr lang="en-US" dirty="0" err="1"/>
              <a:t>String,Number</a:t>
            </a:r>
            <a:r>
              <a:rPr lang="en-US" dirty="0"/>
              <a:t>&gt;("April",550));</a:t>
            </a:r>
          </a:p>
          <a:p>
            <a:r>
              <a:rPr lang="en-US" dirty="0"/>
              <a:t>    </a:t>
            </a:r>
            <a:r>
              <a:rPr lang="en-US" dirty="0" err="1"/>
              <a:t>linechart.getData</a:t>
            </a:r>
            <a:r>
              <a:rPr lang="en-US" dirty="0"/>
              <a:t>().add(series);</a:t>
            </a:r>
          </a:p>
          <a:p>
            <a:r>
              <a:rPr lang="en-US" dirty="0"/>
              <a:t>}</a:t>
            </a:r>
          </a:p>
          <a:p>
            <a:r>
              <a:rPr lang="en-US" dirty="0"/>
              <a:t>}</a:t>
            </a:r>
          </a:p>
        </p:txBody>
      </p:sp>
    </p:spTree>
    <p:extLst>
      <p:ext uri="{BB962C8B-B14F-4D97-AF65-F5344CB8AC3E}">
        <p14:creationId xmlns:p14="http://schemas.microsoft.com/office/powerpoint/2010/main" val="162096408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5570169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94839799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3806" y="-1731097"/>
            <a:ext cx="6096000" cy="9510296"/>
          </a:xfrm>
          <a:prstGeom prst="rect">
            <a:avLst/>
          </a:prstGeom>
        </p:spPr>
        <p:txBody>
          <a:bodyPr>
            <a:spAutoFit/>
          </a:bodyPr>
          <a:lstStyle/>
          <a:p>
            <a:r>
              <a:rPr lang="en-US" dirty="0"/>
              <a:t>package application;</a:t>
            </a:r>
          </a:p>
          <a:p>
            <a:endParaRPr lang="en-US" dirty="0"/>
          </a:p>
          <a:p>
            <a:r>
              <a:rPr lang="en-US" dirty="0"/>
              <a:t>import </a:t>
            </a:r>
            <a:r>
              <a:rPr lang="en-US" dirty="0" err="1"/>
              <a:t>javafx.application.Application</a:t>
            </a:r>
            <a:r>
              <a:rPr lang="en-US" dirty="0"/>
              <a:t>;</a:t>
            </a:r>
          </a:p>
          <a:p>
            <a:r>
              <a:rPr lang="en-US" dirty="0"/>
              <a:t>import </a:t>
            </a:r>
            <a:r>
              <a:rPr lang="en-US" dirty="0" err="1"/>
              <a:t>javafx.fxml.FXMLLoader</a:t>
            </a:r>
            <a:r>
              <a:rPr lang="en-US" dirty="0"/>
              <a:t>;</a:t>
            </a:r>
          </a:p>
          <a:p>
            <a:r>
              <a:rPr lang="en-US" dirty="0"/>
              <a:t>import </a:t>
            </a:r>
            <a:r>
              <a:rPr lang="en-US" dirty="0" err="1"/>
              <a:t>javafx.stage.Stage</a:t>
            </a:r>
            <a:r>
              <a:rPr lang="en-US" dirty="0"/>
              <a:t>;</a:t>
            </a:r>
          </a:p>
          <a:p>
            <a:r>
              <a:rPr lang="en-US" dirty="0"/>
              <a:t>import </a:t>
            </a:r>
            <a:r>
              <a:rPr lang="en-US" dirty="0" err="1"/>
              <a:t>javafx.scene.Parent</a:t>
            </a:r>
            <a:r>
              <a:rPr lang="en-US" dirty="0"/>
              <a:t>;</a:t>
            </a:r>
          </a:p>
          <a:p>
            <a:r>
              <a:rPr lang="en-US" dirty="0"/>
              <a:t>import </a:t>
            </a:r>
            <a:r>
              <a:rPr lang="en-US" dirty="0" err="1"/>
              <a:t>javafx.scene.Scene</a:t>
            </a:r>
            <a:r>
              <a:rPr lang="en-US" dirty="0"/>
              <a:t>;</a:t>
            </a:r>
          </a:p>
          <a:p>
            <a:endParaRPr lang="en-US" dirty="0"/>
          </a:p>
          <a:p>
            <a:endParaRPr lang="en-US" dirty="0"/>
          </a:p>
          <a:p>
            <a:r>
              <a:rPr lang="en-US" dirty="0"/>
              <a:t>public class Main extends Application {</a:t>
            </a:r>
          </a:p>
          <a:p>
            <a:r>
              <a:rPr lang="en-US" dirty="0"/>
              <a:t>	@Override</a:t>
            </a:r>
          </a:p>
          <a:p>
            <a:r>
              <a:rPr lang="en-US" dirty="0"/>
              <a:t>	public void start(Stage </a:t>
            </a:r>
            <a:r>
              <a:rPr lang="en-US" dirty="0" err="1"/>
              <a:t>primaryStage</a:t>
            </a:r>
            <a:r>
              <a:rPr lang="en-US" dirty="0"/>
              <a:t>) {</a:t>
            </a:r>
          </a:p>
          <a:p>
            <a:r>
              <a:rPr lang="en-US" dirty="0"/>
              <a:t>		try {</a:t>
            </a:r>
          </a:p>
          <a:p>
            <a:r>
              <a:rPr lang="en-US" dirty="0"/>
              <a:t>			Parent root=</a:t>
            </a:r>
            <a:r>
              <a:rPr lang="en-US" dirty="0" err="1"/>
              <a:t>FXMLLoader.load</a:t>
            </a:r>
            <a:r>
              <a:rPr lang="en-US" dirty="0"/>
              <a:t>(</a:t>
            </a:r>
            <a:r>
              <a:rPr lang="en-US" dirty="0" err="1"/>
              <a:t>getClass</a:t>
            </a:r>
            <a:r>
              <a:rPr lang="en-US" dirty="0"/>
              <a:t>().</a:t>
            </a:r>
            <a:r>
              <a:rPr lang="en-US" dirty="0" err="1"/>
              <a:t>getResource</a:t>
            </a:r>
            <a:r>
              <a:rPr lang="en-US" dirty="0"/>
              <a:t>("/application/</a:t>
            </a:r>
            <a:r>
              <a:rPr lang="en-US" dirty="0" err="1"/>
              <a:t>Login.fxml</a:t>
            </a:r>
            <a:r>
              <a:rPr lang="en-US" dirty="0"/>
              <a:t>"));</a:t>
            </a:r>
          </a:p>
          <a:p>
            <a:r>
              <a:rPr lang="en-US" dirty="0"/>
              <a:t>			//</a:t>
            </a:r>
            <a:r>
              <a:rPr lang="en-US" dirty="0" err="1"/>
              <a:t>BorderPane</a:t>
            </a:r>
            <a:r>
              <a:rPr lang="en-US" dirty="0"/>
              <a:t> root = new </a:t>
            </a:r>
            <a:r>
              <a:rPr lang="en-US" dirty="0" err="1"/>
              <a:t>BorderPane</a:t>
            </a:r>
            <a:r>
              <a:rPr lang="en-US" dirty="0"/>
              <a:t>();</a:t>
            </a:r>
          </a:p>
          <a:p>
            <a:r>
              <a:rPr lang="en-US" dirty="0"/>
              <a:t>			Scene </a:t>
            </a:r>
            <a:r>
              <a:rPr lang="en-US" dirty="0" err="1"/>
              <a:t>scene</a:t>
            </a:r>
            <a:r>
              <a:rPr lang="en-US" dirty="0"/>
              <a:t> = new Scene(root,400,400);</a:t>
            </a:r>
          </a:p>
          <a:p>
            <a:r>
              <a:rPr lang="en-US" dirty="0"/>
              <a:t>			</a:t>
            </a:r>
            <a:r>
              <a:rPr lang="en-US" dirty="0" err="1"/>
              <a:t>scene.getStylesheets</a:t>
            </a:r>
            <a:r>
              <a:rPr lang="en-US" dirty="0"/>
              <a:t>().add(</a:t>
            </a:r>
            <a:r>
              <a:rPr lang="en-US" dirty="0" err="1"/>
              <a:t>getClass</a:t>
            </a:r>
            <a:r>
              <a:rPr lang="en-US" dirty="0"/>
              <a:t>().</a:t>
            </a:r>
            <a:r>
              <a:rPr lang="en-US" dirty="0" err="1"/>
              <a:t>getResource</a:t>
            </a:r>
            <a:r>
              <a:rPr lang="en-US" dirty="0"/>
              <a:t>("application.css").</a:t>
            </a:r>
            <a:r>
              <a:rPr lang="en-US" dirty="0" err="1"/>
              <a:t>toExternalForm</a:t>
            </a:r>
            <a:r>
              <a:rPr lang="en-US" dirty="0"/>
              <a:t>());</a:t>
            </a:r>
          </a:p>
          <a:p>
            <a:r>
              <a:rPr lang="en-US" dirty="0"/>
              <a:t>			</a:t>
            </a:r>
            <a:r>
              <a:rPr lang="en-US" dirty="0" err="1"/>
              <a:t>primaryStage.setScene</a:t>
            </a:r>
            <a:r>
              <a:rPr lang="en-US" dirty="0"/>
              <a:t>(scene);</a:t>
            </a:r>
          </a:p>
          <a:p>
            <a:r>
              <a:rPr lang="en-US" dirty="0"/>
              <a:t>			</a:t>
            </a:r>
            <a:r>
              <a:rPr lang="en-US" dirty="0" err="1"/>
              <a:t>primaryStage.show</a:t>
            </a:r>
            <a:r>
              <a:rPr lang="en-US" dirty="0"/>
              <a:t>();</a:t>
            </a:r>
          </a:p>
          <a:p>
            <a:r>
              <a:rPr lang="en-US" dirty="0"/>
              <a:t>		} catch(Exception e) {</a:t>
            </a:r>
          </a:p>
          <a:p>
            <a:r>
              <a:rPr lang="en-US" dirty="0"/>
              <a:t>			</a:t>
            </a:r>
            <a:r>
              <a:rPr lang="en-US" dirty="0" err="1"/>
              <a:t>e.printStackTrace</a:t>
            </a:r>
            <a:r>
              <a:rPr lang="en-US" dirty="0"/>
              <a:t>();</a:t>
            </a:r>
          </a:p>
          <a:p>
            <a:r>
              <a:rPr lang="en-US" dirty="0"/>
              <a:t>		}</a:t>
            </a:r>
          </a:p>
          <a:p>
            <a:r>
              <a:rPr lang="en-US" dirty="0"/>
              <a:t>	}</a:t>
            </a:r>
          </a:p>
          <a:p>
            <a:endParaRPr lang="en-US" dirty="0"/>
          </a:p>
          <a:p>
            <a:r>
              <a:rPr lang="en-US" dirty="0"/>
              <a:t>	public static void main(String[] </a:t>
            </a:r>
            <a:r>
              <a:rPr lang="en-US" dirty="0" err="1"/>
              <a:t>args</a:t>
            </a:r>
            <a:r>
              <a:rPr lang="en-US" dirty="0"/>
              <a:t>) {</a:t>
            </a:r>
          </a:p>
          <a:p>
            <a:r>
              <a:rPr lang="en-US" dirty="0"/>
              <a:t>		launch(</a:t>
            </a:r>
            <a:r>
              <a:rPr lang="en-US" dirty="0" err="1"/>
              <a:t>args</a:t>
            </a:r>
            <a:r>
              <a:rPr lang="en-US" dirty="0"/>
              <a:t>);</a:t>
            </a:r>
          </a:p>
          <a:p>
            <a:r>
              <a:rPr lang="en-US" dirty="0"/>
              <a:t>	}</a:t>
            </a:r>
          </a:p>
          <a:p>
            <a:r>
              <a:rPr lang="en-US" dirty="0"/>
              <a:t>}</a:t>
            </a:r>
          </a:p>
        </p:txBody>
      </p:sp>
      <p:sp>
        <p:nvSpPr>
          <p:cNvPr id="3" name="Rectangle 2"/>
          <p:cNvSpPr/>
          <p:nvPr/>
        </p:nvSpPr>
        <p:spPr>
          <a:xfrm>
            <a:off x="5399315" y="-2940915"/>
            <a:ext cx="6096000" cy="11172289"/>
          </a:xfrm>
          <a:prstGeom prst="rect">
            <a:avLst/>
          </a:prstGeom>
        </p:spPr>
        <p:txBody>
          <a:bodyPr>
            <a:spAutoFit/>
          </a:bodyPr>
          <a:lstStyle/>
          <a:p>
            <a:r>
              <a:rPr lang="en-US" dirty="0"/>
              <a:t>package application;</a:t>
            </a:r>
          </a:p>
          <a:p>
            <a:endParaRPr lang="en-US" dirty="0"/>
          </a:p>
          <a:p>
            <a:r>
              <a:rPr lang="en-US" dirty="0"/>
              <a:t>import </a:t>
            </a:r>
            <a:r>
              <a:rPr lang="en-US" dirty="0" err="1"/>
              <a:t>javafx.event.ActionEvent</a:t>
            </a:r>
            <a:r>
              <a:rPr lang="en-US" dirty="0"/>
              <a:t>;</a:t>
            </a:r>
          </a:p>
          <a:p>
            <a:r>
              <a:rPr lang="en-US" dirty="0"/>
              <a:t>import </a:t>
            </a:r>
            <a:r>
              <a:rPr lang="en-US" dirty="0" err="1"/>
              <a:t>javafx.fxml.FXML</a:t>
            </a:r>
            <a:r>
              <a:rPr lang="en-US" dirty="0"/>
              <a:t>;</a:t>
            </a:r>
          </a:p>
          <a:p>
            <a:r>
              <a:rPr lang="en-US" dirty="0"/>
              <a:t>import </a:t>
            </a:r>
            <a:r>
              <a:rPr lang="en-US" dirty="0" err="1"/>
              <a:t>javafx.fxml.FXMLLoader</a:t>
            </a:r>
            <a:r>
              <a:rPr lang="en-US" dirty="0"/>
              <a:t>;</a:t>
            </a:r>
          </a:p>
          <a:p>
            <a:r>
              <a:rPr lang="en-US" dirty="0"/>
              <a:t>import </a:t>
            </a:r>
            <a:r>
              <a:rPr lang="en-US" dirty="0" err="1"/>
              <a:t>javafx.scene.Parent</a:t>
            </a:r>
            <a:r>
              <a:rPr lang="en-US" dirty="0"/>
              <a:t>;</a:t>
            </a:r>
          </a:p>
          <a:p>
            <a:r>
              <a:rPr lang="en-US" dirty="0"/>
              <a:t>import </a:t>
            </a:r>
            <a:r>
              <a:rPr lang="en-US" dirty="0" err="1"/>
              <a:t>javafx.scene.Scene</a:t>
            </a:r>
            <a:r>
              <a:rPr lang="en-US" dirty="0"/>
              <a:t>;</a:t>
            </a:r>
          </a:p>
          <a:p>
            <a:r>
              <a:rPr lang="en-US" dirty="0"/>
              <a:t>import </a:t>
            </a:r>
            <a:r>
              <a:rPr lang="en-US" dirty="0" err="1"/>
              <a:t>javafx.scene.control.Label</a:t>
            </a:r>
            <a:r>
              <a:rPr lang="en-US" dirty="0"/>
              <a:t>;</a:t>
            </a:r>
          </a:p>
          <a:p>
            <a:r>
              <a:rPr lang="en-US" dirty="0"/>
              <a:t>import </a:t>
            </a:r>
            <a:r>
              <a:rPr lang="en-US" dirty="0" err="1"/>
              <a:t>javafx.scene.control.TextField</a:t>
            </a:r>
            <a:r>
              <a:rPr lang="en-US" dirty="0"/>
              <a:t>;</a:t>
            </a:r>
          </a:p>
          <a:p>
            <a:r>
              <a:rPr lang="en-US" dirty="0"/>
              <a:t>import </a:t>
            </a:r>
            <a:r>
              <a:rPr lang="en-US" dirty="0" err="1"/>
              <a:t>javafx.stage.Stage</a:t>
            </a:r>
            <a:r>
              <a:rPr lang="en-US" dirty="0"/>
              <a:t>;</a:t>
            </a:r>
          </a:p>
          <a:p>
            <a:endParaRPr lang="en-US" dirty="0"/>
          </a:p>
          <a:p>
            <a:r>
              <a:rPr lang="en-US" dirty="0"/>
              <a:t>public class </a:t>
            </a:r>
            <a:r>
              <a:rPr lang="en-US" dirty="0" err="1"/>
              <a:t>MainController</a:t>
            </a:r>
            <a:r>
              <a:rPr lang="en-US" dirty="0"/>
              <a:t> {</a:t>
            </a:r>
          </a:p>
          <a:p>
            <a:r>
              <a:rPr lang="en-US" dirty="0"/>
              <a:t>@FXML</a:t>
            </a:r>
          </a:p>
          <a:p>
            <a:r>
              <a:rPr lang="en-US" dirty="0"/>
              <a:t>private Label  </a:t>
            </a:r>
            <a:r>
              <a:rPr lang="en-US" dirty="0" err="1"/>
              <a:t>lblmessage</a:t>
            </a:r>
            <a:r>
              <a:rPr lang="en-US" dirty="0"/>
              <a:t>;</a:t>
            </a:r>
          </a:p>
          <a:p>
            <a:r>
              <a:rPr lang="en-US" dirty="0"/>
              <a:t>@FXML</a:t>
            </a:r>
          </a:p>
          <a:p>
            <a:r>
              <a:rPr lang="en-US" dirty="0"/>
              <a:t>private </a:t>
            </a:r>
            <a:r>
              <a:rPr lang="en-US" dirty="0" err="1"/>
              <a:t>TextField</a:t>
            </a:r>
            <a:r>
              <a:rPr lang="en-US" dirty="0"/>
              <a:t>  </a:t>
            </a:r>
            <a:r>
              <a:rPr lang="en-US" dirty="0" err="1"/>
              <a:t>txtusername</a:t>
            </a:r>
            <a:r>
              <a:rPr lang="en-US" dirty="0"/>
              <a:t>;</a:t>
            </a:r>
          </a:p>
          <a:p>
            <a:r>
              <a:rPr lang="en-US" dirty="0"/>
              <a:t>@FXML</a:t>
            </a:r>
          </a:p>
          <a:p>
            <a:r>
              <a:rPr lang="en-US" dirty="0"/>
              <a:t>private </a:t>
            </a:r>
            <a:r>
              <a:rPr lang="en-US" dirty="0" err="1"/>
              <a:t>TextField</a:t>
            </a:r>
            <a:r>
              <a:rPr lang="en-US" dirty="0"/>
              <a:t>  </a:t>
            </a:r>
            <a:r>
              <a:rPr lang="en-US" dirty="0" err="1"/>
              <a:t>txtpassword</a:t>
            </a:r>
            <a:r>
              <a:rPr lang="en-US" dirty="0"/>
              <a:t>;</a:t>
            </a:r>
          </a:p>
          <a:p>
            <a:endParaRPr lang="en-US" dirty="0"/>
          </a:p>
          <a:p>
            <a:r>
              <a:rPr lang="en-US" dirty="0"/>
              <a:t>public void Login(</a:t>
            </a:r>
            <a:r>
              <a:rPr lang="en-US" dirty="0" err="1"/>
              <a:t>ActionEvent</a:t>
            </a:r>
            <a:r>
              <a:rPr lang="en-US" dirty="0"/>
              <a:t> event)throws Exception{</a:t>
            </a:r>
          </a:p>
          <a:p>
            <a:r>
              <a:rPr lang="en-US" dirty="0"/>
              <a:t>	if((</a:t>
            </a:r>
            <a:r>
              <a:rPr lang="en-US" dirty="0" err="1"/>
              <a:t>txtusername.getText</a:t>
            </a:r>
            <a:r>
              <a:rPr lang="en-US" dirty="0"/>
              <a:t>().equals("user")) &amp;&amp; (</a:t>
            </a:r>
            <a:r>
              <a:rPr lang="en-US" dirty="0" err="1"/>
              <a:t>txtpassword.getText</a:t>
            </a:r>
            <a:r>
              <a:rPr lang="en-US" dirty="0"/>
              <a:t>().equals("pass"))){</a:t>
            </a:r>
          </a:p>
          <a:p>
            <a:r>
              <a:rPr lang="en-US" dirty="0"/>
              <a:t>		</a:t>
            </a:r>
            <a:r>
              <a:rPr lang="en-US" dirty="0" err="1"/>
              <a:t>lblmessage.setText</a:t>
            </a:r>
            <a:r>
              <a:rPr lang="en-US" dirty="0"/>
              <a:t>("Login Success");</a:t>
            </a:r>
          </a:p>
          <a:p>
            <a:r>
              <a:rPr lang="en-US" dirty="0"/>
              <a:t>		Stage </a:t>
            </a:r>
            <a:r>
              <a:rPr lang="en-US" dirty="0" err="1"/>
              <a:t>primaryStage</a:t>
            </a:r>
            <a:r>
              <a:rPr lang="en-US" dirty="0"/>
              <a:t>=new Stage();</a:t>
            </a:r>
          </a:p>
          <a:p>
            <a:r>
              <a:rPr lang="en-US" dirty="0"/>
              <a:t>		Parent root=</a:t>
            </a:r>
            <a:r>
              <a:rPr lang="en-US" dirty="0" err="1"/>
              <a:t>FXMLLoader.load</a:t>
            </a:r>
            <a:r>
              <a:rPr lang="en-US" dirty="0"/>
              <a:t>(</a:t>
            </a:r>
            <a:r>
              <a:rPr lang="en-US" dirty="0" err="1"/>
              <a:t>getClass</a:t>
            </a:r>
            <a:r>
              <a:rPr lang="en-US" dirty="0"/>
              <a:t>().</a:t>
            </a:r>
            <a:r>
              <a:rPr lang="en-US" dirty="0" err="1"/>
              <a:t>getResource</a:t>
            </a:r>
            <a:r>
              <a:rPr lang="en-US" dirty="0"/>
              <a:t>("/application/</a:t>
            </a:r>
            <a:r>
              <a:rPr lang="en-US" dirty="0" err="1"/>
              <a:t>Main.fxml</a:t>
            </a:r>
            <a:r>
              <a:rPr lang="en-US" dirty="0"/>
              <a:t>"));</a:t>
            </a:r>
          </a:p>
          <a:p>
            <a:r>
              <a:rPr lang="en-US" dirty="0"/>
              <a:t>		//</a:t>
            </a:r>
            <a:r>
              <a:rPr lang="en-US" dirty="0" err="1"/>
              <a:t>BorderPane</a:t>
            </a:r>
            <a:r>
              <a:rPr lang="en-US" dirty="0"/>
              <a:t> root = new </a:t>
            </a:r>
            <a:r>
              <a:rPr lang="en-US" dirty="0" err="1"/>
              <a:t>BorderPane</a:t>
            </a:r>
            <a:r>
              <a:rPr lang="en-US" dirty="0"/>
              <a:t>();</a:t>
            </a:r>
          </a:p>
          <a:p>
            <a:r>
              <a:rPr lang="en-US" dirty="0"/>
              <a:t>		Scene </a:t>
            </a:r>
            <a:r>
              <a:rPr lang="en-US" dirty="0" err="1"/>
              <a:t>scene</a:t>
            </a:r>
            <a:r>
              <a:rPr lang="en-US" dirty="0"/>
              <a:t> = new Scene(root,400,400);</a:t>
            </a:r>
          </a:p>
          <a:p>
            <a:r>
              <a:rPr lang="en-US" dirty="0"/>
              <a:t>		</a:t>
            </a:r>
            <a:r>
              <a:rPr lang="en-US" dirty="0" err="1"/>
              <a:t>scene.getStylesheets</a:t>
            </a:r>
            <a:r>
              <a:rPr lang="en-US" dirty="0"/>
              <a:t>().add(</a:t>
            </a:r>
            <a:r>
              <a:rPr lang="en-US" dirty="0" err="1"/>
              <a:t>getClass</a:t>
            </a:r>
            <a:r>
              <a:rPr lang="en-US" dirty="0"/>
              <a:t>().</a:t>
            </a:r>
            <a:r>
              <a:rPr lang="en-US" dirty="0" err="1"/>
              <a:t>getResource</a:t>
            </a:r>
            <a:r>
              <a:rPr lang="en-US" dirty="0"/>
              <a:t>("application.css").</a:t>
            </a:r>
            <a:r>
              <a:rPr lang="en-US" dirty="0" err="1"/>
              <a:t>toExternalForm</a:t>
            </a:r>
            <a:r>
              <a:rPr lang="en-US" dirty="0"/>
              <a:t>());</a:t>
            </a:r>
          </a:p>
          <a:p>
            <a:r>
              <a:rPr lang="en-US" dirty="0"/>
              <a:t>		</a:t>
            </a:r>
            <a:r>
              <a:rPr lang="en-US" dirty="0" err="1"/>
              <a:t>primaryStage.setScene</a:t>
            </a:r>
            <a:r>
              <a:rPr lang="en-US" dirty="0"/>
              <a:t>(scene);</a:t>
            </a:r>
          </a:p>
          <a:p>
            <a:r>
              <a:rPr lang="en-US" dirty="0"/>
              <a:t>		</a:t>
            </a:r>
            <a:r>
              <a:rPr lang="en-US" dirty="0" err="1"/>
              <a:t>primaryStage.show</a:t>
            </a:r>
            <a:r>
              <a:rPr lang="en-US" dirty="0"/>
              <a:t>();</a:t>
            </a:r>
          </a:p>
          <a:p>
            <a:r>
              <a:rPr lang="en-US" dirty="0"/>
              <a:t>	}</a:t>
            </a:r>
          </a:p>
          <a:p>
            <a:r>
              <a:rPr lang="en-US" dirty="0"/>
              <a:t>	else</a:t>
            </a:r>
          </a:p>
          <a:p>
            <a:r>
              <a:rPr lang="en-US" dirty="0"/>
              <a:t>		</a:t>
            </a:r>
            <a:r>
              <a:rPr lang="en-US" dirty="0" err="1"/>
              <a:t>lblmessage.setText</a:t>
            </a:r>
            <a:r>
              <a:rPr lang="en-US" dirty="0"/>
              <a:t>("Login not");</a:t>
            </a:r>
          </a:p>
          <a:p>
            <a:r>
              <a:rPr lang="en-US" dirty="0"/>
              <a:t>	}</a:t>
            </a:r>
          </a:p>
          <a:p>
            <a:r>
              <a:rPr lang="en-US" dirty="0"/>
              <a:t>}</a:t>
            </a:r>
          </a:p>
          <a:p>
            <a:endParaRPr lang="en-US" dirty="0"/>
          </a:p>
        </p:txBody>
      </p:sp>
    </p:spTree>
    <p:extLst>
      <p:ext uri="{BB962C8B-B14F-4D97-AF65-F5344CB8AC3E}">
        <p14:creationId xmlns:p14="http://schemas.microsoft.com/office/powerpoint/2010/main" val="34034461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53439" y="-3301649"/>
            <a:ext cx="6096000" cy="12834283"/>
          </a:xfrm>
          <a:prstGeom prst="rect">
            <a:avLst/>
          </a:prstGeom>
        </p:spPr>
        <p:txBody>
          <a:bodyPr>
            <a:spAutoFit/>
          </a:bodyPr>
          <a:lstStyle/>
          <a:p>
            <a:r>
              <a:rPr lang="en-US" dirty="0">
                <a:solidFill>
                  <a:srgbClr val="008080"/>
                </a:solidFill>
                <a:latin typeface="Consolas" panose="020B0609020204030204" pitchFamily="49" charset="0"/>
              </a:rPr>
              <a:t>&lt;?</a:t>
            </a:r>
            <a:r>
              <a:rPr lang="en-US" dirty="0">
                <a:solidFill>
                  <a:srgbClr val="3F7F7F"/>
                </a:solidFill>
                <a:latin typeface="Consolas" panose="020B0609020204030204" pitchFamily="49" charset="0"/>
              </a:rPr>
              <a:t>xml </a:t>
            </a:r>
            <a:r>
              <a:rPr lang="en-US" dirty="0">
                <a:solidFill>
                  <a:srgbClr val="7F007F"/>
                </a:solidFill>
                <a:latin typeface="Consolas" panose="020B0609020204030204" pitchFamily="49" charset="0"/>
              </a:rPr>
              <a:t>version</a:t>
            </a:r>
            <a:r>
              <a:rPr lang="en-US" dirty="0">
                <a:solidFill>
                  <a:srgbClr val="000000"/>
                </a:solidFill>
                <a:latin typeface="Consolas" panose="020B0609020204030204" pitchFamily="49" charset="0"/>
              </a:rPr>
              <a:t>=</a:t>
            </a:r>
            <a:r>
              <a:rPr lang="en-US" i="1" dirty="0">
                <a:solidFill>
                  <a:srgbClr val="2A00FF"/>
                </a:solidFill>
                <a:latin typeface="Consolas" panose="020B0609020204030204" pitchFamily="49" charset="0"/>
              </a:rPr>
              <a:t>"1.0" </a:t>
            </a:r>
            <a:r>
              <a:rPr lang="en-US" i="1" dirty="0">
                <a:solidFill>
                  <a:srgbClr val="7F007F"/>
                </a:solidFill>
                <a:latin typeface="Consolas" panose="020B0609020204030204" pitchFamily="49" charset="0"/>
              </a:rPr>
              <a:t>encoding</a:t>
            </a:r>
            <a:r>
              <a:rPr lang="en-US" i="1" dirty="0">
                <a:solidFill>
                  <a:srgbClr val="000000"/>
                </a:solidFill>
                <a:latin typeface="Consolas" panose="020B0609020204030204" pitchFamily="49" charset="0"/>
              </a:rPr>
              <a:t>=</a:t>
            </a:r>
            <a:r>
              <a:rPr lang="en-US" i="1" dirty="0">
                <a:solidFill>
                  <a:srgbClr val="2A00FF"/>
                </a:solidFill>
                <a:latin typeface="Consolas" panose="020B0609020204030204" pitchFamily="49" charset="0"/>
              </a:rPr>
              <a:t>"UTF-8"</a:t>
            </a:r>
            <a:r>
              <a:rPr lang="en-US" i="1" dirty="0">
                <a:solidFill>
                  <a:srgbClr val="008080"/>
                </a:solidFill>
                <a:latin typeface="Consolas" panose="020B0609020204030204" pitchFamily="49" charset="0"/>
              </a:rPr>
              <a:t>?&gt;</a:t>
            </a:r>
          </a:p>
          <a:p>
            <a:endParaRPr lang="en-US" dirty="0">
              <a:latin typeface="Consolas" panose="020B0609020204030204" pitchFamily="49" charset="0"/>
            </a:endParaRPr>
          </a:p>
          <a:p>
            <a:r>
              <a:rPr lang="en-US" dirty="0">
                <a:solidFill>
                  <a:srgbClr val="008080"/>
                </a:solidFill>
                <a:latin typeface="Consolas" panose="020B0609020204030204" pitchFamily="49" charset="0"/>
              </a:rPr>
              <a:t>&lt;?</a:t>
            </a:r>
            <a:r>
              <a:rPr lang="en-US" dirty="0">
                <a:solidFill>
                  <a:srgbClr val="3F7F7F"/>
                </a:solidFill>
                <a:latin typeface="Consolas" panose="020B0609020204030204" pitchFamily="49" charset="0"/>
              </a:rPr>
              <a:t>import </a:t>
            </a:r>
            <a:r>
              <a:rPr lang="en-US" dirty="0" err="1">
                <a:solidFill>
                  <a:srgbClr val="000000"/>
                </a:solidFill>
                <a:latin typeface="Consolas" panose="020B0609020204030204" pitchFamily="49" charset="0"/>
              </a:rPr>
              <a:t>javafx.scene.control.Button</a:t>
            </a:r>
            <a:r>
              <a:rPr lang="en-US" dirty="0">
                <a:solidFill>
                  <a:srgbClr val="008080"/>
                </a:solidFill>
                <a:latin typeface="Consolas" panose="020B0609020204030204" pitchFamily="49" charset="0"/>
              </a:rPr>
              <a:t>?&gt;</a:t>
            </a:r>
          </a:p>
          <a:p>
            <a:r>
              <a:rPr lang="en-US" dirty="0">
                <a:solidFill>
                  <a:srgbClr val="008080"/>
                </a:solidFill>
                <a:latin typeface="Consolas" panose="020B0609020204030204" pitchFamily="49" charset="0"/>
              </a:rPr>
              <a:t>&lt;?</a:t>
            </a:r>
            <a:r>
              <a:rPr lang="en-US" dirty="0">
                <a:solidFill>
                  <a:srgbClr val="3F7F7F"/>
                </a:solidFill>
                <a:latin typeface="Consolas" panose="020B0609020204030204" pitchFamily="49" charset="0"/>
              </a:rPr>
              <a:t>import </a:t>
            </a:r>
            <a:r>
              <a:rPr lang="en-US" dirty="0" err="1">
                <a:solidFill>
                  <a:srgbClr val="000000"/>
                </a:solidFill>
                <a:latin typeface="Consolas" panose="020B0609020204030204" pitchFamily="49" charset="0"/>
              </a:rPr>
              <a:t>javafx.scene.control.Label</a:t>
            </a:r>
            <a:r>
              <a:rPr lang="en-US" dirty="0">
                <a:solidFill>
                  <a:srgbClr val="008080"/>
                </a:solidFill>
                <a:latin typeface="Consolas" panose="020B0609020204030204" pitchFamily="49" charset="0"/>
              </a:rPr>
              <a:t>?&gt;</a:t>
            </a:r>
          </a:p>
          <a:p>
            <a:r>
              <a:rPr lang="en-US" dirty="0">
                <a:solidFill>
                  <a:srgbClr val="008080"/>
                </a:solidFill>
                <a:latin typeface="Consolas" panose="020B0609020204030204" pitchFamily="49" charset="0"/>
              </a:rPr>
              <a:t>&lt;?</a:t>
            </a:r>
            <a:r>
              <a:rPr lang="en-US" dirty="0">
                <a:solidFill>
                  <a:srgbClr val="3F7F7F"/>
                </a:solidFill>
                <a:latin typeface="Consolas" panose="020B0609020204030204" pitchFamily="49" charset="0"/>
              </a:rPr>
              <a:t>import </a:t>
            </a:r>
            <a:r>
              <a:rPr lang="en-US" dirty="0" err="1">
                <a:solidFill>
                  <a:srgbClr val="000000"/>
                </a:solidFill>
                <a:latin typeface="Consolas" panose="020B0609020204030204" pitchFamily="49" charset="0"/>
              </a:rPr>
              <a:t>javafx.scene.control.PasswordField</a:t>
            </a:r>
            <a:r>
              <a:rPr lang="en-US" dirty="0">
                <a:solidFill>
                  <a:srgbClr val="008080"/>
                </a:solidFill>
                <a:latin typeface="Consolas" panose="020B0609020204030204" pitchFamily="49" charset="0"/>
              </a:rPr>
              <a:t>?&gt;</a:t>
            </a:r>
          </a:p>
          <a:p>
            <a:r>
              <a:rPr lang="en-US" dirty="0">
                <a:solidFill>
                  <a:srgbClr val="008080"/>
                </a:solidFill>
                <a:latin typeface="Consolas" panose="020B0609020204030204" pitchFamily="49" charset="0"/>
              </a:rPr>
              <a:t>&lt;?</a:t>
            </a:r>
            <a:r>
              <a:rPr lang="en-US" dirty="0">
                <a:solidFill>
                  <a:srgbClr val="3F7F7F"/>
                </a:solidFill>
                <a:latin typeface="Consolas" panose="020B0609020204030204" pitchFamily="49" charset="0"/>
              </a:rPr>
              <a:t>import </a:t>
            </a:r>
            <a:r>
              <a:rPr lang="en-US" dirty="0" err="1">
                <a:solidFill>
                  <a:srgbClr val="000000"/>
                </a:solidFill>
                <a:latin typeface="Consolas" panose="020B0609020204030204" pitchFamily="49" charset="0"/>
              </a:rPr>
              <a:t>javafx.scene.control.TextField</a:t>
            </a:r>
            <a:r>
              <a:rPr lang="en-US" dirty="0">
                <a:solidFill>
                  <a:srgbClr val="008080"/>
                </a:solidFill>
                <a:latin typeface="Consolas" panose="020B0609020204030204" pitchFamily="49" charset="0"/>
              </a:rPr>
              <a:t>?&gt;</a:t>
            </a:r>
          </a:p>
          <a:p>
            <a:r>
              <a:rPr lang="en-US" dirty="0">
                <a:solidFill>
                  <a:srgbClr val="008080"/>
                </a:solidFill>
                <a:latin typeface="Consolas" panose="020B0609020204030204" pitchFamily="49" charset="0"/>
              </a:rPr>
              <a:t>&lt;?</a:t>
            </a:r>
            <a:r>
              <a:rPr lang="en-US" dirty="0">
                <a:solidFill>
                  <a:srgbClr val="3F7F7F"/>
                </a:solidFill>
                <a:latin typeface="Consolas" panose="020B0609020204030204" pitchFamily="49" charset="0"/>
              </a:rPr>
              <a:t>import </a:t>
            </a:r>
            <a:r>
              <a:rPr lang="en-US" dirty="0" err="1">
                <a:solidFill>
                  <a:srgbClr val="000000"/>
                </a:solidFill>
                <a:latin typeface="Consolas" panose="020B0609020204030204" pitchFamily="49" charset="0"/>
              </a:rPr>
              <a:t>javafx.scene.layout.AnchorPane</a:t>
            </a:r>
            <a:r>
              <a:rPr lang="en-US" dirty="0">
                <a:solidFill>
                  <a:srgbClr val="008080"/>
                </a:solidFill>
                <a:latin typeface="Consolas" panose="020B0609020204030204" pitchFamily="49" charset="0"/>
              </a:rPr>
              <a:t>?&gt;</a:t>
            </a:r>
          </a:p>
          <a:p>
            <a:r>
              <a:rPr lang="en-US" dirty="0">
                <a:solidFill>
                  <a:srgbClr val="008080"/>
                </a:solidFill>
                <a:latin typeface="Consolas" panose="020B0609020204030204" pitchFamily="49" charset="0"/>
              </a:rPr>
              <a:t>&lt;?</a:t>
            </a:r>
            <a:r>
              <a:rPr lang="en-US" dirty="0">
                <a:solidFill>
                  <a:srgbClr val="3F7F7F"/>
                </a:solidFill>
                <a:latin typeface="Consolas" panose="020B0609020204030204" pitchFamily="49" charset="0"/>
              </a:rPr>
              <a:t>import </a:t>
            </a:r>
            <a:r>
              <a:rPr lang="en-US" dirty="0" err="1">
                <a:solidFill>
                  <a:srgbClr val="000000"/>
                </a:solidFill>
                <a:latin typeface="Consolas" panose="020B0609020204030204" pitchFamily="49" charset="0"/>
              </a:rPr>
              <a:t>javafx.scene.text.Font</a:t>
            </a:r>
            <a:r>
              <a:rPr lang="en-US" dirty="0">
                <a:solidFill>
                  <a:srgbClr val="008080"/>
                </a:solidFill>
                <a:latin typeface="Consolas" panose="020B0609020204030204" pitchFamily="49" charset="0"/>
              </a:rPr>
              <a:t>?&gt;</a:t>
            </a:r>
          </a:p>
          <a:p>
            <a:endParaRPr lang="en-US" dirty="0">
              <a:latin typeface="Consolas" panose="020B0609020204030204" pitchFamily="49" charset="0"/>
            </a:endParaRPr>
          </a:p>
          <a:p>
            <a:r>
              <a:rPr lang="en-US" dirty="0">
                <a:solidFill>
                  <a:srgbClr val="008080"/>
                </a:solidFill>
                <a:latin typeface="Consolas" panose="020B0609020204030204" pitchFamily="49" charset="0"/>
              </a:rPr>
              <a:t>&lt;</a:t>
            </a:r>
            <a:r>
              <a:rPr lang="en-US" dirty="0" err="1">
                <a:solidFill>
                  <a:srgbClr val="3F7F7F"/>
                </a:solidFill>
                <a:latin typeface="Consolas" panose="020B0609020204030204" pitchFamily="49" charset="0"/>
              </a:rPr>
              <a:t>AnchorPane</a:t>
            </a:r>
            <a:r>
              <a:rPr lang="en-US" dirty="0">
                <a:solidFill>
                  <a:srgbClr val="3F7F7F"/>
                </a:solidFill>
                <a:latin typeface="Consolas" panose="020B0609020204030204" pitchFamily="49" charset="0"/>
              </a:rPr>
              <a:t> </a:t>
            </a:r>
            <a:r>
              <a:rPr lang="en-US" dirty="0" err="1">
                <a:solidFill>
                  <a:srgbClr val="7F007F"/>
                </a:solidFill>
                <a:latin typeface="Consolas" panose="020B0609020204030204" pitchFamily="49" charset="0"/>
              </a:rPr>
              <a:t>prefHeight</a:t>
            </a:r>
            <a:r>
              <a:rPr lang="en-US" dirty="0">
                <a:solidFill>
                  <a:srgbClr val="000000"/>
                </a:solidFill>
                <a:latin typeface="Consolas" panose="020B0609020204030204" pitchFamily="49" charset="0"/>
              </a:rPr>
              <a:t>=</a:t>
            </a:r>
            <a:r>
              <a:rPr lang="en-US" i="1" dirty="0">
                <a:solidFill>
                  <a:srgbClr val="2A00FF"/>
                </a:solidFill>
                <a:latin typeface="Consolas" panose="020B0609020204030204" pitchFamily="49" charset="0"/>
              </a:rPr>
              <a:t>"413.0" </a:t>
            </a:r>
            <a:r>
              <a:rPr lang="en-US" i="1" dirty="0" err="1">
                <a:solidFill>
                  <a:srgbClr val="7F007F"/>
                </a:solidFill>
                <a:latin typeface="Consolas" panose="020B0609020204030204" pitchFamily="49" charset="0"/>
              </a:rPr>
              <a:t>prefWidth</a:t>
            </a:r>
            <a:r>
              <a:rPr lang="en-US" i="1" dirty="0">
                <a:solidFill>
                  <a:srgbClr val="000000"/>
                </a:solidFill>
                <a:latin typeface="Consolas" panose="020B0609020204030204" pitchFamily="49" charset="0"/>
              </a:rPr>
              <a:t>=</a:t>
            </a:r>
            <a:r>
              <a:rPr lang="en-US" i="1" dirty="0">
                <a:solidFill>
                  <a:srgbClr val="2A00FF"/>
                </a:solidFill>
                <a:latin typeface="Consolas" panose="020B0609020204030204" pitchFamily="49" charset="0"/>
              </a:rPr>
              <a:t>"372.0" </a:t>
            </a:r>
            <a:r>
              <a:rPr lang="en-US" i="1" dirty="0" err="1">
                <a:solidFill>
                  <a:srgbClr val="7F007F"/>
                </a:solidFill>
                <a:latin typeface="Consolas" panose="020B0609020204030204" pitchFamily="49" charset="0"/>
              </a:rPr>
              <a:t>xmlns</a:t>
            </a:r>
            <a:r>
              <a:rPr lang="en-US" i="1" dirty="0">
                <a:solidFill>
                  <a:srgbClr val="000000"/>
                </a:solidFill>
                <a:latin typeface="Consolas" panose="020B0609020204030204" pitchFamily="49" charset="0"/>
              </a:rPr>
              <a:t>=</a:t>
            </a:r>
            <a:r>
              <a:rPr lang="en-US" i="1" dirty="0">
                <a:solidFill>
                  <a:srgbClr val="2A00FF"/>
                </a:solidFill>
                <a:latin typeface="Consolas" panose="020B0609020204030204" pitchFamily="49" charset="0"/>
              </a:rPr>
              <a:t>"http://javafx.com/</a:t>
            </a:r>
            <a:r>
              <a:rPr lang="en-US" i="1" dirty="0" err="1">
                <a:solidFill>
                  <a:srgbClr val="2A00FF"/>
                </a:solidFill>
                <a:latin typeface="Consolas" panose="020B0609020204030204" pitchFamily="49" charset="0"/>
              </a:rPr>
              <a:t>javafx</a:t>
            </a:r>
            <a:r>
              <a:rPr lang="en-US" i="1" dirty="0">
                <a:solidFill>
                  <a:srgbClr val="2A00FF"/>
                </a:solidFill>
                <a:latin typeface="Consolas" panose="020B0609020204030204" pitchFamily="49" charset="0"/>
              </a:rPr>
              <a:t>/11.0.1" </a:t>
            </a:r>
            <a:r>
              <a:rPr lang="en-US" i="1" dirty="0" err="1">
                <a:solidFill>
                  <a:srgbClr val="7F007F"/>
                </a:solidFill>
                <a:latin typeface="Consolas" panose="020B0609020204030204" pitchFamily="49" charset="0"/>
              </a:rPr>
              <a:t>xmlns:fx</a:t>
            </a:r>
            <a:r>
              <a:rPr lang="en-US" i="1" dirty="0">
                <a:solidFill>
                  <a:srgbClr val="000000"/>
                </a:solidFill>
                <a:latin typeface="Consolas" panose="020B0609020204030204" pitchFamily="49" charset="0"/>
              </a:rPr>
              <a:t>=</a:t>
            </a:r>
            <a:r>
              <a:rPr lang="en-US" i="1" dirty="0">
                <a:solidFill>
                  <a:srgbClr val="2A00FF"/>
                </a:solidFill>
                <a:latin typeface="Consolas" panose="020B0609020204030204" pitchFamily="49" charset="0"/>
              </a:rPr>
              <a:t>"http://javafx.com/</a:t>
            </a:r>
            <a:r>
              <a:rPr lang="en-US" i="1" dirty="0" err="1">
                <a:solidFill>
                  <a:srgbClr val="2A00FF"/>
                </a:solidFill>
                <a:latin typeface="Consolas" panose="020B0609020204030204" pitchFamily="49" charset="0"/>
              </a:rPr>
              <a:t>fxml</a:t>
            </a:r>
            <a:r>
              <a:rPr lang="en-US" i="1" dirty="0">
                <a:solidFill>
                  <a:srgbClr val="2A00FF"/>
                </a:solidFill>
                <a:latin typeface="Consolas" panose="020B0609020204030204" pitchFamily="49" charset="0"/>
              </a:rPr>
              <a:t>/1" </a:t>
            </a:r>
            <a:r>
              <a:rPr lang="en-US" i="1" dirty="0" err="1">
                <a:solidFill>
                  <a:srgbClr val="7F007F"/>
                </a:solidFill>
                <a:latin typeface="Consolas" panose="020B0609020204030204" pitchFamily="49" charset="0"/>
              </a:rPr>
              <a:t>fx:controller</a:t>
            </a:r>
            <a:r>
              <a:rPr lang="en-US" i="1" dirty="0">
                <a:solidFill>
                  <a:srgbClr val="000000"/>
                </a:solidFill>
                <a:latin typeface="Consolas" panose="020B0609020204030204" pitchFamily="49" charset="0"/>
              </a:rPr>
              <a:t>=</a:t>
            </a:r>
            <a:r>
              <a:rPr lang="en-US" i="1" dirty="0">
                <a:solidFill>
                  <a:srgbClr val="2A00FF"/>
                </a:solidFill>
                <a:latin typeface="Consolas" panose="020B0609020204030204" pitchFamily="49" charset="0"/>
              </a:rPr>
              <a:t>"</a:t>
            </a:r>
            <a:r>
              <a:rPr lang="en-US" i="1" dirty="0" err="1">
                <a:solidFill>
                  <a:srgbClr val="2A00FF"/>
                </a:solidFill>
                <a:latin typeface="Consolas" panose="020B0609020204030204" pitchFamily="49" charset="0"/>
              </a:rPr>
              <a:t>application.MainController</a:t>
            </a:r>
            <a:r>
              <a:rPr lang="en-US" i="1" dirty="0">
                <a:solidFill>
                  <a:srgbClr val="2A00FF"/>
                </a:solidFill>
                <a:latin typeface="Consolas" panose="020B0609020204030204" pitchFamily="49" charset="0"/>
              </a:rPr>
              <a:t>"</a:t>
            </a:r>
            <a:r>
              <a:rPr lang="en-US" i="1" dirty="0">
                <a:solidFill>
                  <a:srgbClr val="008080"/>
                </a:solidFill>
                <a:latin typeface="Consolas" panose="020B0609020204030204" pitchFamily="49" charset="0"/>
              </a:rPr>
              <a:t>&gt;</a:t>
            </a:r>
          </a:p>
          <a:p>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&lt;</a:t>
            </a:r>
            <a:r>
              <a:rPr lang="en-US" dirty="0">
                <a:solidFill>
                  <a:srgbClr val="3F7F7F"/>
                </a:solidFill>
                <a:latin typeface="Consolas" panose="020B0609020204030204" pitchFamily="49" charset="0"/>
              </a:rPr>
              <a:t>children</a:t>
            </a:r>
            <a:r>
              <a:rPr lang="en-US" dirty="0">
                <a:solidFill>
                  <a:srgbClr val="008080"/>
                </a:solidFill>
                <a:latin typeface="Consolas" panose="020B0609020204030204" pitchFamily="49" charset="0"/>
              </a:rPr>
              <a:t>&gt;</a:t>
            </a:r>
          </a:p>
          <a:p>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&lt;</a:t>
            </a:r>
            <a:r>
              <a:rPr lang="en-US" dirty="0">
                <a:solidFill>
                  <a:srgbClr val="3F7F7F"/>
                </a:solidFill>
                <a:latin typeface="Consolas" panose="020B0609020204030204" pitchFamily="49" charset="0"/>
              </a:rPr>
              <a:t>Button </a:t>
            </a:r>
            <a:r>
              <a:rPr lang="en-US" dirty="0" err="1">
                <a:solidFill>
                  <a:srgbClr val="7F007F"/>
                </a:solidFill>
                <a:latin typeface="Consolas" panose="020B0609020204030204" pitchFamily="49" charset="0"/>
              </a:rPr>
              <a:t>layoutX</a:t>
            </a:r>
            <a:r>
              <a:rPr lang="en-US" dirty="0">
                <a:solidFill>
                  <a:srgbClr val="000000"/>
                </a:solidFill>
                <a:latin typeface="Consolas" panose="020B0609020204030204" pitchFamily="49" charset="0"/>
              </a:rPr>
              <a:t>=</a:t>
            </a:r>
            <a:r>
              <a:rPr lang="en-US" i="1" dirty="0">
                <a:solidFill>
                  <a:srgbClr val="2A00FF"/>
                </a:solidFill>
                <a:latin typeface="Consolas" panose="020B0609020204030204" pitchFamily="49" charset="0"/>
              </a:rPr>
              <a:t>"124.0" </a:t>
            </a:r>
            <a:r>
              <a:rPr lang="en-US" i="1" dirty="0" err="1">
                <a:solidFill>
                  <a:srgbClr val="7F007F"/>
                </a:solidFill>
                <a:latin typeface="Consolas" panose="020B0609020204030204" pitchFamily="49" charset="0"/>
              </a:rPr>
              <a:t>layoutY</a:t>
            </a:r>
            <a:r>
              <a:rPr lang="en-US" i="1" dirty="0">
                <a:solidFill>
                  <a:srgbClr val="000000"/>
                </a:solidFill>
                <a:latin typeface="Consolas" panose="020B0609020204030204" pitchFamily="49" charset="0"/>
              </a:rPr>
              <a:t>=</a:t>
            </a:r>
            <a:r>
              <a:rPr lang="en-US" i="1" dirty="0">
                <a:solidFill>
                  <a:srgbClr val="2A00FF"/>
                </a:solidFill>
                <a:latin typeface="Consolas" panose="020B0609020204030204" pitchFamily="49" charset="0"/>
              </a:rPr>
              <a:t>"240.0" </a:t>
            </a:r>
            <a:r>
              <a:rPr lang="en-US" i="1" dirty="0" err="1">
                <a:solidFill>
                  <a:srgbClr val="7F007F"/>
                </a:solidFill>
                <a:latin typeface="Consolas" panose="020B0609020204030204" pitchFamily="49" charset="0"/>
              </a:rPr>
              <a:t>mnemonicParsing</a:t>
            </a:r>
            <a:r>
              <a:rPr lang="en-US" i="1" dirty="0">
                <a:solidFill>
                  <a:srgbClr val="000000"/>
                </a:solidFill>
                <a:latin typeface="Consolas" panose="020B0609020204030204" pitchFamily="49" charset="0"/>
              </a:rPr>
              <a:t>=</a:t>
            </a:r>
            <a:r>
              <a:rPr lang="en-US" i="1" dirty="0">
                <a:solidFill>
                  <a:srgbClr val="2A00FF"/>
                </a:solidFill>
                <a:latin typeface="Consolas" panose="020B0609020204030204" pitchFamily="49" charset="0"/>
              </a:rPr>
              <a:t>"false" </a:t>
            </a:r>
            <a:r>
              <a:rPr lang="en-US" i="1" dirty="0" err="1">
                <a:solidFill>
                  <a:srgbClr val="7F007F"/>
                </a:solidFill>
                <a:latin typeface="Consolas" panose="020B0609020204030204" pitchFamily="49" charset="0"/>
              </a:rPr>
              <a:t>onAction</a:t>
            </a:r>
            <a:r>
              <a:rPr lang="en-US" i="1" dirty="0">
                <a:solidFill>
                  <a:srgbClr val="000000"/>
                </a:solidFill>
                <a:latin typeface="Consolas" panose="020B0609020204030204" pitchFamily="49" charset="0"/>
              </a:rPr>
              <a:t>=</a:t>
            </a:r>
            <a:r>
              <a:rPr lang="en-US" i="1" dirty="0">
                <a:solidFill>
                  <a:srgbClr val="2A00FF"/>
                </a:solidFill>
                <a:latin typeface="Consolas" panose="020B0609020204030204" pitchFamily="49" charset="0"/>
              </a:rPr>
              <a:t>"#Login" </a:t>
            </a:r>
            <a:r>
              <a:rPr lang="en-US" i="1" dirty="0">
                <a:solidFill>
                  <a:srgbClr val="7F007F"/>
                </a:solidFill>
                <a:latin typeface="Consolas" panose="020B0609020204030204" pitchFamily="49" charset="0"/>
              </a:rPr>
              <a:t>text</a:t>
            </a:r>
            <a:r>
              <a:rPr lang="en-US" i="1" dirty="0">
                <a:solidFill>
                  <a:srgbClr val="000000"/>
                </a:solidFill>
                <a:latin typeface="Consolas" panose="020B0609020204030204" pitchFamily="49" charset="0"/>
              </a:rPr>
              <a:t>=</a:t>
            </a:r>
            <a:r>
              <a:rPr lang="en-US" i="1" dirty="0">
                <a:solidFill>
                  <a:srgbClr val="2A00FF"/>
                </a:solidFill>
                <a:latin typeface="Consolas" panose="020B0609020204030204" pitchFamily="49" charset="0"/>
              </a:rPr>
              <a:t>"Login"</a:t>
            </a:r>
            <a:r>
              <a:rPr lang="en-US" i="1" dirty="0">
                <a:solidFill>
                  <a:srgbClr val="008080"/>
                </a:solidFill>
                <a:latin typeface="Consolas" panose="020B0609020204030204" pitchFamily="49" charset="0"/>
              </a:rPr>
              <a:t>&gt;</a:t>
            </a:r>
          </a:p>
          <a:p>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&lt;</a:t>
            </a:r>
            <a:r>
              <a:rPr lang="en-US" dirty="0">
                <a:solidFill>
                  <a:srgbClr val="3F7F7F"/>
                </a:solidFill>
                <a:latin typeface="Consolas" panose="020B0609020204030204" pitchFamily="49" charset="0"/>
              </a:rPr>
              <a:t>font</a:t>
            </a:r>
            <a:r>
              <a:rPr lang="en-US" dirty="0">
                <a:solidFill>
                  <a:srgbClr val="008080"/>
                </a:solidFill>
                <a:latin typeface="Consolas" panose="020B0609020204030204" pitchFamily="49" charset="0"/>
              </a:rPr>
              <a:t>&gt;</a:t>
            </a:r>
          </a:p>
          <a:p>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&lt;</a:t>
            </a:r>
            <a:r>
              <a:rPr lang="en-US" dirty="0">
                <a:solidFill>
                  <a:srgbClr val="3F7F7F"/>
                </a:solidFill>
                <a:latin typeface="Consolas" panose="020B0609020204030204" pitchFamily="49" charset="0"/>
              </a:rPr>
              <a:t>Font </a:t>
            </a:r>
            <a:r>
              <a:rPr lang="en-US" dirty="0">
                <a:solidFill>
                  <a:srgbClr val="7F007F"/>
                </a:solidFill>
                <a:latin typeface="Consolas" panose="020B0609020204030204" pitchFamily="49" charset="0"/>
              </a:rPr>
              <a:t>size</a:t>
            </a:r>
            <a:r>
              <a:rPr lang="en-US" dirty="0">
                <a:solidFill>
                  <a:srgbClr val="000000"/>
                </a:solidFill>
                <a:latin typeface="Consolas" panose="020B0609020204030204" pitchFamily="49" charset="0"/>
              </a:rPr>
              <a:t>=</a:t>
            </a:r>
            <a:r>
              <a:rPr lang="en-US" i="1" dirty="0">
                <a:solidFill>
                  <a:srgbClr val="2A00FF"/>
                </a:solidFill>
                <a:latin typeface="Consolas" panose="020B0609020204030204" pitchFamily="49" charset="0"/>
              </a:rPr>
              <a:t>"24.0" </a:t>
            </a:r>
            <a:r>
              <a:rPr lang="en-US" i="1" dirty="0">
                <a:solidFill>
                  <a:srgbClr val="008080"/>
                </a:solidFill>
                <a:latin typeface="Consolas" panose="020B0609020204030204" pitchFamily="49" charset="0"/>
              </a:rPr>
              <a:t>/&gt;</a:t>
            </a:r>
          </a:p>
          <a:p>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&lt;/</a:t>
            </a:r>
            <a:r>
              <a:rPr lang="en-US" dirty="0">
                <a:solidFill>
                  <a:srgbClr val="3F7F7F"/>
                </a:solidFill>
                <a:latin typeface="Consolas" panose="020B0609020204030204" pitchFamily="49" charset="0"/>
              </a:rPr>
              <a:t>font</a:t>
            </a:r>
            <a:r>
              <a:rPr lang="en-US" dirty="0">
                <a:solidFill>
                  <a:srgbClr val="008080"/>
                </a:solidFill>
                <a:latin typeface="Consolas" panose="020B0609020204030204" pitchFamily="49" charset="0"/>
              </a:rPr>
              <a:t>&gt;</a:t>
            </a:r>
          </a:p>
          <a:p>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&lt;/</a:t>
            </a:r>
            <a:r>
              <a:rPr lang="en-US" dirty="0">
                <a:solidFill>
                  <a:srgbClr val="3F7F7F"/>
                </a:solidFill>
                <a:latin typeface="Consolas" panose="020B0609020204030204" pitchFamily="49" charset="0"/>
              </a:rPr>
              <a:t>Button</a:t>
            </a:r>
            <a:r>
              <a:rPr lang="en-US" dirty="0">
                <a:solidFill>
                  <a:srgbClr val="008080"/>
                </a:solidFill>
                <a:latin typeface="Consolas" panose="020B0609020204030204" pitchFamily="49" charset="0"/>
              </a:rPr>
              <a:t>&gt;</a:t>
            </a:r>
          </a:p>
          <a:p>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&lt;</a:t>
            </a:r>
            <a:r>
              <a:rPr lang="en-US" dirty="0">
                <a:solidFill>
                  <a:srgbClr val="3F7F7F"/>
                </a:solidFill>
                <a:latin typeface="Consolas" panose="020B0609020204030204" pitchFamily="49" charset="0"/>
              </a:rPr>
              <a:t>Label </a:t>
            </a:r>
            <a:r>
              <a:rPr lang="en-US" dirty="0">
                <a:solidFill>
                  <a:srgbClr val="7F007F"/>
                </a:solidFill>
                <a:latin typeface="Consolas" panose="020B0609020204030204" pitchFamily="49" charset="0"/>
              </a:rPr>
              <a:t>id</a:t>
            </a:r>
            <a:r>
              <a:rPr lang="en-US" dirty="0">
                <a:solidFill>
                  <a:srgbClr val="000000"/>
                </a:solidFill>
                <a:latin typeface="Consolas" panose="020B0609020204030204" pitchFamily="49" charset="0"/>
              </a:rPr>
              <a:t>=</a:t>
            </a:r>
            <a:r>
              <a:rPr lang="en-US" i="1" dirty="0">
                <a:solidFill>
                  <a:srgbClr val="2A00FF"/>
                </a:solidFill>
                <a:latin typeface="Consolas" panose="020B0609020204030204" pitchFamily="49" charset="0"/>
              </a:rPr>
              <a:t>"</a:t>
            </a:r>
            <a:r>
              <a:rPr lang="en-US" i="1" dirty="0" err="1">
                <a:solidFill>
                  <a:srgbClr val="2A00FF"/>
                </a:solidFill>
                <a:latin typeface="Consolas" panose="020B0609020204030204" pitchFamily="49" charset="0"/>
              </a:rPr>
              <a:t>lblmessage</a:t>
            </a:r>
            <a:r>
              <a:rPr lang="en-US" i="1" dirty="0">
                <a:solidFill>
                  <a:srgbClr val="2A00FF"/>
                </a:solidFill>
                <a:latin typeface="Consolas" panose="020B0609020204030204" pitchFamily="49" charset="0"/>
              </a:rPr>
              <a:t>" </a:t>
            </a:r>
            <a:r>
              <a:rPr lang="en-US" i="1" dirty="0" err="1">
                <a:solidFill>
                  <a:srgbClr val="7F007F"/>
                </a:solidFill>
                <a:latin typeface="Consolas" panose="020B0609020204030204" pitchFamily="49" charset="0"/>
              </a:rPr>
              <a:t>fx:id</a:t>
            </a:r>
            <a:r>
              <a:rPr lang="en-US" i="1" dirty="0">
                <a:solidFill>
                  <a:srgbClr val="000000"/>
                </a:solidFill>
                <a:latin typeface="Consolas" panose="020B0609020204030204" pitchFamily="49" charset="0"/>
              </a:rPr>
              <a:t>=</a:t>
            </a:r>
            <a:r>
              <a:rPr lang="en-US" i="1" dirty="0">
                <a:solidFill>
                  <a:srgbClr val="2A00FF"/>
                </a:solidFill>
                <a:latin typeface="Consolas" panose="020B0609020204030204" pitchFamily="49" charset="0"/>
              </a:rPr>
              <a:t>"</a:t>
            </a:r>
            <a:r>
              <a:rPr lang="en-US" i="1" dirty="0" err="1">
                <a:solidFill>
                  <a:srgbClr val="2A00FF"/>
                </a:solidFill>
                <a:latin typeface="Consolas" panose="020B0609020204030204" pitchFamily="49" charset="0"/>
              </a:rPr>
              <a:t>lblmessage</a:t>
            </a:r>
            <a:r>
              <a:rPr lang="en-US" i="1" dirty="0">
                <a:solidFill>
                  <a:srgbClr val="2A00FF"/>
                </a:solidFill>
                <a:latin typeface="Consolas" panose="020B0609020204030204" pitchFamily="49" charset="0"/>
              </a:rPr>
              <a:t>" </a:t>
            </a:r>
            <a:r>
              <a:rPr lang="en-US" i="1" dirty="0" err="1">
                <a:solidFill>
                  <a:srgbClr val="7F007F"/>
                </a:solidFill>
                <a:latin typeface="Consolas" panose="020B0609020204030204" pitchFamily="49" charset="0"/>
              </a:rPr>
              <a:t>layoutX</a:t>
            </a:r>
            <a:r>
              <a:rPr lang="en-US" i="1" dirty="0">
                <a:solidFill>
                  <a:srgbClr val="000000"/>
                </a:solidFill>
                <a:latin typeface="Consolas" panose="020B0609020204030204" pitchFamily="49" charset="0"/>
              </a:rPr>
              <a:t>=</a:t>
            </a:r>
            <a:r>
              <a:rPr lang="en-US" i="1" dirty="0">
                <a:solidFill>
                  <a:srgbClr val="2A00FF"/>
                </a:solidFill>
                <a:latin typeface="Consolas" panose="020B0609020204030204" pitchFamily="49" charset="0"/>
              </a:rPr>
              <a:t>"110.0" </a:t>
            </a:r>
            <a:r>
              <a:rPr lang="en-US" i="1" dirty="0" err="1">
                <a:solidFill>
                  <a:srgbClr val="7F007F"/>
                </a:solidFill>
                <a:latin typeface="Consolas" panose="020B0609020204030204" pitchFamily="49" charset="0"/>
              </a:rPr>
              <a:t>layoutY</a:t>
            </a:r>
            <a:r>
              <a:rPr lang="en-US" i="1" dirty="0">
                <a:solidFill>
                  <a:srgbClr val="000000"/>
                </a:solidFill>
                <a:latin typeface="Consolas" panose="020B0609020204030204" pitchFamily="49" charset="0"/>
              </a:rPr>
              <a:t>=</a:t>
            </a:r>
            <a:r>
              <a:rPr lang="en-US" i="1" dirty="0">
                <a:solidFill>
                  <a:srgbClr val="2A00FF"/>
                </a:solidFill>
                <a:latin typeface="Consolas" panose="020B0609020204030204" pitchFamily="49" charset="0"/>
              </a:rPr>
              <a:t>"55.0" </a:t>
            </a:r>
            <a:r>
              <a:rPr lang="en-US" i="1" dirty="0" err="1">
                <a:solidFill>
                  <a:srgbClr val="7F007F"/>
                </a:solidFill>
                <a:latin typeface="Consolas" panose="020B0609020204030204" pitchFamily="49" charset="0"/>
              </a:rPr>
              <a:t>prefHeight</a:t>
            </a:r>
            <a:r>
              <a:rPr lang="en-US" i="1" dirty="0">
                <a:solidFill>
                  <a:srgbClr val="000000"/>
                </a:solidFill>
                <a:latin typeface="Consolas" panose="020B0609020204030204" pitchFamily="49" charset="0"/>
              </a:rPr>
              <a:t>=</a:t>
            </a:r>
            <a:r>
              <a:rPr lang="en-US" i="1" dirty="0">
                <a:solidFill>
                  <a:srgbClr val="2A00FF"/>
                </a:solidFill>
                <a:latin typeface="Consolas" panose="020B0609020204030204" pitchFamily="49" charset="0"/>
              </a:rPr>
              <a:t>"57.0" </a:t>
            </a:r>
            <a:r>
              <a:rPr lang="en-US" i="1" dirty="0" err="1">
                <a:solidFill>
                  <a:srgbClr val="7F007F"/>
                </a:solidFill>
                <a:latin typeface="Consolas" panose="020B0609020204030204" pitchFamily="49" charset="0"/>
              </a:rPr>
              <a:t>prefWidth</a:t>
            </a:r>
            <a:r>
              <a:rPr lang="en-US" i="1" dirty="0">
                <a:solidFill>
                  <a:srgbClr val="000000"/>
                </a:solidFill>
                <a:latin typeface="Consolas" panose="020B0609020204030204" pitchFamily="49" charset="0"/>
              </a:rPr>
              <a:t>=</a:t>
            </a:r>
            <a:r>
              <a:rPr lang="en-US" i="1" dirty="0">
                <a:solidFill>
                  <a:srgbClr val="2A00FF"/>
                </a:solidFill>
                <a:latin typeface="Consolas" panose="020B0609020204030204" pitchFamily="49" charset="0"/>
              </a:rPr>
              <a:t>"101.0" </a:t>
            </a:r>
            <a:r>
              <a:rPr lang="en-US" i="1" dirty="0">
                <a:solidFill>
                  <a:srgbClr val="7F007F"/>
                </a:solidFill>
                <a:latin typeface="Consolas" panose="020B0609020204030204" pitchFamily="49" charset="0"/>
              </a:rPr>
              <a:t>text</a:t>
            </a:r>
            <a:r>
              <a:rPr lang="en-US" i="1" dirty="0">
                <a:solidFill>
                  <a:srgbClr val="000000"/>
                </a:solidFill>
                <a:latin typeface="Consolas" panose="020B0609020204030204" pitchFamily="49" charset="0"/>
              </a:rPr>
              <a:t>=</a:t>
            </a:r>
            <a:r>
              <a:rPr lang="en-US" i="1" dirty="0">
                <a:solidFill>
                  <a:srgbClr val="2A00FF"/>
                </a:solidFill>
                <a:latin typeface="Consolas" panose="020B0609020204030204" pitchFamily="49" charset="0"/>
              </a:rPr>
              <a:t>"Status" </a:t>
            </a:r>
            <a:r>
              <a:rPr lang="en-US" i="1" dirty="0" err="1">
                <a:solidFill>
                  <a:srgbClr val="7F007F"/>
                </a:solidFill>
                <a:latin typeface="Consolas" panose="020B0609020204030204" pitchFamily="49" charset="0"/>
              </a:rPr>
              <a:t>textFill</a:t>
            </a:r>
            <a:r>
              <a:rPr lang="en-US" i="1" dirty="0">
                <a:solidFill>
                  <a:srgbClr val="000000"/>
                </a:solidFill>
                <a:latin typeface="Consolas" panose="020B0609020204030204" pitchFamily="49" charset="0"/>
              </a:rPr>
              <a:t>=</a:t>
            </a:r>
            <a:r>
              <a:rPr lang="en-US" i="1" dirty="0">
                <a:solidFill>
                  <a:srgbClr val="2A00FF"/>
                </a:solidFill>
                <a:latin typeface="Consolas" panose="020B0609020204030204" pitchFamily="49" charset="0"/>
              </a:rPr>
              <a:t>"#bf0c0c"</a:t>
            </a:r>
            <a:r>
              <a:rPr lang="en-US" i="1" dirty="0">
                <a:solidFill>
                  <a:srgbClr val="008080"/>
                </a:solidFill>
                <a:latin typeface="Consolas" panose="020B0609020204030204" pitchFamily="49" charset="0"/>
              </a:rPr>
              <a:t>&gt;</a:t>
            </a:r>
          </a:p>
          <a:p>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&lt;</a:t>
            </a:r>
            <a:r>
              <a:rPr lang="en-US" dirty="0">
                <a:solidFill>
                  <a:srgbClr val="3F7F7F"/>
                </a:solidFill>
                <a:latin typeface="Consolas" panose="020B0609020204030204" pitchFamily="49" charset="0"/>
              </a:rPr>
              <a:t>font</a:t>
            </a:r>
            <a:r>
              <a:rPr lang="en-US" dirty="0">
                <a:solidFill>
                  <a:srgbClr val="008080"/>
                </a:solidFill>
                <a:latin typeface="Consolas" panose="020B0609020204030204" pitchFamily="49" charset="0"/>
              </a:rPr>
              <a:t>&gt;</a:t>
            </a:r>
          </a:p>
          <a:p>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&lt;</a:t>
            </a:r>
            <a:r>
              <a:rPr lang="en-US" dirty="0">
                <a:solidFill>
                  <a:srgbClr val="3F7F7F"/>
                </a:solidFill>
                <a:latin typeface="Consolas" panose="020B0609020204030204" pitchFamily="49" charset="0"/>
              </a:rPr>
              <a:t>Font </a:t>
            </a:r>
            <a:r>
              <a:rPr lang="en-US" dirty="0">
                <a:solidFill>
                  <a:srgbClr val="7F007F"/>
                </a:solidFill>
                <a:latin typeface="Consolas" panose="020B0609020204030204" pitchFamily="49" charset="0"/>
              </a:rPr>
              <a:t>size</a:t>
            </a:r>
            <a:r>
              <a:rPr lang="en-US" dirty="0">
                <a:solidFill>
                  <a:srgbClr val="000000"/>
                </a:solidFill>
                <a:latin typeface="Consolas" panose="020B0609020204030204" pitchFamily="49" charset="0"/>
              </a:rPr>
              <a:t>=</a:t>
            </a:r>
            <a:r>
              <a:rPr lang="en-US" i="1" dirty="0">
                <a:solidFill>
                  <a:srgbClr val="2A00FF"/>
                </a:solidFill>
                <a:latin typeface="Consolas" panose="020B0609020204030204" pitchFamily="49" charset="0"/>
              </a:rPr>
              <a:t>"24.0" </a:t>
            </a:r>
            <a:r>
              <a:rPr lang="en-US" i="1" dirty="0">
                <a:solidFill>
                  <a:srgbClr val="008080"/>
                </a:solidFill>
                <a:latin typeface="Consolas" panose="020B0609020204030204" pitchFamily="49" charset="0"/>
              </a:rPr>
              <a:t>/&gt;</a:t>
            </a:r>
          </a:p>
          <a:p>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&lt;/</a:t>
            </a:r>
            <a:r>
              <a:rPr lang="en-US" dirty="0">
                <a:solidFill>
                  <a:srgbClr val="3F7F7F"/>
                </a:solidFill>
                <a:latin typeface="Consolas" panose="020B0609020204030204" pitchFamily="49" charset="0"/>
              </a:rPr>
              <a:t>font</a:t>
            </a:r>
            <a:r>
              <a:rPr lang="en-US" dirty="0">
                <a:solidFill>
                  <a:srgbClr val="008080"/>
                </a:solidFill>
                <a:latin typeface="Consolas" panose="020B0609020204030204" pitchFamily="49" charset="0"/>
              </a:rPr>
              <a:t>&gt;</a:t>
            </a:r>
          </a:p>
          <a:p>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&lt;/</a:t>
            </a:r>
            <a:r>
              <a:rPr lang="en-US" dirty="0">
                <a:solidFill>
                  <a:srgbClr val="3F7F7F"/>
                </a:solidFill>
                <a:latin typeface="Consolas" panose="020B0609020204030204" pitchFamily="49" charset="0"/>
              </a:rPr>
              <a:t>Label</a:t>
            </a:r>
            <a:r>
              <a:rPr lang="en-US" dirty="0">
                <a:solidFill>
                  <a:srgbClr val="008080"/>
                </a:solidFill>
                <a:latin typeface="Consolas" panose="020B0609020204030204" pitchFamily="49" charset="0"/>
              </a:rPr>
              <a:t>&gt;</a:t>
            </a:r>
          </a:p>
          <a:p>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&lt;</a:t>
            </a:r>
            <a:r>
              <a:rPr lang="en-US" dirty="0" err="1">
                <a:solidFill>
                  <a:srgbClr val="3F7F7F"/>
                </a:solidFill>
                <a:latin typeface="Consolas" panose="020B0609020204030204" pitchFamily="49" charset="0"/>
              </a:rPr>
              <a:t>PasswordField</a:t>
            </a:r>
            <a:r>
              <a:rPr lang="en-US" dirty="0">
                <a:solidFill>
                  <a:srgbClr val="3F7F7F"/>
                </a:solidFill>
                <a:latin typeface="Consolas" panose="020B0609020204030204" pitchFamily="49" charset="0"/>
              </a:rPr>
              <a:t> </a:t>
            </a:r>
            <a:r>
              <a:rPr lang="en-US" dirty="0">
                <a:solidFill>
                  <a:srgbClr val="7F007F"/>
                </a:solidFill>
                <a:latin typeface="Consolas" panose="020B0609020204030204" pitchFamily="49" charset="0"/>
              </a:rPr>
              <a:t>id</a:t>
            </a:r>
            <a:r>
              <a:rPr lang="en-US" dirty="0">
                <a:solidFill>
                  <a:srgbClr val="000000"/>
                </a:solidFill>
                <a:latin typeface="Consolas" panose="020B0609020204030204" pitchFamily="49" charset="0"/>
              </a:rPr>
              <a:t>=</a:t>
            </a:r>
            <a:r>
              <a:rPr lang="en-US" i="1" dirty="0">
                <a:solidFill>
                  <a:srgbClr val="2A00FF"/>
                </a:solidFill>
                <a:latin typeface="Consolas" panose="020B0609020204030204" pitchFamily="49" charset="0"/>
              </a:rPr>
              <a:t>"</a:t>
            </a:r>
            <a:r>
              <a:rPr lang="en-US" i="1" dirty="0" err="1">
                <a:solidFill>
                  <a:srgbClr val="2A00FF"/>
                </a:solidFill>
                <a:latin typeface="Consolas" panose="020B0609020204030204" pitchFamily="49" charset="0"/>
              </a:rPr>
              <a:t>txtpassword</a:t>
            </a:r>
            <a:r>
              <a:rPr lang="en-US" i="1" dirty="0">
                <a:solidFill>
                  <a:srgbClr val="2A00FF"/>
                </a:solidFill>
                <a:latin typeface="Consolas" panose="020B0609020204030204" pitchFamily="49" charset="0"/>
              </a:rPr>
              <a:t>" </a:t>
            </a:r>
            <a:r>
              <a:rPr lang="en-US" i="1" dirty="0" err="1">
                <a:solidFill>
                  <a:srgbClr val="7F007F"/>
                </a:solidFill>
                <a:latin typeface="Consolas" panose="020B0609020204030204" pitchFamily="49" charset="0"/>
              </a:rPr>
              <a:t>fx:id</a:t>
            </a:r>
            <a:r>
              <a:rPr lang="en-US" i="1" dirty="0">
                <a:solidFill>
                  <a:srgbClr val="000000"/>
                </a:solidFill>
                <a:latin typeface="Consolas" panose="020B0609020204030204" pitchFamily="49" charset="0"/>
              </a:rPr>
              <a:t>=</a:t>
            </a:r>
            <a:r>
              <a:rPr lang="en-US" i="1" dirty="0">
                <a:solidFill>
                  <a:srgbClr val="2A00FF"/>
                </a:solidFill>
                <a:latin typeface="Consolas" panose="020B0609020204030204" pitchFamily="49" charset="0"/>
              </a:rPr>
              <a:t>"</a:t>
            </a:r>
            <a:r>
              <a:rPr lang="en-US" i="1" dirty="0" err="1">
                <a:solidFill>
                  <a:srgbClr val="2A00FF"/>
                </a:solidFill>
                <a:latin typeface="Consolas" panose="020B0609020204030204" pitchFamily="49" charset="0"/>
              </a:rPr>
              <a:t>txtpassword</a:t>
            </a:r>
            <a:r>
              <a:rPr lang="en-US" i="1" dirty="0">
                <a:solidFill>
                  <a:srgbClr val="2A00FF"/>
                </a:solidFill>
                <a:latin typeface="Consolas" panose="020B0609020204030204" pitchFamily="49" charset="0"/>
              </a:rPr>
              <a:t>" </a:t>
            </a:r>
            <a:r>
              <a:rPr lang="en-US" i="1" dirty="0" err="1">
                <a:solidFill>
                  <a:srgbClr val="7F007F"/>
                </a:solidFill>
                <a:latin typeface="Consolas" panose="020B0609020204030204" pitchFamily="49" charset="0"/>
              </a:rPr>
              <a:t>layoutX</a:t>
            </a:r>
            <a:r>
              <a:rPr lang="en-US" i="1" dirty="0">
                <a:solidFill>
                  <a:srgbClr val="000000"/>
                </a:solidFill>
                <a:latin typeface="Consolas" panose="020B0609020204030204" pitchFamily="49" charset="0"/>
              </a:rPr>
              <a:t>=</a:t>
            </a:r>
            <a:r>
              <a:rPr lang="en-US" i="1" dirty="0">
                <a:solidFill>
                  <a:srgbClr val="2A00FF"/>
                </a:solidFill>
                <a:latin typeface="Consolas" panose="020B0609020204030204" pitchFamily="49" charset="0"/>
              </a:rPr>
              <a:t>"38.0" </a:t>
            </a:r>
            <a:r>
              <a:rPr lang="en-US" i="1" dirty="0" err="1">
                <a:solidFill>
                  <a:srgbClr val="7F007F"/>
                </a:solidFill>
                <a:latin typeface="Consolas" panose="020B0609020204030204" pitchFamily="49" charset="0"/>
              </a:rPr>
              <a:t>layoutY</a:t>
            </a:r>
            <a:r>
              <a:rPr lang="en-US" i="1" dirty="0">
                <a:solidFill>
                  <a:srgbClr val="000000"/>
                </a:solidFill>
                <a:latin typeface="Consolas" panose="020B0609020204030204" pitchFamily="49" charset="0"/>
              </a:rPr>
              <a:t>=</a:t>
            </a:r>
            <a:r>
              <a:rPr lang="en-US" i="1" dirty="0">
                <a:solidFill>
                  <a:srgbClr val="2A00FF"/>
                </a:solidFill>
                <a:latin typeface="Consolas" panose="020B0609020204030204" pitchFamily="49" charset="0"/>
              </a:rPr>
              <a:t>"175.0" </a:t>
            </a:r>
            <a:r>
              <a:rPr lang="en-US" i="1" dirty="0" err="1">
                <a:solidFill>
                  <a:srgbClr val="7F007F"/>
                </a:solidFill>
                <a:latin typeface="Consolas" panose="020B0609020204030204" pitchFamily="49" charset="0"/>
              </a:rPr>
              <a:t>promptText</a:t>
            </a:r>
            <a:r>
              <a:rPr lang="en-US" i="1" dirty="0">
                <a:solidFill>
                  <a:srgbClr val="000000"/>
                </a:solidFill>
                <a:latin typeface="Consolas" panose="020B0609020204030204" pitchFamily="49" charset="0"/>
              </a:rPr>
              <a:t>=</a:t>
            </a:r>
            <a:r>
              <a:rPr lang="en-US" i="1" dirty="0">
                <a:solidFill>
                  <a:srgbClr val="2A00FF"/>
                </a:solidFill>
                <a:latin typeface="Consolas" panose="020B0609020204030204" pitchFamily="49" charset="0"/>
              </a:rPr>
              <a:t>"Password"</a:t>
            </a:r>
            <a:r>
              <a:rPr lang="en-US" i="1" dirty="0">
                <a:solidFill>
                  <a:srgbClr val="008080"/>
                </a:solidFill>
                <a:latin typeface="Consolas" panose="020B0609020204030204" pitchFamily="49" charset="0"/>
              </a:rPr>
              <a:t>&gt;</a:t>
            </a:r>
          </a:p>
          <a:p>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&lt;</a:t>
            </a:r>
            <a:r>
              <a:rPr lang="en-US" dirty="0">
                <a:solidFill>
                  <a:srgbClr val="3F7F7F"/>
                </a:solidFill>
                <a:latin typeface="Consolas" panose="020B0609020204030204" pitchFamily="49" charset="0"/>
              </a:rPr>
              <a:t>font</a:t>
            </a:r>
            <a:r>
              <a:rPr lang="en-US" dirty="0">
                <a:solidFill>
                  <a:srgbClr val="008080"/>
                </a:solidFill>
                <a:latin typeface="Consolas" panose="020B0609020204030204" pitchFamily="49" charset="0"/>
              </a:rPr>
              <a:t>&gt;</a:t>
            </a:r>
          </a:p>
          <a:p>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&lt;</a:t>
            </a:r>
            <a:r>
              <a:rPr lang="en-US" dirty="0">
                <a:solidFill>
                  <a:srgbClr val="3F7F7F"/>
                </a:solidFill>
                <a:latin typeface="Consolas" panose="020B0609020204030204" pitchFamily="49" charset="0"/>
              </a:rPr>
              <a:t>Font </a:t>
            </a:r>
            <a:r>
              <a:rPr lang="en-US" dirty="0">
                <a:solidFill>
                  <a:srgbClr val="7F007F"/>
                </a:solidFill>
                <a:latin typeface="Consolas" panose="020B0609020204030204" pitchFamily="49" charset="0"/>
              </a:rPr>
              <a:t>size</a:t>
            </a:r>
            <a:r>
              <a:rPr lang="en-US" dirty="0">
                <a:solidFill>
                  <a:srgbClr val="000000"/>
                </a:solidFill>
                <a:latin typeface="Consolas" panose="020B0609020204030204" pitchFamily="49" charset="0"/>
              </a:rPr>
              <a:t>=</a:t>
            </a:r>
            <a:r>
              <a:rPr lang="en-US" i="1" dirty="0">
                <a:solidFill>
                  <a:srgbClr val="2A00FF"/>
                </a:solidFill>
                <a:latin typeface="Consolas" panose="020B0609020204030204" pitchFamily="49" charset="0"/>
              </a:rPr>
              <a:t>"24.0" </a:t>
            </a:r>
            <a:r>
              <a:rPr lang="en-US" i="1" dirty="0">
                <a:solidFill>
                  <a:srgbClr val="008080"/>
                </a:solidFill>
                <a:latin typeface="Consolas" panose="020B0609020204030204" pitchFamily="49" charset="0"/>
              </a:rPr>
              <a:t>/&gt;</a:t>
            </a:r>
          </a:p>
          <a:p>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&lt;/</a:t>
            </a:r>
            <a:r>
              <a:rPr lang="en-US" dirty="0">
                <a:solidFill>
                  <a:srgbClr val="3F7F7F"/>
                </a:solidFill>
                <a:latin typeface="Consolas" panose="020B0609020204030204" pitchFamily="49" charset="0"/>
              </a:rPr>
              <a:t>font</a:t>
            </a:r>
            <a:r>
              <a:rPr lang="en-US" dirty="0">
                <a:solidFill>
                  <a:srgbClr val="008080"/>
                </a:solidFill>
                <a:latin typeface="Consolas" panose="020B0609020204030204" pitchFamily="49" charset="0"/>
              </a:rPr>
              <a:t>&gt;</a:t>
            </a:r>
          </a:p>
          <a:p>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&lt;/</a:t>
            </a:r>
            <a:r>
              <a:rPr lang="en-US" dirty="0" err="1">
                <a:solidFill>
                  <a:srgbClr val="3F7F7F"/>
                </a:solidFill>
                <a:latin typeface="Consolas" panose="020B0609020204030204" pitchFamily="49" charset="0"/>
              </a:rPr>
              <a:t>PasswordField</a:t>
            </a:r>
            <a:r>
              <a:rPr lang="en-US" dirty="0">
                <a:solidFill>
                  <a:srgbClr val="008080"/>
                </a:solidFill>
                <a:latin typeface="Consolas" panose="020B0609020204030204" pitchFamily="49" charset="0"/>
              </a:rPr>
              <a:t>&gt;</a:t>
            </a:r>
          </a:p>
          <a:p>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&lt;</a:t>
            </a:r>
            <a:r>
              <a:rPr lang="en-US" dirty="0" err="1">
                <a:solidFill>
                  <a:srgbClr val="3F7F7F"/>
                </a:solidFill>
                <a:latin typeface="Consolas" panose="020B0609020204030204" pitchFamily="49" charset="0"/>
              </a:rPr>
              <a:t>TextField</a:t>
            </a:r>
            <a:r>
              <a:rPr lang="en-US" dirty="0">
                <a:solidFill>
                  <a:srgbClr val="3F7F7F"/>
                </a:solidFill>
                <a:latin typeface="Consolas" panose="020B0609020204030204" pitchFamily="49" charset="0"/>
              </a:rPr>
              <a:t> </a:t>
            </a:r>
            <a:r>
              <a:rPr lang="en-US" dirty="0">
                <a:solidFill>
                  <a:srgbClr val="7F007F"/>
                </a:solidFill>
                <a:latin typeface="Consolas" panose="020B0609020204030204" pitchFamily="49" charset="0"/>
              </a:rPr>
              <a:t>id</a:t>
            </a:r>
            <a:r>
              <a:rPr lang="en-US" dirty="0">
                <a:solidFill>
                  <a:srgbClr val="000000"/>
                </a:solidFill>
                <a:latin typeface="Consolas" panose="020B0609020204030204" pitchFamily="49" charset="0"/>
              </a:rPr>
              <a:t>=</a:t>
            </a:r>
            <a:r>
              <a:rPr lang="en-US" i="1" dirty="0">
                <a:solidFill>
                  <a:srgbClr val="2A00FF"/>
                </a:solidFill>
                <a:latin typeface="Consolas" panose="020B0609020204030204" pitchFamily="49" charset="0"/>
              </a:rPr>
              <a:t>"</a:t>
            </a:r>
            <a:r>
              <a:rPr lang="en-US" i="1" dirty="0" err="1">
                <a:solidFill>
                  <a:srgbClr val="2A00FF"/>
                </a:solidFill>
                <a:latin typeface="Consolas" panose="020B0609020204030204" pitchFamily="49" charset="0"/>
              </a:rPr>
              <a:t>txtusername</a:t>
            </a:r>
            <a:r>
              <a:rPr lang="en-US" i="1" dirty="0">
                <a:solidFill>
                  <a:srgbClr val="2A00FF"/>
                </a:solidFill>
                <a:latin typeface="Consolas" panose="020B0609020204030204" pitchFamily="49" charset="0"/>
              </a:rPr>
              <a:t>" </a:t>
            </a:r>
            <a:r>
              <a:rPr lang="en-US" i="1" dirty="0" err="1">
                <a:solidFill>
                  <a:srgbClr val="7F007F"/>
                </a:solidFill>
                <a:latin typeface="Consolas" panose="020B0609020204030204" pitchFamily="49" charset="0"/>
              </a:rPr>
              <a:t>fx:id</a:t>
            </a:r>
            <a:r>
              <a:rPr lang="en-US" i="1" dirty="0">
                <a:solidFill>
                  <a:srgbClr val="000000"/>
                </a:solidFill>
                <a:latin typeface="Consolas" panose="020B0609020204030204" pitchFamily="49" charset="0"/>
              </a:rPr>
              <a:t>=</a:t>
            </a:r>
            <a:r>
              <a:rPr lang="en-US" i="1" dirty="0">
                <a:solidFill>
                  <a:srgbClr val="2A00FF"/>
                </a:solidFill>
                <a:latin typeface="Consolas" panose="020B0609020204030204" pitchFamily="49" charset="0"/>
              </a:rPr>
              <a:t>"</a:t>
            </a:r>
            <a:r>
              <a:rPr lang="en-US" i="1" dirty="0" err="1">
                <a:solidFill>
                  <a:srgbClr val="2A00FF"/>
                </a:solidFill>
                <a:latin typeface="Consolas" panose="020B0609020204030204" pitchFamily="49" charset="0"/>
              </a:rPr>
              <a:t>txtusername</a:t>
            </a:r>
            <a:r>
              <a:rPr lang="en-US" i="1" dirty="0">
                <a:solidFill>
                  <a:srgbClr val="2A00FF"/>
                </a:solidFill>
                <a:latin typeface="Consolas" panose="020B0609020204030204" pitchFamily="49" charset="0"/>
              </a:rPr>
              <a:t>" </a:t>
            </a:r>
            <a:r>
              <a:rPr lang="en-US" i="1" dirty="0" err="1">
                <a:solidFill>
                  <a:srgbClr val="7F007F"/>
                </a:solidFill>
                <a:latin typeface="Consolas" panose="020B0609020204030204" pitchFamily="49" charset="0"/>
              </a:rPr>
              <a:t>layoutX</a:t>
            </a:r>
            <a:r>
              <a:rPr lang="en-US" i="1" dirty="0">
                <a:solidFill>
                  <a:srgbClr val="000000"/>
                </a:solidFill>
                <a:latin typeface="Consolas" panose="020B0609020204030204" pitchFamily="49" charset="0"/>
              </a:rPr>
              <a:t>=</a:t>
            </a:r>
            <a:r>
              <a:rPr lang="en-US" i="1" dirty="0">
                <a:solidFill>
                  <a:srgbClr val="2A00FF"/>
                </a:solidFill>
                <a:latin typeface="Consolas" panose="020B0609020204030204" pitchFamily="49" charset="0"/>
              </a:rPr>
              <a:t>"38.0" </a:t>
            </a:r>
            <a:r>
              <a:rPr lang="en-US" i="1" dirty="0" err="1">
                <a:solidFill>
                  <a:srgbClr val="7F007F"/>
                </a:solidFill>
                <a:latin typeface="Consolas" panose="020B0609020204030204" pitchFamily="49" charset="0"/>
              </a:rPr>
              <a:t>layoutY</a:t>
            </a:r>
            <a:r>
              <a:rPr lang="en-US" i="1" dirty="0">
                <a:solidFill>
                  <a:srgbClr val="000000"/>
                </a:solidFill>
                <a:latin typeface="Consolas" panose="020B0609020204030204" pitchFamily="49" charset="0"/>
              </a:rPr>
              <a:t>=</a:t>
            </a:r>
            <a:r>
              <a:rPr lang="en-US" i="1" dirty="0">
                <a:solidFill>
                  <a:srgbClr val="2A00FF"/>
                </a:solidFill>
                <a:latin typeface="Consolas" panose="020B0609020204030204" pitchFamily="49" charset="0"/>
              </a:rPr>
              <a:t>"112.0" </a:t>
            </a:r>
            <a:r>
              <a:rPr lang="en-US" i="1" dirty="0" err="1">
                <a:solidFill>
                  <a:srgbClr val="7F007F"/>
                </a:solidFill>
                <a:latin typeface="Consolas" panose="020B0609020204030204" pitchFamily="49" charset="0"/>
              </a:rPr>
              <a:t>promptText</a:t>
            </a:r>
            <a:r>
              <a:rPr lang="en-US" i="1" dirty="0">
                <a:solidFill>
                  <a:srgbClr val="000000"/>
                </a:solidFill>
                <a:latin typeface="Consolas" panose="020B0609020204030204" pitchFamily="49" charset="0"/>
              </a:rPr>
              <a:t>=</a:t>
            </a:r>
            <a:r>
              <a:rPr lang="en-US" i="1" dirty="0">
                <a:solidFill>
                  <a:srgbClr val="2A00FF"/>
                </a:solidFill>
                <a:latin typeface="Consolas" panose="020B0609020204030204" pitchFamily="49" charset="0"/>
              </a:rPr>
              <a:t>"username"</a:t>
            </a:r>
            <a:r>
              <a:rPr lang="en-US" i="1" dirty="0">
                <a:solidFill>
                  <a:srgbClr val="008080"/>
                </a:solidFill>
                <a:latin typeface="Consolas" panose="020B0609020204030204" pitchFamily="49" charset="0"/>
              </a:rPr>
              <a:t>&gt;</a:t>
            </a:r>
          </a:p>
          <a:p>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&lt;</a:t>
            </a:r>
            <a:r>
              <a:rPr lang="en-US" dirty="0">
                <a:solidFill>
                  <a:srgbClr val="3F7F7F"/>
                </a:solidFill>
                <a:latin typeface="Consolas" panose="020B0609020204030204" pitchFamily="49" charset="0"/>
              </a:rPr>
              <a:t>font</a:t>
            </a:r>
            <a:r>
              <a:rPr lang="en-US" dirty="0">
                <a:solidFill>
                  <a:srgbClr val="008080"/>
                </a:solidFill>
                <a:latin typeface="Consolas" panose="020B0609020204030204" pitchFamily="49" charset="0"/>
              </a:rPr>
              <a:t>&gt;</a:t>
            </a:r>
          </a:p>
          <a:p>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&lt;</a:t>
            </a:r>
            <a:r>
              <a:rPr lang="en-US" dirty="0">
                <a:solidFill>
                  <a:srgbClr val="3F7F7F"/>
                </a:solidFill>
                <a:latin typeface="Consolas" panose="020B0609020204030204" pitchFamily="49" charset="0"/>
              </a:rPr>
              <a:t>Font </a:t>
            </a:r>
            <a:r>
              <a:rPr lang="en-US" dirty="0">
                <a:solidFill>
                  <a:srgbClr val="7F007F"/>
                </a:solidFill>
                <a:latin typeface="Consolas" panose="020B0609020204030204" pitchFamily="49" charset="0"/>
              </a:rPr>
              <a:t>size</a:t>
            </a:r>
            <a:r>
              <a:rPr lang="en-US" dirty="0">
                <a:solidFill>
                  <a:srgbClr val="000000"/>
                </a:solidFill>
                <a:latin typeface="Consolas" panose="020B0609020204030204" pitchFamily="49" charset="0"/>
              </a:rPr>
              <a:t>=</a:t>
            </a:r>
            <a:r>
              <a:rPr lang="en-US" i="1" dirty="0">
                <a:solidFill>
                  <a:srgbClr val="2A00FF"/>
                </a:solidFill>
                <a:latin typeface="Consolas" panose="020B0609020204030204" pitchFamily="49" charset="0"/>
              </a:rPr>
              <a:t>"24.0" </a:t>
            </a:r>
            <a:r>
              <a:rPr lang="en-US" i="1" dirty="0">
                <a:solidFill>
                  <a:srgbClr val="008080"/>
                </a:solidFill>
                <a:latin typeface="Consolas" panose="020B0609020204030204" pitchFamily="49" charset="0"/>
              </a:rPr>
              <a:t>/&gt;</a:t>
            </a:r>
          </a:p>
          <a:p>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&lt;/</a:t>
            </a:r>
            <a:r>
              <a:rPr lang="en-US" dirty="0">
                <a:solidFill>
                  <a:srgbClr val="3F7F7F"/>
                </a:solidFill>
                <a:latin typeface="Consolas" panose="020B0609020204030204" pitchFamily="49" charset="0"/>
              </a:rPr>
              <a:t>font</a:t>
            </a:r>
            <a:r>
              <a:rPr lang="en-US" dirty="0">
                <a:solidFill>
                  <a:srgbClr val="008080"/>
                </a:solidFill>
                <a:latin typeface="Consolas" panose="020B0609020204030204" pitchFamily="49" charset="0"/>
              </a:rPr>
              <a:t>&gt;</a:t>
            </a:r>
          </a:p>
          <a:p>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&lt;/</a:t>
            </a:r>
            <a:r>
              <a:rPr lang="en-US" dirty="0" err="1">
                <a:solidFill>
                  <a:srgbClr val="3F7F7F"/>
                </a:solidFill>
                <a:latin typeface="Consolas" panose="020B0609020204030204" pitchFamily="49" charset="0"/>
              </a:rPr>
              <a:t>TextField</a:t>
            </a:r>
            <a:r>
              <a:rPr lang="en-US" dirty="0">
                <a:solidFill>
                  <a:srgbClr val="008080"/>
                </a:solidFill>
                <a:latin typeface="Consolas" panose="020B0609020204030204" pitchFamily="49" charset="0"/>
              </a:rPr>
              <a:t>&gt;</a:t>
            </a:r>
          </a:p>
          <a:p>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&lt;/</a:t>
            </a:r>
            <a:r>
              <a:rPr lang="en-US" dirty="0">
                <a:solidFill>
                  <a:srgbClr val="3F7F7F"/>
                </a:solidFill>
                <a:latin typeface="Consolas" panose="020B0609020204030204" pitchFamily="49" charset="0"/>
              </a:rPr>
              <a:t>children</a:t>
            </a:r>
            <a:r>
              <a:rPr lang="en-US" dirty="0">
                <a:solidFill>
                  <a:srgbClr val="008080"/>
                </a:solidFill>
                <a:latin typeface="Consolas" panose="020B0609020204030204" pitchFamily="49" charset="0"/>
              </a:rPr>
              <a:t>&gt;</a:t>
            </a:r>
          </a:p>
          <a:p>
            <a:r>
              <a:rPr lang="en-US" dirty="0">
                <a:solidFill>
                  <a:srgbClr val="008080"/>
                </a:solidFill>
                <a:latin typeface="Consolas" panose="020B0609020204030204" pitchFamily="49" charset="0"/>
              </a:rPr>
              <a:t>&lt;/</a:t>
            </a:r>
            <a:r>
              <a:rPr lang="en-US" dirty="0" err="1">
                <a:solidFill>
                  <a:srgbClr val="3F7F7F"/>
                </a:solidFill>
                <a:latin typeface="Consolas" panose="020B0609020204030204" pitchFamily="49" charset="0"/>
              </a:rPr>
              <a:t>AnchorPane</a:t>
            </a:r>
            <a:r>
              <a:rPr lang="en-US" dirty="0">
                <a:solidFill>
                  <a:srgbClr val="008080"/>
                </a:solidFill>
                <a:latin typeface="Consolas" panose="020B0609020204030204" pitchFamily="49" charset="0"/>
              </a:rPr>
              <a:t>&gt;</a:t>
            </a:r>
          </a:p>
        </p:txBody>
      </p:sp>
      <p:sp>
        <p:nvSpPr>
          <p:cNvPr id="3" name="Rectangle 2"/>
          <p:cNvSpPr/>
          <p:nvPr/>
        </p:nvSpPr>
        <p:spPr>
          <a:xfrm>
            <a:off x="5151120" y="-855718"/>
            <a:ext cx="6096000" cy="8125301"/>
          </a:xfrm>
          <a:prstGeom prst="rect">
            <a:avLst/>
          </a:prstGeom>
        </p:spPr>
        <p:txBody>
          <a:bodyPr>
            <a:spAutoFit/>
          </a:bodyPr>
          <a:lstStyle/>
          <a:p>
            <a:r>
              <a:rPr lang="en-US" dirty="0">
                <a:solidFill>
                  <a:srgbClr val="008080"/>
                </a:solidFill>
                <a:latin typeface="Consolas" panose="020B0609020204030204" pitchFamily="49" charset="0"/>
              </a:rPr>
              <a:t>&lt;?</a:t>
            </a:r>
            <a:r>
              <a:rPr lang="en-US" dirty="0">
                <a:solidFill>
                  <a:srgbClr val="3F7F7F"/>
                </a:solidFill>
                <a:latin typeface="Consolas" panose="020B0609020204030204" pitchFamily="49" charset="0"/>
              </a:rPr>
              <a:t>xml </a:t>
            </a:r>
            <a:r>
              <a:rPr lang="en-US" dirty="0">
                <a:solidFill>
                  <a:srgbClr val="7F007F"/>
                </a:solidFill>
                <a:latin typeface="Consolas" panose="020B0609020204030204" pitchFamily="49" charset="0"/>
              </a:rPr>
              <a:t>version</a:t>
            </a:r>
            <a:r>
              <a:rPr lang="en-US" dirty="0">
                <a:solidFill>
                  <a:srgbClr val="000000"/>
                </a:solidFill>
                <a:latin typeface="Consolas" panose="020B0609020204030204" pitchFamily="49" charset="0"/>
              </a:rPr>
              <a:t>=</a:t>
            </a:r>
            <a:r>
              <a:rPr lang="en-US" i="1" dirty="0">
                <a:solidFill>
                  <a:srgbClr val="2A00FF"/>
                </a:solidFill>
                <a:latin typeface="Consolas" panose="020B0609020204030204" pitchFamily="49" charset="0"/>
              </a:rPr>
              <a:t>"1.0" </a:t>
            </a:r>
            <a:r>
              <a:rPr lang="en-US" i="1" dirty="0">
                <a:solidFill>
                  <a:srgbClr val="7F007F"/>
                </a:solidFill>
                <a:latin typeface="Consolas" panose="020B0609020204030204" pitchFamily="49" charset="0"/>
              </a:rPr>
              <a:t>encoding</a:t>
            </a:r>
            <a:r>
              <a:rPr lang="en-US" i="1" dirty="0">
                <a:solidFill>
                  <a:srgbClr val="000000"/>
                </a:solidFill>
                <a:latin typeface="Consolas" panose="020B0609020204030204" pitchFamily="49" charset="0"/>
              </a:rPr>
              <a:t>=</a:t>
            </a:r>
            <a:r>
              <a:rPr lang="en-US" i="1" dirty="0">
                <a:solidFill>
                  <a:srgbClr val="2A00FF"/>
                </a:solidFill>
                <a:latin typeface="Consolas" panose="020B0609020204030204" pitchFamily="49" charset="0"/>
              </a:rPr>
              <a:t>"UTF-8"</a:t>
            </a:r>
            <a:r>
              <a:rPr lang="en-US" i="1" dirty="0">
                <a:solidFill>
                  <a:srgbClr val="008080"/>
                </a:solidFill>
                <a:latin typeface="Consolas" panose="020B0609020204030204" pitchFamily="49" charset="0"/>
              </a:rPr>
              <a:t>?&gt;</a:t>
            </a:r>
          </a:p>
          <a:p>
            <a:endParaRPr lang="en-US" dirty="0">
              <a:latin typeface="Consolas" panose="020B0609020204030204" pitchFamily="49" charset="0"/>
            </a:endParaRPr>
          </a:p>
          <a:p>
            <a:r>
              <a:rPr lang="en-US" dirty="0">
                <a:solidFill>
                  <a:srgbClr val="008080"/>
                </a:solidFill>
                <a:latin typeface="Consolas" panose="020B0609020204030204" pitchFamily="49" charset="0"/>
              </a:rPr>
              <a:t>&lt;?</a:t>
            </a:r>
            <a:r>
              <a:rPr lang="en-US" dirty="0">
                <a:solidFill>
                  <a:srgbClr val="3F7F7F"/>
                </a:solidFill>
                <a:latin typeface="Consolas" panose="020B0609020204030204" pitchFamily="49" charset="0"/>
              </a:rPr>
              <a:t>import </a:t>
            </a:r>
            <a:r>
              <a:rPr lang="en-US" dirty="0" err="1">
                <a:solidFill>
                  <a:srgbClr val="000000"/>
                </a:solidFill>
                <a:latin typeface="Consolas" panose="020B0609020204030204" pitchFamily="49" charset="0"/>
              </a:rPr>
              <a:t>javafx.scene.control.Label</a:t>
            </a:r>
            <a:r>
              <a:rPr lang="en-US" dirty="0">
                <a:solidFill>
                  <a:srgbClr val="008080"/>
                </a:solidFill>
                <a:latin typeface="Consolas" panose="020B0609020204030204" pitchFamily="49" charset="0"/>
              </a:rPr>
              <a:t>?&gt;</a:t>
            </a:r>
          </a:p>
          <a:p>
            <a:r>
              <a:rPr lang="en-US" dirty="0">
                <a:solidFill>
                  <a:srgbClr val="008080"/>
                </a:solidFill>
                <a:latin typeface="Consolas" panose="020B0609020204030204" pitchFamily="49" charset="0"/>
              </a:rPr>
              <a:t>&lt;?</a:t>
            </a:r>
            <a:r>
              <a:rPr lang="en-US" dirty="0">
                <a:solidFill>
                  <a:srgbClr val="3F7F7F"/>
                </a:solidFill>
                <a:latin typeface="Consolas" panose="020B0609020204030204" pitchFamily="49" charset="0"/>
              </a:rPr>
              <a:t>import </a:t>
            </a:r>
            <a:r>
              <a:rPr lang="en-US" dirty="0" err="1">
                <a:solidFill>
                  <a:srgbClr val="000000"/>
                </a:solidFill>
                <a:latin typeface="Consolas" panose="020B0609020204030204" pitchFamily="49" charset="0"/>
              </a:rPr>
              <a:t>javafx.scene.image.Image</a:t>
            </a:r>
            <a:r>
              <a:rPr lang="en-US" dirty="0">
                <a:solidFill>
                  <a:srgbClr val="008080"/>
                </a:solidFill>
                <a:latin typeface="Consolas" panose="020B0609020204030204" pitchFamily="49" charset="0"/>
              </a:rPr>
              <a:t>?&gt;</a:t>
            </a:r>
          </a:p>
          <a:p>
            <a:r>
              <a:rPr lang="en-US" dirty="0">
                <a:solidFill>
                  <a:srgbClr val="008080"/>
                </a:solidFill>
                <a:latin typeface="Consolas" panose="020B0609020204030204" pitchFamily="49" charset="0"/>
              </a:rPr>
              <a:t>&lt;?</a:t>
            </a:r>
            <a:r>
              <a:rPr lang="en-US" dirty="0">
                <a:solidFill>
                  <a:srgbClr val="3F7F7F"/>
                </a:solidFill>
                <a:latin typeface="Consolas" panose="020B0609020204030204" pitchFamily="49" charset="0"/>
              </a:rPr>
              <a:t>import </a:t>
            </a:r>
            <a:r>
              <a:rPr lang="en-US" dirty="0" err="1">
                <a:solidFill>
                  <a:srgbClr val="000000"/>
                </a:solidFill>
                <a:latin typeface="Consolas" panose="020B0609020204030204" pitchFamily="49" charset="0"/>
              </a:rPr>
              <a:t>javafx.scene.image.ImageView</a:t>
            </a:r>
            <a:r>
              <a:rPr lang="en-US" dirty="0">
                <a:solidFill>
                  <a:srgbClr val="008080"/>
                </a:solidFill>
                <a:latin typeface="Consolas" panose="020B0609020204030204" pitchFamily="49" charset="0"/>
              </a:rPr>
              <a:t>?&gt;</a:t>
            </a:r>
          </a:p>
          <a:p>
            <a:r>
              <a:rPr lang="en-US" dirty="0">
                <a:solidFill>
                  <a:srgbClr val="008080"/>
                </a:solidFill>
                <a:latin typeface="Consolas" panose="020B0609020204030204" pitchFamily="49" charset="0"/>
              </a:rPr>
              <a:t>&lt;?</a:t>
            </a:r>
            <a:r>
              <a:rPr lang="en-US" dirty="0">
                <a:solidFill>
                  <a:srgbClr val="3F7F7F"/>
                </a:solidFill>
                <a:latin typeface="Consolas" panose="020B0609020204030204" pitchFamily="49" charset="0"/>
              </a:rPr>
              <a:t>import </a:t>
            </a:r>
            <a:r>
              <a:rPr lang="en-US" dirty="0" err="1">
                <a:solidFill>
                  <a:srgbClr val="000000"/>
                </a:solidFill>
                <a:latin typeface="Consolas" panose="020B0609020204030204" pitchFamily="49" charset="0"/>
              </a:rPr>
              <a:t>javafx.scene.layout.AnchorPane</a:t>
            </a:r>
            <a:r>
              <a:rPr lang="en-US" dirty="0">
                <a:solidFill>
                  <a:srgbClr val="008080"/>
                </a:solidFill>
                <a:latin typeface="Consolas" panose="020B0609020204030204" pitchFamily="49" charset="0"/>
              </a:rPr>
              <a:t>?&gt;</a:t>
            </a:r>
          </a:p>
          <a:p>
            <a:r>
              <a:rPr lang="en-US" dirty="0">
                <a:solidFill>
                  <a:srgbClr val="008080"/>
                </a:solidFill>
                <a:latin typeface="Consolas" panose="020B0609020204030204" pitchFamily="49" charset="0"/>
              </a:rPr>
              <a:t>&lt;?</a:t>
            </a:r>
            <a:r>
              <a:rPr lang="en-US" dirty="0">
                <a:solidFill>
                  <a:srgbClr val="3F7F7F"/>
                </a:solidFill>
                <a:latin typeface="Consolas" panose="020B0609020204030204" pitchFamily="49" charset="0"/>
              </a:rPr>
              <a:t>import </a:t>
            </a:r>
            <a:r>
              <a:rPr lang="en-US" dirty="0" err="1">
                <a:solidFill>
                  <a:srgbClr val="000000"/>
                </a:solidFill>
                <a:latin typeface="Consolas" panose="020B0609020204030204" pitchFamily="49" charset="0"/>
              </a:rPr>
              <a:t>javafx.scene.text.Font</a:t>
            </a:r>
            <a:r>
              <a:rPr lang="en-US" dirty="0">
                <a:solidFill>
                  <a:srgbClr val="008080"/>
                </a:solidFill>
                <a:latin typeface="Consolas" panose="020B0609020204030204" pitchFamily="49" charset="0"/>
              </a:rPr>
              <a:t>?&gt;</a:t>
            </a:r>
          </a:p>
          <a:p>
            <a:endParaRPr lang="en-US" dirty="0">
              <a:latin typeface="Consolas" panose="020B0609020204030204" pitchFamily="49" charset="0"/>
            </a:endParaRPr>
          </a:p>
          <a:p>
            <a:r>
              <a:rPr lang="en-US" dirty="0">
                <a:solidFill>
                  <a:srgbClr val="008080"/>
                </a:solidFill>
                <a:latin typeface="Consolas" panose="020B0609020204030204" pitchFamily="49" charset="0"/>
              </a:rPr>
              <a:t>&lt;</a:t>
            </a:r>
            <a:r>
              <a:rPr lang="en-US" dirty="0" err="1">
                <a:solidFill>
                  <a:srgbClr val="3F7F7F"/>
                </a:solidFill>
                <a:latin typeface="Consolas" panose="020B0609020204030204" pitchFamily="49" charset="0"/>
              </a:rPr>
              <a:t>AnchorPane</a:t>
            </a:r>
            <a:r>
              <a:rPr lang="en-US" dirty="0">
                <a:solidFill>
                  <a:srgbClr val="3F7F7F"/>
                </a:solidFill>
                <a:latin typeface="Consolas" panose="020B0609020204030204" pitchFamily="49" charset="0"/>
              </a:rPr>
              <a:t> </a:t>
            </a:r>
            <a:r>
              <a:rPr lang="en-US" dirty="0" err="1">
                <a:solidFill>
                  <a:srgbClr val="7F007F"/>
                </a:solidFill>
                <a:latin typeface="Consolas" panose="020B0609020204030204" pitchFamily="49" charset="0"/>
              </a:rPr>
              <a:t>prefHeight</a:t>
            </a:r>
            <a:r>
              <a:rPr lang="en-US" dirty="0">
                <a:solidFill>
                  <a:srgbClr val="000000"/>
                </a:solidFill>
                <a:latin typeface="Consolas" panose="020B0609020204030204" pitchFamily="49" charset="0"/>
              </a:rPr>
              <a:t>=</a:t>
            </a:r>
            <a:r>
              <a:rPr lang="en-US" i="1" dirty="0">
                <a:solidFill>
                  <a:srgbClr val="2A00FF"/>
                </a:solidFill>
                <a:latin typeface="Consolas" panose="020B0609020204030204" pitchFamily="49" charset="0"/>
              </a:rPr>
              <a:t>"300.0" </a:t>
            </a:r>
            <a:r>
              <a:rPr lang="en-US" i="1" dirty="0" err="1">
                <a:solidFill>
                  <a:srgbClr val="7F007F"/>
                </a:solidFill>
                <a:latin typeface="Consolas" panose="020B0609020204030204" pitchFamily="49" charset="0"/>
              </a:rPr>
              <a:t>prefWidth</a:t>
            </a:r>
            <a:r>
              <a:rPr lang="en-US" i="1" dirty="0">
                <a:solidFill>
                  <a:srgbClr val="000000"/>
                </a:solidFill>
                <a:latin typeface="Consolas" panose="020B0609020204030204" pitchFamily="49" charset="0"/>
              </a:rPr>
              <a:t>=</a:t>
            </a:r>
            <a:r>
              <a:rPr lang="en-US" i="1" dirty="0">
                <a:solidFill>
                  <a:srgbClr val="2A00FF"/>
                </a:solidFill>
                <a:latin typeface="Consolas" panose="020B0609020204030204" pitchFamily="49" charset="0"/>
              </a:rPr>
              <a:t>"300.0" </a:t>
            </a:r>
            <a:r>
              <a:rPr lang="en-US" i="1" dirty="0" err="1">
                <a:solidFill>
                  <a:srgbClr val="7F007F"/>
                </a:solidFill>
                <a:latin typeface="Consolas" panose="020B0609020204030204" pitchFamily="49" charset="0"/>
              </a:rPr>
              <a:t>xmlns</a:t>
            </a:r>
            <a:r>
              <a:rPr lang="en-US" i="1" dirty="0">
                <a:solidFill>
                  <a:srgbClr val="000000"/>
                </a:solidFill>
                <a:latin typeface="Consolas" panose="020B0609020204030204" pitchFamily="49" charset="0"/>
              </a:rPr>
              <a:t>=</a:t>
            </a:r>
            <a:r>
              <a:rPr lang="en-US" i="1" dirty="0">
                <a:solidFill>
                  <a:srgbClr val="2A00FF"/>
                </a:solidFill>
                <a:latin typeface="Consolas" panose="020B0609020204030204" pitchFamily="49" charset="0"/>
              </a:rPr>
              <a:t>"http://javafx.com/</a:t>
            </a:r>
            <a:r>
              <a:rPr lang="en-US" i="1" dirty="0" err="1">
                <a:solidFill>
                  <a:srgbClr val="2A00FF"/>
                </a:solidFill>
                <a:latin typeface="Consolas" panose="020B0609020204030204" pitchFamily="49" charset="0"/>
              </a:rPr>
              <a:t>javafx</a:t>
            </a:r>
            <a:r>
              <a:rPr lang="en-US" i="1" dirty="0">
                <a:solidFill>
                  <a:srgbClr val="2A00FF"/>
                </a:solidFill>
                <a:latin typeface="Consolas" panose="020B0609020204030204" pitchFamily="49" charset="0"/>
              </a:rPr>
              <a:t>/11.0.1" </a:t>
            </a:r>
            <a:r>
              <a:rPr lang="en-US" i="1" dirty="0" err="1">
                <a:solidFill>
                  <a:srgbClr val="7F007F"/>
                </a:solidFill>
                <a:latin typeface="Consolas" panose="020B0609020204030204" pitchFamily="49" charset="0"/>
              </a:rPr>
              <a:t>xmlns:fx</a:t>
            </a:r>
            <a:r>
              <a:rPr lang="en-US" i="1" dirty="0">
                <a:solidFill>
                  <a:srgbClr val="000000"/>
                </a:solidFill>
                <a:latin typeface="Consolas" panose="020B0609020204030204" pitchFamily="49" charset="0"/>
              </a:rPr>
              <a:t>=</a:t>
            </a:r>
            <a:r>
              <a:rPr lang="en-US" i="1" dirty="0">
                <a:solidFill>
                  <a:srgbClr val="2A00FF"/>
                </a:solidFill>
                <a:latin typeface="Consolas" panose="020B0609020204030204" pitchFamily="49" charset="0"/>
              </a:rPr>
              <a:t>"http://javafx.com/</a:t>
            </a:r>
            <a:r>
              <a:rPr lang="en-US" i="1" dirty="0" err="1">
                <a:solidFill>
                  <a:srgbClr val="2A00FF"/>
                </a:solidFill>
                <a:latin typeface="Consolas" panose="020B0609020204030204" pitchFamily="49" charset="0"/>
              </a:rPr>
              <a:t>fxml</a:t>
            </a:r>
            <a:r>
              <a:rPr lang="en-US" i="1" dirty="0">
                <a:solidFill>
                  <a:srgbClr val="2A00FF"/>
                </a:solidFill>
                <a:latin typeface="Consolas" panose="020B0609020204030204" pitchFamily="49" charset="0"/>
              </a:rPr>
              <a:t>/1"</a:t>
            </a:r>
            <a:r>
              <a:rPr lang="en-US" i="1" dirty="0">
                <a:solidFill>
                  <a:srgbClr val="008080"/>
                </a:solidFill>
                <a:latin typeface="Consolas" panose="020B0609020204030204" pitchFamily="49" charset="0"/>
              </a:rPr>
              <a:t>&gt;</a:t>
            </a:r>
          </a:p>
          <a:p>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&lt;</a:t>
            </a:r>
            <a:r>
              <a:rPr lang="en-US" dirty="0">
                <a:solidFill>
                  <a:srgbClr val="3F7F7F"/>
                </a:solidFill>
                <a:latin typeface="Consolas" panose="020B0609020204030204" pitchFamily="49" charset="0"/>
              </a:rPr>
              <a:t>children</a:t>
            </a:r>
            <a:r>
              <a:rPr lang="en-US" dirty="0">
                <a:solidFill>
                  <a:srgbClr val="008080"/>
                </a:solidFill>
                <a:latin typeface="Consolas" panose="020B0609020204030204" pitchFamily="49" charset="0"/>
              </a:rPr>
              <a:t>&gt;</a:t>
            </a:r>
          </a:p>
          <a:p>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&lt;</a:t>
            </a:r>
            <a:r>
              <a:rPr lang="en-US" dirty="0">
                <a:solidFill>
                  <a:srgbClr val="3F7F7F"/>
                </a:solidFill>
                <a:latin typeface="Consolas" panose="020B0609020204030204" pitchFamily="49" charset="0"/>
              </a:rPr>
              <a:t>Label </a:t>
            </a:r>
            <a:r>
              <a:rPr lang="en-US" dirty="0" err="1">
                <a:solidFill>
                  <a:srgbClr val="7F007F"/>
                </a:solidFill>
                <a:latin typeface="Consolas" panose="020B0609020204030204" pitchFamily="49" charset="0"/>
              </a:rPr>
              <a:t>layoutX</a:t>
            </a:r>
            <a:r>
              <a:rPr lang="en-US" dirty="0">
                <a:solidFill>
                  <a:srgbClr val="000000"/>
                </a:solidFill>
                <a:latin typeface="Consolas" panose="020B0609020204030204" pitchFamily="49" charset="0"/>
              </a:rPr>
              <a:t>=</a:t>
            </a:r>
            <a:r>
              <a:rPr lang="en-US" i="1" dirty="0">
                <a:solidFill>
                  <a:srgbClr val="2A00FF"/>
                </a:solidFill>
                <a:latin typeface="Consolas" panose="020B0609020204030204" pitchFamily="49" charset="0"/>
              </a:rPr>
              <a:t>"25.0" </a:t>
            </a:r>
            <a:r>
              <a:rPr lang="en-US" i="1" dirty="0" err="1">
                <a:solidFill>
                  <a:srgbClr val="7F007F"/>
                </a:solidFill>
                <a:latin typeface="Consolas" panose="020B0609020204030204" pitchFamily="49" charset="0"/>
              </a:rPr>
              <a:t>layoutY</a:t>
            </a:r>
            <a:r>
              <a:rPr lang="en-US" i="1" dirty="0">
                <a:solidFill>
                  <a:srgbClr val="000000"/>
                </a:solidFill>
                <a:latin typeface="Consolas" panose="020B0609020204030204" pitchFamily="49" charset="0"/>
              </a:rPr>
              <a:t>=</a:t>
            </a:r>
            <a:r>
              <a:rPr lang="en-US" i="1" dirty="0">
                <a:solidFill>
                  <a:srgbClr val="2A00FF"/>
                </a:solidFill>
                <a:latin typeface="Consolas" panose="020B0609020204030204" pitchFamily="49" charset="0"/>
              </a:rPr>
              <a:t>"25.0" </a:t>
            </a:r>
            <a:r>
              <a:rPr lang="en-US" i="1" dirty="0" err="1">
                <a:solidFill>
                  <a:srgbClr val="7F007F"/>
                </a:solidFill>
                <a:latin typeface="Consolas" panose="020B0609020204030204" pitchFamily="49" charset="0"/>
              </a:rPr>
              <a:t>prefHeight</a:t>
            </a:r>
            <a:r>
              <a:rPr lang="en-US" i="1" dirty="0">
                <a:solidFill>
                  <a:srgbClr val="000000"/>
                </a:solidFill>
                <a:latin typeface="Consolas" panose="020B0609020204030204" pitchFamily="49" charset="0"/>
              </a:rPr>
              <a:t>=</a:t>
            </a:r>
            <a:r>
              <a:rPr lang="en-US" i="1" dirty="0">
                <a:solidFill>
                  <a:srgbClr val="2A00FF"/>
                </a:solidFill>
                <a:latin typeface="Consolas" panose="020B0609020204030204" pitchFamily="49" charset="0"/>
              </a:rPr>
              <a:t>"66.0" </a:t>
            </a:r>
            <a:r>
              <a:rPr lang="en-US" i="1" dirty="0" err="1">
                <a:solidFill>
                  <a:srgbClr val="7F007F"/>
                </a:solidFill>
                <a:latin typeface="Consolas" panose="020B0609020204030204" pitchFamily="49" charset="0"/>
              </a:rPr>
              <a:t>prefWidth</a:t>
            </a:r>
            <a:r>
              <a:rPr lang="en-US" i="1" dirty="0">
                <a:solidFill>
                  <a:srgbClr val="000000"/>
                </a:solidFill>
                <a:latin typeface="Consolas" panose="020B0609020204030204" pitchFamily="49" charset="0"/>
              </a:rPr>
              <a:t>=</a:t>
            </a:r>
            <a:r>
              <a:rPr lang="en-US" i="1" dirty="0">
                <a:solidFill>
                  <a:srgbClr val="2A00FF"/>
                </a:solidFill>
                <a:latin typeface="Consolas" panose="020B0609020204030204" pitchFamily="49" charset="0"/>
              </a:rPr>
              <a:t>"125.0" </a:t>
            </a:r>
            <a:r>
              <a:rPr lang="en-US" i="1" dirty="0">
                <a:solidFill>
                  <a:srgbClr val="7F007F"/>
                </a:solidFill>
                <a:latin typeface="Consolas" panose="020B0609020204030204" pitchFamily="49" charset="0"/>
              </a:rPr>
              <a:t>text</a:t>
            </a:r>
            <a:r>
              <a:rPr lang="en-US" i="1" dirty="0">
                <a:solidFill>
                  <a:srgbClr val="000000"/>
                </a:solidFill>
                <a:latin typeface="Consolas" panose="020B0609020204030204" pitchFamily="49" charset="0"/>
              </a:rPr>
              <a:t>=</a:t>
            </a:r>
            <a:r>
              <a:rPr lang="en-US" i="1" dirty="0">
                <a:solidFill>
                  <a:srgbClr val="2A00FF"/>
                </a:solidFill>
                <a:latin typeface="Consolas" panose="020B0609020204030204" pitchFamily="49" charset="0"/>
              </a:rPr>
              <a:t>"Main </a:t>
            </a:r>
            <a:r>
              <a:rPr lang="en-US" i="1" dirty="0" err="1">
                <a:solidFill>
                  <a:srgbClr val="2A00FF"/>
                </a:solidFill>
                <a:latin typeface="Consolas" panose="020B0609020204030204" pitchFamily="49" charset="0"/>
              </a:rPr>
              <a:t>widnow</a:t>
            </a:r>
            <a:r>
              <a:rPr lang="en-US" i="1" dirty="0">
                <a:solidFill>
                  <a:srgbClr val="2A00FF"/>
                </a:solidFill>
                <a:latin typeface="Consolas" panose="020B0609020204030204" pitchFamily="49" charset="0"/>
              </a:rPr>
              <a:t>" </a:t>
            </a:r>
            <a:r>
              <a:rPr lang="en-US" i="1" dirty="0" err="1">
                <a:solidFill>
                  <a:srgbClr val="7F007F"/>
                </a:solidFill>
                <a:latin typeface="Consolas" panose="020B0609020204030204" pitchFamily="49" charset="0"/>
              </a:rPr>
              <a:t>textFill</a:t>
            </a:r>
            <a:r>
              <a:rPr lang="en-US" i="1" dirty="0">
                <a:solidFill>
                  <a:srgbClr val="000000"/>
                </a:solidFill>
                <a:latin typeface="Consolas" panose="020B0609020204030204" pitchFamily="49" charset="0"/>
              </a:rPr>
              <a:t>=</a:t>
            </a:r>
            <a:r>
              <a:rPr lang="en-US" i="1" dirty="0">
                <a:solidFill>
                  <a:srgbClr val="2A00FF"/>
                </a:solidFill>
                <a:latin typeface="Consolas" panose="020B0609020204030204" pitchFamily="49" charset="0"/>
              </a:rPr>
              <a:t>"#a41717"</a:t>
            </a:r>
            <a:r>
              <a:rPr lang="en-US" i="1" dirty="0">
                <a:solidFill>
                  <a:srgbClr val="008080"/>
                </a:solidFill>
                <a:latin typeface="Consolas" panose="020B0609020204030204" pitchFamily="49" charset="0"/>
              </a:rPr>
              <a:t>&gt;</a:t>
            </a:r>
          </a:p>
          <a:p>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&lt;</a:t>
            </a:r>
            <a:r>
              <a:rPr lang="en-US" dirty="0">
                <a:solidFill>
                  <a:srgbClr val="3F7F7F"/>
                </a:solidFill>
                <a:latin typeface="Consolas" panose="020B0609020204030204" pitchFamily="49" charset="0"/>
              </a:rPr>
              <a:t>font</a:t>
            </a:r>
            <a:r>
              <a:rPr lang="en-US" dirty="0">
                <a:solidFill>
                  <a:srgbClr val="008080"/>
                </a:solidFill>
                <a:latin typeface="Consolas" panose="020B0609020204030204" pitchFamily="49" charset="0"/>
              </a:rPr>
              <a:t>&gt;</a:t>
            </a:r>
          </a:p>
          <a:p>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&lt;</a:t>
            </a:r>
            <a:r>
              <a:rPr lang="en-US" dirty="0">
                <a:solidFill>
                  <a:srgbClr val="3F7F7F"/>
                </a:solidFill>
                <a:latin typeface="Consolas" panose="020B0609020204030204" pitchFamily="49" charset="0"/>
              </a:rPr>
              <a:t>Font </a:t>
            </a:r>
            <a:r>
              <a:rPr lang="en-US" dirty="0">
                <a:solidFill>
                  <a:srgbClr val="7F007F"/>
                </a:solidFill>
                <a:latin typeface="Consolas" panose="020B0609020204030204" pitchFamily="49" charset="0"/>
              </a:rPr>
              <a:t>size</a:t>
            </a:r>
            <a:r>
              <a:rPr lang="en-US" dirty="0">
                <a:solidFill>
                  <a:srgbClr val="000000"/>
                </a:solidFill>
                <a:latin typeface="Consolas" panose="020B0609020204030204" pitchFamily="49" charset="0"/>
              </a:rPr>
              <a:t>=</a:t>
            </a:r>
            <a:r>
              <a:rPr lang="en-US" i="1" dirty="0">
                <a:solidFill>
                  <a:srgbClr val="2A00FF"/>
                </a:solidFill>
                <a:latin typeface="Consolas" panose="020B0609020204030204" pitchFamily="49" charset="0"/>
              </a:rPr>
              <a:t>"13.0" </a:t>
            </a:r>
            <a:r>
              <a:rPr lang="en-US" i="1" dirty="0">
                <a:solidFill>
                  <a:srgbClr val="008080"/>
                </a:solidFill>
                <a:latin typeface="Consolas" panose="020B0609020204030204" pitchFamily="49" charset="0"/>
              </a:rPr>
              <a:t>/&gt;</a:t>
            </a:r>
          </a:p>
          <a:p>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&lt;/</a:t>
            </a:r>
            <a:r>
              <a:rPr lang="en-US" dirty="0">
                <a:solidFill>
                  <a:srgbClr val="3F7F7F"/>
                </a:solidFill>
                <a:latin typeface="Consolas" panose="020B0609020204030204" pitchFamily="49" charset="0"/>
              </a:rPr>
              <a:t>font</a:t>
            </a:r>
            <a:r>
              <a:rPr lang="en-US" dirty="0">
                <a:solidFill>
                  <a:srgbClr val="008080"/>
                </a:solidFill>
                <a:latin typeface="Consolas" panose="020B0609020204030204" pitchFamily="49" charset="0"/>
              </a:rPr>
              <a:t>&gt;</a:t>
            </a:r>
          </a:p>
          <a:p>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&lt;/</a:t>
            </a:r>
            <a:r>
              <a:rPr lang="en-US" dirty="0">
                <a:solidFill>
                  <a:srgbClr val="3F7F7F"/>
                </a:solidFill>
                <a:latin typeface="Consolas" panose="020B0609020204030204" pitchFamily="49" charset="0"/>
              </a:rPr>
              <a:t>Label</a:t>
            </a:r>
            <a:r>
              <a:rPr lang="en-US" dirty="0">
                <a:solidFill>
                  <a:srgbClr val="008080"/>
                </a:solidFill>
                <a:latin typeface="Consolas" panose="020B0609020204030204" pitchFamily="49" charset="0"/>
              </a:rPr>
              <a:t>&gt;</a:t>
            </a:r>
          </a:p>
          <a:p>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&lt;</a:t>
            </a:r>
            <a:r>
              <a:rPr lang="en-US" dirty="0" err="1">
                <a:solidFill>
                  <a:srgbClr val="3F7F7F"/>
                </a:solidFill>
                <a:latin typeface="Consolas" panose="020B0609020204030204" pitchFamily="49" charset="0"/>
              </a:rPr>
              <a:t>ImageView</a:t>
            </a:r>
            <a:r>
              <a:rPr lang="en-US" dirty="0">
                <a:solidFill>
                  <a:srgbClr val="3F7F7F"/>
                </a:solidFill>
                <a:latin typeface="Consolas" panose="020B0609020204030204" pitchFamily="49" charset="0"/>
              </a:rPr>
              <a:t> </a:t>
            </a:r>
            <a:r>
              <a:rPr lang="en-US" dirty="0" err="1">
                <a:solidFill>
                  <a:srgbClr val="7F007F"/>
                </a:solidFill>
                <a:latin typeface="Consolas" panose="020B0609020204030204" pitchFamily="49" charset="0"/>
              </a:rPr>
              <a:t>fitHeight</a:t>
            </a:r>
            <a:r>
              <a:rPr lang="en-US" dirty="0">
                <a:solidFill>
                  <a:srgbClr val="000000"/>
                </a:solidFill>
                <a:latin typeface="Consolas" panose="020B0609020204030204" pitchFamily="49" charset="0"/>
              </a:rPr>
              <a:t>=</a:t>
            </a:r>
            <a:r>
              <a:rPr lang="en-US" i="1" dirty="0">
                <a:solidFill>
                  <a:srgbClr val="2A00FF"/>
                </a:solidFill>
                <a:latin typeface="Consolas" panose="020B0609020204030204" pitchFamily="49" charset="0"/>
              </a:rPr>
              <a:t>"120.0" </a:t>
            </a:r>
            <a:r>
              <a:rPr lang="en-US" i="1" dirty="0" err="1">
                <a:solidFill>
                  <a:srgbClr val="7F007F"/>
                </a:solidFill>
                <a:latin typeface="Consolas" panose="020B0609020204030204" pitchFamily="49" charset="0"/>
              </a:rPr>
              <a:t>fitWidth</a:t>
            </a:r>
            <a:r>
              <a:rPr lang="en-US" i="1" dirty="0">
                <a:solidFill>
                  <a:srgbClr val="000000"/>
                </a:solidFill>
                <a:latin typeface="Consolas" panose="020B0609020204030204" pitchFamily="49" charset="0"/>
              </a:rPr>
              <a:t>=</a:t>
            </a:r>
            <a:r>
              <a:rPr lang="en-US" i="1" dirty="0">
                <a:solidFill>
                  <a:srgbClr val="2A00FF"/>
                </a:solidFill>
                <a:latin typeface="Consolas" panose="020B0609020204030204" pitchFamily="49" charset="0"/>
              </a:rPr>
              <a:t>"172.0" </a:t>
            </a:r>
            <a:r>
              <a:rPr lang="en-US" i="1" dirty="0" err="1">
                <a:solidFill>
                  <a:srgbClr val="7F007F"/>
                </a:solidFill>
                <a:latin typeface="Consolas" panose="020B0609020204030204" pitchFamily="49" charset="0"/>
              </a:rPr>
              <a:t>layoutX</a:t>
            </a:r>
            <a:r>
              <a:rPr lang="en-US" i="1" dirty="0">
                <a:solidFill>
                  <a:srgbClr val="000000"/>
                </a:solidFill>
                <a:latin typeface="Consolas" panose="020B0609020204030204" pitchFamily="49" charset="0"/>
              </a:rPr>
              <a:t>=</a:t>
            </a:r>
            <a:r>
              <a:rPr lang="en-US" i="1" dirty="0">
                <a:solidFill>
                  <a:srgbClr val="2A00FF"/>
                </a:solidFill>
                <a:latin typeface="Consolas" panose="020B0609020204030204" pitchFamily="49" charset="0"/>
              </a:rPr>
              <a:t>"50.0" </a:t>
            </a:r>
            <a:r>
              <a:rPr lang="en-US" i="1" dirty="0" err="1">
                <a:solidFill>
                  <a:srgbClr val="7F007F"/>
                </a:solidFill>
                <a:latin typeface="Consolas" panose="020B0609020204030204" pitchFamily="49" charset="0"/>
              </a:rPr>
              <a:t>layoutY</a:t>
            </a:r>
            <a:r>
              <a:rPr lang="en-US" i="1" dirty="0">
                <a:solidFill>
                  <a:srgbClr val="000000"/>
                </a:solidFill>
                <a:latin typeface="Consolas" panose="020B0609020204030204" pitchFamily="49" charset="0"/>
              </a:rPr>
              <a:t>=</a:t>
            </a:r>
            <a:r>
              <a:rPr lang="en-US" i="1" dirty="0">
                <a:solidFill>
                  <a:srgbClr val="2A00FF"/>
                </a:solidFill>
                <a:latin typeface="Consolas" panose="020B0609020204030204" pitchFamily="49" charset="0"/>
              </a:rPr>
              <a:t>"108.0" </a:t>
            </a:r>
            <a:r>
              <a:rPr lang="en-US" i="1" dirty="0" err="1">
                <a:solidFill>
                  <a:srgbClr val="7F007F"/>
                </a:solidFill>
                <a:latin typeface="Consolas" panose="020B0609020204030204" pitchFamily="49" charset="0"/>
              </a:rPr>
              <a:t>pickOnBounds</a:t>
            </a:r>
            <a:r>
              <a:rPr lang="en-US" i="1" dirty="0">
                <a:solidFill>
                  <a:srgbClr val="000000"/>
                </a:solidFill>
                <a:latin typeface="Consolas" panose="020B0609020204030204" pitchFamily="49" charset="0"/>
              </a:rPr>
              <a:t>=</a:t>
            </a:r>
            <a:r>
              <a:rPr lang="en-US" i="1" dirty="0">
                <a:solidFill>
                  <a:srgbClr val="2A00FF"/>
                </a:solidFill>
                <a:latin typeface="Consolas" panose="020B0609020204030204" pitchFamily="49" charset="0"/>
              </a:rPr>
              <a:t>"true" </a:t>
            </a:r>
            <a:r>
              <a:rPr lang="en-US" i="1" dirty="0" err="1">
                <a:solidFill>
                  <a:srgbClr val="7F007F"/>
                </a:solidFill>
                <a:latin typeface="Consolas" panose="020B0609020204030204" pitchFamily="49" charset="0"/>
              </a:rPr>
              <a:t>preserveRatio</a:t>
            </a:r>
            <a:r>
              <a:rPr lang="en-US" i="1" dirty="0">
                <a:solidFill>
                  <a:srgbClr val="000000"/>
                </a:solidFill>
                <a:latin typeface="Consolas" panose="020B0609020204030204" pitchFamily="49" charset="0"/>
              </a:rPr>
              <a:t>=</a:t>
            </a:r>
            <a:r>
              <a:rPr lang="en-US" i="1" dirty="0">
                <a:solidFill>
                  <a:srgbClr val="2A00FF"/>
                </a:solidFill>
                <a:latin typeface="Consolas" panose="020B0609020204030204" pitchFamily="49" charset="0"/>
              </a:rPr>
              <a:t>"true"</a:t>
            </a:r>
            <a:r>
              <a:rPr lang="en-US" i="1" dirty="0">
                <a:solidFill>
                  <a:srgbClr val="008080"/>
                </a:solidFill>
                <a:latin typeface="Consolas" panose="020B0609020204030204" pitchFamily="49" charset="0"/>
              </a:rPr>
              <a:t>&gt;</a:t>
            </a:r>
          </a:p>
          <a:p>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&lt;</a:t>
            </a:r>
            <a:r>
              <a:rPr lang="en-US" dirty="0">
                <a:solidFill>
                  <a:srgbClr val="3F7F7F"/>
                </a:solidFill>
                <a:latin typeface="Consolas" panose="020B0609020204030204" pitchFamily="49" charset="0"/>
              </a:rPr>
              <a:t>image</a:t>
            </a:r>
            <a:r>
              <a:rPr lang="en-US" dirty="0">
                <a:solidFill>
                  <a:srgbClr val="008080"/>
                </a:solidFill>
                <a:latin typeface="Consolas" panose="020B0609020204030204" pitchFamily="49" charset="0"/>
              </a:rPr>
              <a:t>&gt;</a:t>
            </a:r>
          </a:p>
          <a:p>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&lt;</a:t>
            </a:r>
            <a:r>
              <a:rPr lang="en-US" dirty="0">
                <a:solidFill>
                  <a:srgbClr val="3F7F7F"/>
                </a:solidFill>
                <a:latin typeface="Consolas" panose="020B0609020204030204" pitchFamily="49" charset="0"/>
              </a:rPr>
              <a:t>Image </a:t>
            </a:r>
            <a:r>
              <a:rPr lang="en-US" dirty="0" err="1">
                <a:solidFill>
                  <a:srgbClr val="7F007F"/>
                </a:solidFill>
                <a:latin typeface="Consolas" panose="020B0609020204030204" pitchFamily="49" charset="0"/>
              </a:rPr>
              <a:t>url</a:t>
            </a:r>
            <a:r>
              <a:rPr lang="en-US" dirty="0">
                <a:solidFill>
                  <a:srgbClr val="000000"/>
                </a:solidFill>
                <a:latin typeface="Consolas" panose="020B0609020204030204" pitchFamily="49" charset="0"/>
              </a:rPr>
              <a:t>=</a:t>
            </a:r>
            <a:r>
              <a:rPr lang="en-US" i="1" dirty="0">
                <a:solidFill>
                  <a:srgbClr val="2A00FF"/>
                </a:solidFill>
                <a:latin typeface="Consolas" panose="020B0609020204030204" pitchFamily="49" charset="0"/>
              </a:rPr>
              <a:t>"@../image/image.png" </a:t>
            </a:r>
            <a:r>
              <a:rPr lang="en-US" i="1" dirty="0">
                <a:solidFill>
                  <a:srgbClr val="008080"/>
                </a:solidFill>
                <a:latin typeface="Consolas" panose="020B0609020204030204" pitchFamily="49" charset="0"/>
              </a:rPr>
              <a:t>/&gt;</a:t>
            </a:r>
          </a:p>
          <a:p>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&lt;/</a:t>
            </a:r>
            <a:r>
              <a:rPr lang="en-US" dirty="0">
                <a:solidFill>
                  <a:srgbClr val="3F7F7F"/>
                </a:solidFill>
                <a:latin typeface="Consolas" panose="020B0609020204030204" pitchFamily="49" charset="0"/>
              </a:rPr>
              <a:t>image</a:t>
            </a:r>
            <a:r>
              <a:rPr lang="en-US" dirty="0">
                <a:solidFill>
                  <a:srgbClr val="008080"/>
                </a:solidFill>
                <a:latin typeface="Consolas" panose="020B0609020204030204" pitchFamily="49" charset="0"/>
              </a:rPr>
              <a:t>&gt;</a:t>
            </a:r>
          </a:p>
          <a:p>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&lt;/</a:t>
            </a:r>
            <a:r>
              <a:rPr lang="en-US" dirty="0" err="1">
                <a:solidFill>
                  <a:srgbClr val="3F7F7F"/>
                </a:solidFill>
                <a:latin typeface="Consolas" panose="020B0609020204030204" pitchFamily="49" charset="0"/>
              </a:rPr>
              <a:t>ImageView</a:t>
            </a:r>
            <a:r>
              <a:rPr lang="en-US" dirty="0">
                <a:solidFill>
                  <a:srgbClr val="008080"/>
                </a:solidFill>
                <a:latin typeface="Consolas" panose="020B0609020204030204" pitchFamily="49" charset="0"/>
              </a:rPr>
              <a:t>&gt;</a:t>
            </a:r>
          </a:p>
          <a:p>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&lt;/</a:t>
            </a:r>
            <a:r>
              <a:rPr lang="en-US" dirty="0">
                <a:solidFill>
                  <a:srgbClr val="3F7F7F"/>
                </a:solidFill>
                <a:latin typeface="Consolas" panose="020B0609020204030204" pitchFamily="49" charset="0"/>
              </a:rPr>
              <a:t>children</a:t>
            </a:r>
            <a:r>
              <a:rPr lang="en-US" dirty="0">
                <a:solidFill>
                  <a:srgbClr val="008080"/>
                </a:solidFill>
                <a:latin typeface="Consolas" panose="020B0609020204030204" pitchFamily="49" charset="0"/>
              </a:rPr>
              <a:t>&gt;</a:t>
            </a:r>
          </a:p>
          <a:p>
            <a:r>
              <a:rPr lang="en-US" dirty="0">
                <a:solidFill>
                  <a:srgbClr val="008080"/>
                </a:solidFill>
                <a:latin typeface="Consolas" panose="020B0609020204030204" pitchFamily="49" charset="0"/>
              </a:rPr>
              <a:t>&lt;/</a:t>
            </a:r>
            <a:r>
              <a:rPr lang="en-US" dirty="0" err="1">
                <a:solidFill>
                  <a:srgbClr val="3F7F7F"/>
                </a:solidFill>
                <a:latin typeface="Consolas" panose="020B0609020204030204" pitchFamily="49" charset="0"/>
              </a:rPr>
              <a:t>AnchorPane</a:t>
            </a:r>
            <a:r>
              <a:rPr lang="en-US" dirty="0">
                <a:solidFill>
                  <a:srgbClr val="008080"/>
                </a:solidFill>
                <a:latin typeface="Consolas" panose="020B0609020204030204" pitchFamily="49" charset="0"/>
              </a:rPr>
              <a:t>&gt;</a:t>
            </a:r>
          </a:p>
        </p:txBody>
      </p:sp>
    </p:spTree>
    <p:extLst>
      <p:ext uri="{BB962C8B-B14F-4D97-AF65-F5344CB8AC3E}">
        <p14:creationId xmlns:p14="http://schemas.microsoft.com/office/powerpoint/2010/main" val="36260068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24110660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4434" y="-1691908"/>
            <a:ext cx="6096000" cy="9510296"/>
          </a:xfrm>
          <a:prstGeom prst="rect">
            <a:avLst/>
          </a:prstGeom>
        </p:spPr>
        <p:txBody>
          <a:bodyPr>
            <a:spAutoFit/>
          </a:bodyPr>
          <a:lstStyle/>
          <a:p>
            <a:r>
              <a:rPr lang="en-US"/>
              <a:t>package application;</a:t>
            </a:r>
          </a:p>
          <a:p>
            <a:endParaRPr lang="en-US" dirty="0"/>
          </a:p>
          <a:p>
            <a:r>
              <a:rPr lang="en-US" dirty="0"/>
              <a:t>import </a:t>
            </a:r>
            <a:r>
              <a:rPr lang="en-US" dirty="0" err="1"/>
              <a:t>javafx.application.Application</a:t>
            </a:r>
            <a:r>
              <a:rPr lang="en-US" dirty="0"/>
              <a:t>;</a:t>
            </a:r>
          </a:p>
          <a:p>
            <a:r>
              <a:rPr lang="en-US" dirty="0"/>
              <a:t>import </a:t>
            </a:r>
            <a:r>
              <a:rPr lang="en-US" dirty="0" err="1"/>
              <a:t>javafx.fxml.FXMLLoader</a:t>
            </a:r>
            <a:r>
              <a:rPr lang="en-US" dirty="0"/>
              <a:t>;</a:t>
            </a:r>
          </a:p>
          <a:p>
            <a:r>
              <a:rPr lang="en-US" dirty="0"/>
              <a:t>import </a:t>
            </a:r>
            <a:r>
              <a:rPr lang="en-US" dirty="0" err="1"/>
              <a:t>javafx.stage.Stage</a:t>
            </a:r>
            <a:r>
              <a:rPr lang="en-US" dirty="0"/>
              <a:t>;</a:t>
            </a:r>
          </a:p>
          <a:p>
            <a:r>
              <a:rPr lang="en-US" dirty="0"/>
              <a:t>import </a:t>
            </a:r>
            <a:r>
              <a:rPr lang="en-US" dirty="0" err="1"/>
              <a:t>javafx.scene.Parent</a:t>
            </a:r>
            <a:r>
              <a:rPr lang="en-US" dirty="0"/>
              <a:t>;</a:t>
            </a:r>
          </a:p>
          <a:p>
            <a:r>
              <a:rPr lang="en-US" dirty="0"/>
              <a:t>import </a:t>
            </a:r>
            <a:r>
              <a:rPr lang="en-US" dirty="0" err="1"/>
              <a:t>javafx.scene.Scene</a:t>
            </a:r>
            <a:r>
              <a:rPr lang="en-US" dirty="0"/>
              <a:t>;</a:t>
            </a:r>
          </a:p>
          <a:p>
            <a:endParaRPr lang="en-US" dirty="0"/>
          </a:p>
          <a:p>
            <a:endParaRPr lang="en-US" dirty="0"/>
          </a:p>
          <a:p>
            <a:r>
              <a:rPr lang="en-US" dirty="0"/>
              <a:t>public class Main extends Application {</a:t>
            </a:r>
          </a:p>
          <a:p>
            <a:r>
              <a:rPr lang="en-US" dirty="0"/>
              <a:t>	@Override</a:t>
            </a:r>
          </a:p>
          <a:p>
            <a:r>
              <a:rPr lang="en-US" dirty="0"/>
              <a:t>	public void start(Stage </a:t>
            </a:r>
            <a:r>
              <a:rPr lang="en-US" dirty="0" err="1"/>
              <a:t>primaryStage</a:t>
            </a:r>
            <a:r>
              <a:rPr lang="en-US" dirty="0"/>
              <a:t>) {</a:t>
            </a:r>
          </a:p>
          <a:p>
            <a:r>
              <a:rPr lang="en-US" dirty="0"/>
              <a:t>		try {</a:t>
            </a:r>
          </a:p>
          <a:p>
            <a:r>
              <a:rPr lang="en-US" dirty="0"/>
              <a:t>			Parent root=</a:t>
            </a:r>
            <a:r>
              <a:rPr lang="en-US" dirty="0" err="1"/>
              <a:t>FXMLLoader.load</a:t>
            </a:r>
            <a:r>
              <a:rPr lang="en-US" dirty="0"/>
              <a:t>(</a:t>
            </a:r>
            <a:r>
              <a:rPr lang="en-US" dirty="0" err="1"/>
              <a:t>getClass</a:t>
            </a:r>
            <a:r>
              <a:rPr lang="en-US" dirty="0"/>
              <a:t>().</a:t>
            </a:r>
            <a:r>
              <a:rPr lang="en-US" dirty="0" err="1"/>
              <a:t>getResource</a:t>
            </a:r>
            <a:r>
              <a:rPr lang="en-US" dirty="0"/>
              <a:t>("/application/</a:t>
            </a:r>
            <a:r>
              <a:rPr lang="en-US" dirty="0" err="1"/>
              <a:t>menu.fxml</a:t>
            </a:r>
            <a:r>
              <a:rPr lang="en-US" dirty="0"/>
              <a:t>"));</a:t>
            </a:r>
          </a:p>
          <a:p>
            <a:r>
              <a:rPr lang="en-US" dirty="0"/>
              <a:t>			//</a:t>
            </a:r>
            <a:r>
              <a:rPr lang="en-US" dirty="0" err="1"/>
              <a:t>BorderPane</a:t>
            </a:r>
            <a:r>
              <a:rPr lang="en-US" dirty="0"/>
              <a:t> root = new </a:t>
            </a:r>
            <a:r>
              <a:rPr lang="en-US" dirty="0" err="1"/>
              <a:t>BorderPane</a:t>
            </a:r>
            <a:r>
              <a:rPr lang="en-US" dirty="0"/>
              <a:t>();</a:t>
            </a:r>
          </a:p>
          <a:p>
            <a:r>
              <a:rPr lang="en-US" dirty="0"/>
              <a:t>			Scene </a:t>
            </a:r>
            <a:r>
              <a:rPr lang="en-US" dirty="0" err="1"/>
              <a:t>scene</a:t>
            </a:r>
            <a:r>
              <a:rPr lang="en-US" dirty="0"/>
              <a:t> = new Scene(root,400,400);</a:t>
            </a:r>
          </a:p>
          <a:p>
            <a:r>
              <a:rPr lang="en-US" dirty="0"/>
              <a:t>			</a:t>
            </a:r>
            <a:r>
              <a:rPr lang="en-US" dirty="0" err="1"/>
              <a:t>scene.getStylesheets</a:t>
            </a:r>
            <a:r>
              <a:rPr lang="en-US" dirty="0"/>
              <a:t>().add(</a:t>
            </a:r>
            <a:r>
              <a:rPr lang="en-US" dirty="0" err="1"/>
              <a:t>getClass</a:t>
            </a:r>
            <a:r>
              <a:rPr lang="en-US" dirty="0"/>
              <a:t>().</a:t>
            </a:r>
            <a:r>
              <a:rPr lang="en-US" dirty="0" err="1"/>
              <a:t>getResource</a:t>
            </a:r>
            <a:r>
              <a:rPr lang="en-US" dirty="0"/>
              <a:t>("application.css").</a:t>
            </a:r>
            <a:r>
              <a:rPr lang="en-US" dirty="0" err="1"/>
              <a:t>toExternalForm</a:t>
            </a:r>
            <a:r>
              <a:rPr lang="en-US" dirty="0"/>
              <a:t>());</a:t>
            </a:r>
          </a:p>
          <a:p>
            <a:r>
              <a:rPr lang="en-US" dirty="0"/>
              <a:t>			</a:t>
            </a:r>
            <a:r>
              <a:rPr lang="en-US" dirty="0" err="1"/>
              <a:t>primaryStage.setScene</a:t>
            </a:r>
            <a:r>
              <a:rPr lang="en-US" dirty="0"/>
              <a:t>(scene);</a:t>
            </a:r>
          </a:p>
          <a:p>
            <a:r>
              <a:rPr lang="en-US" dirty="0"/>
              <a:t>			</a:t>
            </a:r>
            <a:r>
              <a:rPr lang="en-US" dirty="0" err="1"/>
              <a:t>primaryStage.show</a:t>
            </a:r>
            <a:r>
              <a:rPr lang="en-US" dirty="0"/>
              <a:t>();</a:t>
            </a:r>
          </a:p>
          <a:p>
            <a:r>
              <a:rPr lang="en-US" dirty="0"/>
              <a:t>		} catch(Exception e) {</a:t>
            </a:r>
          </a:p>
          <a:p>
            <a:r>
              <a:rPr lang="en-US" dirty="0"/>
              <a:t>			</a:t>
            </a:r>
            <a:r>
              <a:rPr lang="en-US" dirty="0" err="1"/>
              <a:t>e.printStackTrace</a:t>
            </a:r>
            <a:r>
              <a:rPr lang="en-US" dirty="0"/>
              <a:t>();</a:t>
            </a:r>
          </a:p>
          <a:p>
            <a:r>
              <a:rPr lang="en-US" dirty="0"/>
              <a:t>		}</a:t>
            </a:r>
          </a:p>
          <a:p>
            <a:r>
              <a:rPr lang="en-US" dirty="0"/>
              <a:t>	}</a:t>
            </a:r>
          </a:p>
          <a:p>
            <a:endParaRPr lang="en-US" dirty="0"/>
          </a:p>
          <a:p>
            <a:r>
              <a:rPr lang="en-US" dirty="0"/>
              <a:t>	public static void main(String[] </a:t>
            </a:r>
            <a:r>
              <a:rPr lang="en-US" dirty="0" err="1"/>
              <a:t>args</a:t>
            </a:r>
            <a:r>
              <a:rPr lang="en-US" dirty="0"/>
              <a:t>) {</a:t>
            </a:r>
          </a:p>
          <a:p>
            <a:r>
              <a:rPr lang="en-US" dirty="0"/>
              <a:t>		launch(</a:t>
            </a:r>
            <a:r>
              <a:rPr lang="en-US" dirty="0" err="1"/>
              <a:t>args</a:t>
            </a:r>
            <a:r>
              <a:rPr lang="en-US" dirty="0"/>
              <a:t>);</a:t>
            </a:r>
          </a:p>
          <a:p>
            <a:r>
              <a:rPr lang="en-US" dirty="0"/>
              <a:t>	}</a:t>
            </a:r>
          </a:p>
          <a:p>
            <a:r>
              <a:rPr lang="en-US" dirty="0"/>
              <a:t>}</a:t>
            </a:r>
          </a:p>
        </p:txBody>
      </p:sp>
      <p:sp>
        <p:nvSpPr>
          <p:cNvPr id="3" name="Rectangle 2"/>
          <p:cNvSpPr/>
          <p:nvPr/>
        </p:nvSpPr>
        <p:spPr>
          <a:xfrm>
            <a:off x="5477692" y="-306914"/>
            <a:ext cx="6096000" cy="6740307"/>
          </a:xfrm>
          <a:prstGeom prst="rect">
            <a:avLst/>
          </a:prstGeom>
        </p:spPr>
        <p:txBody>
          <a:bodyPr>
            <a:spAutoFit/>
          </a:bodyPr>
          <a:lstStyle/>
          <a:p>
            <a:r>
              <a:rPr lang="en-US" dirty="0"/>
              <a:t>package application;</a:t>
            </a:r>
          </a:p>
          <a:p>
            <a:endParaRPr lang="en-US" dirty="0"/>
          </a:p>
          <a:p>
            <a:r>
              <a:rPr lang="en-US" dirty="0"/>
              <a:t>import java.net.URL;</a:t>
            </a:r>
          </a:p>
          <a:p>
            <a:r>
              <a:rPr lang="en-US" dirty="0"/>
              <a:t>import </a:t>
            </a:r>
            <a:r>
              <a:rPr lang="en-US" dirty="0" err="1"/>
              <a:t>java.util.ResourceBundle</a:t>
            </a:r>
            <a:r>
              <a:rPr lang="en-US" dirty="0"/>
              <a:t>;</a:t>
            </a:r>
          </a:p>
          <a:p>
            <a:endParaRPr lang="en-US" dirty="0"/>
          </a:p>
          <a:p>
            <a:r>
              <a:rPr lang="en-US" dirty="0"/>
              <a:t>import </a:t>
            </a:r>
            <a:r>
              <a:rPr lang="en-US" dirty="0" err="1"/>
              <a:t>javafx.application.Platform</a:t>
            </a:r>
            <a:r>
              <a:rPr lang="en-US" dirty="0"/>
              <a:t>;</a:t>
            </a:r>
          </a:p>
          <a:p>
            <a:r>
              <a:rPr lang="en-US" dirty="0"/>
              <a:t>import </a:t>
            </a:r>
            <a:r>
              <a:rPr lang="en-US" dirty="0" err="1"/>
              <a:t>javafx.event.ActionEvent</a:t>
            </a:r>
            <a:r>
              <a:rPr lang="en-US" dirty="0"/>
              <a:t>;</a:t>
            </a:r>
          </a:p>
          <a:p>
            <a:r>
              <a:rPr lang="en-US" dirty="0"/>
              <a:t>import </a:t>
            </a:r>
            <a:r>
              <a:rPr lang="en-US" dirty="0" err="1"/>
              <a:t>javafx.fxml.Initializable</a:t>
            </a:r>
            <a:r>
              <a:rPr lang="en-US" dirty="0"/>
              <a:t>;</a:t>
            </a:r>
          </a:p>
          <a:p>
            <a:endParaRPr lang="en-US" dirty="0"/>
          </a:p>
          <a:p>
            <a:r>
              <a:rPr lang="en-US" dirty="0"/>
              <a:t>public class </a:t>
            </a:r>
            <a:r>
              <a:rPr lang="en-US" dirty="0" err="1"/>
              <a:t>MainController</a:t>
            </a:r>
            <a:r>
              <a:rPr lang="en-US" dirty="0"/>
              <a:t> implements </a:t>
            </a:r>
            <a:r>
              <a:rPr lang="en-US" dirty="0" err="1"/>
              <a:t>Initializable</a:t>
            </a:r>
            <a:r>
              <a:rPr lang="en-US" dirty="0"/>
              <a:t> {</a:t>
            </a:r>
          </a:p>
          <a:p>
            <a:endParaRPr lang="en-US" dirty="0"/>
          </a:p>
          <a:p>
            <a:r>
              <a:rPr lang="en-US" dirty="0"/>
              <a:t>public void </a:t>
            </a:r>
            <a:r>
              <a:rPr lang="en-US" dirty="0" err="1"/>
              <a:t>CloseApp</a:t>
            </a:r>
            <a:r>
              <a:rPr lang="en-US" dirty="0"/>
              <a:t>(</a:t>
            </a:r>
            <a:r>
              <a:rPr lang="en-US" dirty="0" err="1"/>
              <a:t>ActionEvent</a:t>
            </a:r>
            <a:r>
              <a:rPr lang="en-US" dirty="0"/>
              <a:t> event)</a:t>
            </a:r>
          </a:p>
          <a:p>
            <a:r>
              <a:rPr lang="en-US" dirty="0"/>
              <a:t>{</a:t>
            </a:r>
          </a:p>
          <a:p>
            <a:r>
              <a:rPr lang="en-US" dirty="0"/>
              <a:t>	</a:t>
            </a:r>
            <a:r>
              <a:rPr lang="en-US" dirty="0" err="1"/>
              <a:t>Platform.exit</a:t>
            </a:r>
            <a:r>
              <a:rPr lang="en-US" dirty="0"/>
              <a:t>();</a:t>
            </a:r>
          </a:p>
          <a:p>
            <a:r>
              <a:rPr lang="en-US" dirty="0"/>
              <a:t>	</a:t>
            </a:r>
            <a:r>
              <a:rPr lang="en-US" dirty="0" err="1"/>
              <a:t>System.exit</a:t>
            </a:r>
            <a:r>
              <a:rPr lang="en-US" dirty="0"/>
              <a:t>(0);</a:t>
            </a:r>
          </a:p>
          <a:p>
            <a:r>
              <a:rPr lang="en-US" dirty="0"/>
              <a:t>}</a:t>
            </a:r>
          </a:p>
          <a:p>
            <a:endParaRPr lang="en-US" dirty="0"/>
          </a:p>
          <a:p>
            <a:r>
              <a:rPr lang="en-US" dirty="0"/>
              <a:t>@Override</a:t>
            </a:r>
          </a:p>
          <a:p>
            <a:r>
              <a:rPr lang="en-US" dirty="0"/>
              <a:t>public void initialize(URL location, </a:t>
            </a:r>
            <a:r>
              <a:rPr lang="en-US" dirty="0" err="1"/>
              <a:t>ResourceBundle</a:t>
            </a:r>
            <a:r>
              <a:rPr lang="en-US" dirty="0"/>
              <a:t> resources) {</a:t>
            </a:r>
          </a:p>
          <a:p>
            <a:r>
              <a:rPr lang="en-US" dirty="0"/>
              <a:t>	// TODO Auto-generated method stub</a:t>
            </a:r>
          </a:p>
          <a:p>
            <a:endParaRPr lang="en-US" dirty="0"/>
          </a:p>
          <a:p>
            <a:r>
              <a:rPr lang="en-US" dirty="0"/>
              <a:t>}</a:t>
            </a:r>
          </a:p>
          <a:p>
            <a:endParaRPr lang="en-US" dirty="0"/>
          </a:p>
          <a:p>
            <a:r>
              <a:rPr lang="en-US" dirty="0"/>
              <a:t>}</a:t>
            </a:r>
          </a:p>
        </p:txBody>
      </p:sp>
    </p:spTree>
    <p:extLst>
      <p:ext uri="{BB962C8B-B14F-4D97-AF65-F5344CB8AC3E}">
        <p14:creationId xmlns:p14="http://schemas.microsoft.com/office/powerpoint/2010/main" val="66360043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1842839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487557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1737" y="286605"/>
            <a:ext cx="5364480" cy="2031325"/>
          </a:xfrm>
          <a:prstGeom prst="rect">
            <a:avLst/>
          </a:prstGeom>
          <a:ln w="38100">
            <a:solidFill>
              <a:schemeClr val="tx1"/>
            </a:solidFill>
          </a:ln>
        </p:spPr>
        <p:txBody>
          <a:bodyPr wrap="square">
            <a:spAutoFit/>
          </a:bodyPr>
          <a:lstStyle/>
          <a:p>
            <a:r>
              <a:rPr lang="en-US" b="1" dirty="0" smtClean="0">
                <a:solidFill>
                  <a:srgbClr val="7F0055"/>
                </a:solidFill>
                <a:latin typeface="Consolas" panose="020B0609020204030204" pitchFamily="49" charset="0"/>
              </a:rPr>
              <a:t>public</a:t>
            </a:r>
            <a:r>
              <a:rPr lang="en-US" b="1" dirty="0" smtClean="0">
                <a:solidFill>
                  <a:srgbClr val="000000"/>
                </a:solidFill>
                <a:latin typeface="Consolas" panose="020B0609020204030204" pitchFamily="49" charset="0"/>
              </a:rPr>
              <a:t> </a:t>
            </a:r>
            <a:r>
              <a:rPr lang="en-US" b="1" dirty="0" smtClean="0">
                <a:solidFill>
                  <a:srgbClr val="7F0055"/>
                </a:solidFill>
                <a:latin typeface="Consolas" panose="020B0609020204030204" pitchFamily="49" charset="0"/>
              </a:rPr>
              <a:t>class</a:t>
            </a:r>
            <a:r>
              <a:rPr lang="en-US" b="1" dirty="0" smtClean="0">
                <a:solidFill>
                  <a:srgbClr val="000000"/>
                </a:solidFill>
                <a:latin typeface="Consolas" panose="020B0609020204030204" pitchFamily="49" charset="0"/>
              </a:rPr>
              <a:t> </a:t>
            </a:r>
            <a:r>
              <a:rPr lang="en-US" b="1" dirty="0" err="1" smtClean="0">
                <a:solidFill>
                  <a:srgbClr val="000000"/>
                </a:solidFill>
                <a:latin typeface="Consolas" panose="020B0609020204030204" pitchFamily="49" charset="0"/>
              </a:rPr>
              <a:t>Sita</a:t>
            </a:r>
            <a:r>
              <a:rPr lang="en-US" b="1" dirty="0" smtClean="0">
                <a:solidFill>
                  <a:srgbClr val="000000"/>
                </a:solidFill>
                <a:latin typeface="Consolas" panose="020B0609020204030204" pitchFamily="49" charset="0"/>
              </a:rPr>
              <a:t> {</a:t>
            </a:r>
          </a:p>
          <a:p>
            <a:r>
              <a:rPr lang="en-US" b="1" dirty="0" smtClean="0">
                <a:solidFill>
                  <a:srgbClr val="7F0055"/>
                </a:solidFill>
                <a:latin typeface="Consolas" panose="020B0609020204030204" pitchFamily="49" charset="0"/>
              </a:rPr>
              <a:t>private</a:t>
            </a:r>
            <a:r>
              <a:rPr lang="en-US" b="1" dirty="0" smtClean="0">
                <a:solidFill>
                  <a:srgbClr val="000000"/>
                </a:solidFill>
                <a:latin typeface="Consolas" panose="020B0609020204030204" pitchFamily="49" charset="0"/>
              </a:rPr>
              <a:t> String </a:t>
            </a:r>
            <a:r>
              <a:rPr lang="en-US" b="1" dirty="0" smtClean="0">
                <a:solidFill>
                  <a:srgbClr val="0000C0"/>
                </a:solidFill>
                <a:latin typeface="Consolas" panose="020B0609020204030204" pitchFamily="49" charset="0"/>
              </a:rPr>
              <a:t>name</a:t>
            </a:r>
            <a:r>
              <a:rPr lang="en-US" b="1" dirty="0" smtClean="0">
                <a:solidFill>
                  <a:srgbClr val="000000"/>
                </a:solidFill>
                <a:latin typeface="Consolas" panose="020B0609020204030204" pitchFamily="49" charset="0"/>
              </a:rPr>
              <a:t>;</a:t>
            </a:r>
          </a:p>
          <a:p>
            <a:r>
              <a:rPr lang="en-US" dirty="0" err="1" smtClean="0">
                <a:solidFill>
                  <a:srgbClr val="000000"/>
                </a:solidFill>
                <a:latin typeface="Consolas" panose="020B0609020204030204" pitchFamily="49" charset="0"/>
              </a:rPr>
              <a:t>Sita</a:t>
            </a:r>
            <a:r>
              <a:rPr lang="en-US" dirty="0" smtClean="0">
                <a:solidFill>
                  <a:srgbClr val="000000"/>
                </a:solidFill>
                <a:latin typeface="Consolas" panose="020B0609020204030204" pitchFamily="49" charset="0"/>
              </a:rPr>
              <a:t>(String </a:t>
            </a:r>
            <a:r>
              <a:rPr lang="en-US" dirty="0" err="1" smtClean="0">
                <a:solidFill>
                  <a:srgbClr val="6A3E3E"/>
                </a:solidFill>
                <a:latin typeface="Consolas" panose="020B0609020204030204" pitchFamily="49" charset="0"/>
              </a:rPr>
              <a:t>kk</a:t>
            </a:r>
            <a:r>
              <a:rPr lang="en-US" dirty="0" smtClean="0">
                <a:solidFill>
                  <a:srgbClr val="000000"/>
                </a:solidFill>
                <a:latin typeface="Consolas" panose="020B0609020204030204" pitchFamily="49" charset="0"/>
              </a:rPr>
              <a:t>){</a:t>
            </a:r>
          </a:p>
          <a:p>
            <a:r>
              <a:rPr lang="en-US" b="1" dirty="0" smtClean="0">
                <a:solidFill>
                  <a:srgbClr val="7F0055"/>
                </a:solidFill>
                <a:latin typeface="Consolas" panose="020B0609020204030204" pitchFamily="49" charset="0"/>
              </a:rPr>
              <a:t>this</a:t>
            </a:r>
            <a:r>
              <a:rPr lang="en-US" b="1" dirty="0" smtClean="0">
                <a:solidFill>
                  <a:srgbClr val="000000"/>
                </a:solidFill>
                <a:latin typeface="Consolas" panose="020B0609020204030204" pitchFamily="49" charset="0"/>
              </a:rPr>
              <a:t>.</a:t>
            </a:r>
            <a:r>
              <a:rPr lang="en-US" b="1" dirty="0" smtClean="0">
                <a:solidFill>
                  <a:srgbClr val="0000C0"/>
                </a:solidFill>
                <a:latin typeface="Consolas" panose="020B0609020204030204" pitchFamily="49" charset="0"/>
              </a:rPr>
              <a:t>name</a:t>
            </a:r>
            <a:r>
              <a:rPr lang="en-US" b="1" dirty="0" smtClean="0">
                <a:solidFill>
                  <a:srgbClr val="000000"/>
                </a:solidFill>
                <a:latin typeface="Consolas" panose="020B0609020204030204" pitchFamily="49" charset="0"/>
              </a:rPr>
              <a:t>=</a:t>
            </a:r>
            <a:r>
              <a:rPr lang="en-US" b="1" dirty="0" err="1" smtClean="0">
                <a:solidFill>
                  <a:srgbClr val="6A3E3E"/>
                </a:solidFill>
                <a:latin typeface="Consolas" panose="020B0609020204030204" pitchFamily="49" charset="0"/>
              </a:rPr>
              <a:t>kk</a:t>
            </a:r>
            <a:r>
              <a:rPr lang="en-US" b="1" dirty="0" smtClean="0">
                <a:solidFill>
                  <a:srgbClr val="000000"/>
                </a:solidFill>
                <a:latin typeface="Consolas" panose="020B0609020204030204" pitchFamily="49" charset="0"/>
              </a:rPr>
              <a:t>;</a:t>
            </a:r>
          </a:p>
          <a:p>
            <a:r>
              <a:rPr lang="en-US" dirty="0" err="1" smtClean="0">
                <a:solidFill>
                  <a:srgbClr val="000000"/>
                </a:solidFill>
                <a:latin typeface="Consolas" panose="020B0609020204030204" pitchFamily="49" charset="0"/>
              </a:rPr>
              <a:t>System.</a:t>
            </a:r>
            <a:r>
              <a:rPr lang="en-US" b="1" i="1" dirty="0" err="1" smtClean="0">
                <a:solidFill>
                  <a:srgbClr val="0000C0"/>
                </a:solidFill>
                <a:latin typeface="Consolas" panose="020B0609020204030204" pitchFamily="49" charset="0"/>
              </a:rPr>
              <a:t>out</a:t>
            </a:r>
            <a:r>
              <a:rPr lang="en-US" b="1" i="1" dirty="0" err="1" smtClean="0">
                <a:solidFill>
                  <a:srgbClr val="000000"/>
                </a:solidFill>
                <a:latin typeface="Consolas" panose="020B0609020204030204" pitchFamily="49" charset="0"/>
              </a:rPr>
              <a:t>.println</a:t>
            </a:r>
            <a:r>
              <a:rPr lang="en-US" b="1" i="1" dirty="0" smtClean="0">
                <a:solidFill>
                  <a:srgbClr val="000000"/>
                </a:solidFill>
                <a:latin typeface="Consolas" panose="020B0609020204030204" pitchFamily="49" charset="0"/>
              </a:rPr>
              <a:t>(</a:t>
            </a:r>
            <a:r>
              <a:rPr lang="en-US" b="1" i="1" dirty="0" smtClean="0">
                <a:solidFill>
                  <a:srgbClr val="0000C0"/>
                </a:solidFill>
                <a:latin typeface="Consolas" panose="020B0609020204030204" pitchFamily="49" charset="0"/>
              </a:rPr>
              <a:t>name</a:t>
            </a:r>
            <a:r>
              <a:rPr lang="en-US" b="1" i="1" dirty="0" smtClean="0">
                <a:solidFill>
                  <a:srgbClr val="000000"/>
                </a:solidFill>
                <a:latin typeface="Consolas" panose="020B0609020204030204" pitchFamily="49" charset="0"/>
              </a:rPr>
              <a:t>);</a:t>
            </a:r>
            <a:r>
              <a:rPr lang="en-US" dirty="0" smtClean="0">
                <a:solidFill>
                  <a:srgbClr val="000000"/>
                </a:solidFill>
                <a:latin typeface="Consolas" panose="020B0609020204030204" pitchFamily="49" charset="0"/>
              </a:rPr>
              <a:t>}</a:t>
            </a:r>
          </a:p>
          <a:p>
            <a:r>
              <a:rPr lang="en-US" b="1" dirty="0" smtClean="0">
                <a:solidFill>
                  <a:srgbClr val="7F0055"/>
                </a:solidFill>
                <a:latin typeface="Consolas" panose="020B0609020204030204" pitchFamily="49" charset="0"/>
              </a:rPr>
              <a:t>public</a:t>
            </a:r>
            <a:r>
              <a:rPr lang="en-US" b="1" dirty="0" smtClean="0">
                <a:solidFill>
                  <a:srgbClr val="000000"/>
                </a:solidFill>
                <a:latin typeface="Consolas" panose="020B0609020204030204" pitchFamily="49" charset="0"/>
              </a:rPr>
              <a:t> </a:t>
            </a:r>
            <a:r>
              <a:rPr lang="en-US" b="1" dirty="0" smtClean="0">
                <a:solidFill>
                  <a:srgbClr val="7F0055"/>
                </a:solidFill>
                <a:latin typeface="Consolas" panose="020B0609020204030204" pitchFamily="49" charset="0"/>
              </a:rPr>
              <a:t>static</a:t>
            </a:r>
            <a:r>
              <a:rPr lang="en-US" b="1" dirty="0" smtClean="0">
                <a:solidFill>
                  <a:srgbClr val="000000"/>
                </a:solidFill>
                <a:latin typeface="Consolas" panose="020B0609020204030204" pitchFamily="49" charset="0"/>
              </a:rPr>
              <a:t> </a:t>
            </a:r>
            <a:r>
              <a:rPr lang="en-US" b="1" dirty="0" smtClean="0">
                <a:solidFill>
                  <a:srgbClr val="7F0055"/>
                </a:solidFill>
                <a:latin typeface="Consolas" panose="020B0609020204030204" pitchFamily="49" charset="0"/>
              </a:rPr>
              <a:t>void</a:t>
            </a:r>
            <a:r>
              <a:rPr lang="en-US" b="1" dirty="0" smtClean="0">
                <a:solidFill>
                  <a:srgbClr val="000000"/>
                </a:solidFill>
                <a:latin typeface="Consolas" panose="020B0609020204030204" pitchFamily="49" charset="0"/>
              </a:rPr>
              <a:t>  main(String[] </a:t>
            </a:r>
            <a:r>
              <a:rPr lang="en-US" b="1" dirty="0" err="1" smtClean="0">
                <a:solidFill>
                  <a:srgbClr val="6A3E3E"/>
                </a:solidFill>
                <a:latin typeface="Consolas" panose="020B0609020204030204" pitchFamily="49" charset="0"/>
              </a:rPr>
              <a:t>args</a:t>
            </a:r>
            <a:r>
              <a:rPr lang="en-US" b="1" dirty="0" smtClean="0">
                <a:solidFill>
                  <a:srgbClr val="000000"/>
                </a:solidFill>
                <a:latin typeface="Consolas" panose="020B0609020204030204" pitchFamily="49" charset="0"/>
              </a:rPr>
              <a:t>) {</a:t>
            </a:r>
          </a:p>
          <a:p>
            <a:r>
              <a:rPr lang="en-US" dirty="0" err="1" smtClean="0">
                <a:solidFill>
                  <a:srgbClr val="000000"/>
                </a:solidFill>
                <a:latin typeface="Consolas" panose="020B0609020204030204" pitchFamily="49" charset="0"/>
              </a:rPr>
              <a:t>Sita</a:t>
            </a:r>
            <a:r>
              <a:rPr lang="en-US" dirty="0" smtClean="0">
                <a:solidFill>
                  <a:srgbClr val="000000"/>
                </a:solidFill>
                <a:latin typeface="Consolas" panose="020B0609020204030204" pitchFamily="49" charset="0"/>
              </a:rPr>
              <a:t> </a:t>
            </a:r>
            <a:r>
              <a:rPr lang="en-US" u="sng" dirty="0" err="1" smtClean="0">
                <a:solidFill>
                  <a:srgbClr val="6A3E3E"/>
                </a:solidFill>
                <a:latin typeface="Consolas" panose="020B0609020204030204" pitchFamily="49" charset="0"/>
              </a:rPr>
              <a:t>ss</a:t>
            </a:r>
            <a:r>
              <a:rPr lang="en-US" u="sng" dirty="0" smtClean="0">
                <a:solidFill>
                  <a:srgbClr val="000000"/>
                </a:solidFill>
                <a:latin typeface="Consolas" panose="020B0609020204030204" pitchFamily="49" charset="0"/>
              </a:rPr>
              <a:t>=</a:t>
            </a:r>
            <a:r>
              <a:rPr lang="en-US" b="1" u="sng" dirty="0" smtClean="0">
                <a:solidFill>
                  <a:srgbClr val="7F0055"/>
                </a:solidFill>
                <a:latin typeface="Consolas" panose="020B0609020204030204" pitchFamily="49" charset="0"/>
              </a:rPr>
              <a:t>new</a:t>
            </a:r>
            <a:r>
              <a:rPr lang="en-US" b="1" u="sng" dirty="0" smtClean="0">
                <a:solidFill>
                  <a:srgbClr val="000000"/>
                </a:solidFill>
                <a:latin typeface="Consolas" panose="020B0609020204030204" pitchFamily="49" charset="0"/>
              </a:rPr>
              <a:t> </a:t>
            </a:r>
            <a:r>
              <a:rPr lang="en-US" b="1" u="sng" dirty="0" err="1" smtClean="0">
                <a:solidFill>
                  <a:srgbClr val="000000"/>
                </a:solidFill>
                <a:latin typeface="Consolas" panose="020B0609020204030204" pitchFamily="49" charset="0"/>
              </a:rPr>
              <a:t>Sita</a:t>
            </a:r>
            <a:r>
              <a:rPr lang="en-US" b="1" u="sng" dirty="0" smtClean="0">
                <a:solidFill>
                  <a:srgbClr val="000000"/>
                </a:solidFill>
                <a:latin typeface="Consolas" panose="020B0609020204030204" pitchFamily="49" charset="0"/>
              </a:rPr>
              <a:t>(</a:t>
            </a:r>
            <a:r>
              <a:rPr lang="en-US" b="1" u="sng" dirty="0" smtClean="0">
                <a:solidFill>
                  <a:srgbClr val="2A00FF"/>
                </a:solidFill>
                <a:latin typeface="Consolas" panose="020B0609020204030204" pitchFamily="49" charset="0"/>
              </a:rPr>
              <a:t>"Bina"</a:t>
            </a:r>
            <a:r>
              <a:rPr lang="en-US" b="1" u="sng" dirty="0" smtClean="0">
                <a:solidFill>
                  <a:srgbClr val="000000"/>
                </a:solidFill>
                <a:latin typeface="Consolas" panose="020B0609020204030204" pitchFamily="49" charset="0"/>
              </a:rPr>
              <a:t>);</a:t>
            </a:r>
            <a:r>
              <a:rPr lang="en-US" dirty="0" smtClean="0">
                <a:solidFill>
                  <a:srgbClr val="000000"/>
                </a:solidFill>
                <a:latin typeface="Consolas" panose="020B0609020204030204" pitchFamily="49" charset="0"/>
              </a:rPr>
              <a:t>}}</a:t>
            </a:r>
            <a:endParaRPr lang="en-US" dirty="0"/>
          </a:p>
        </p:txBody>
      </p:sp>
      <p:sp>
        <p:nvSpPr>
          <p:cNvPr id="5" name="Rectangle 4"/>
          <p:cNvSpPr/>
          <p:nvPr/>
        </p:nvSpPr>
        <p:spPr>
          <a:xfrm>
            <a:off x="5791200" y="0"/>
            <a:ext cx="6400800" cy="3416320"/>
          </a:xfrm>
          <a:prstGeom prst="rect">
            <a:avLst/>
          </a:prstGeom>
          <a:ln w="38100">
            <a:solidFill>
              <a:schemeClr val="tx1"/>
            </a:solidFill>
          </a:ln>
        </p:spPr>
        <p:txBody>
          <a:bodyPr wrap="square">
            <a:spAutoFit/>
          </a:bodyPr>
          <a:lstStyle/>
          <a:p>
            <a:r>
              <a:rPr lang="en-US" b="1" dirty="0" smtClean="0">
                <a:solidFill>
                  <a:srgbClr val="7F0055"/>
                </a:solidFill>
                <a:latin typeface="Consolas" panose="020B0609020204030204" pitchFamily="49" charset="0"/>
              </a:rPr>
              <a:t>Reflection API</a:t>
            </a:r>
          </a:p>
          <a:p>
            <a:r>
              <a:rPr lang="en-US" b="1" dirty="0" smtClean="0">
                <a:solidFill>
                  <a:srgbClr val="7F0055"/>
                </a:solidFill>
                <a:latin typeface="Consolas" panose="020B0609020204030204" pitchFamily="49" charset="0"/>
              </a:rPr>
              <a:t>import</a:t>
            </a:r>
            <a:r>
              <a:rPr lang="en-US" b="1" dirty="0" smtClean="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java.lang.reflect.Field</a:t>
            </a:r>
            <a:r>
              <a:rPr lang="en-US" b="1" dirty="0" smtClean="0">
                <a:solidFill>
                  <a:srgbClr val="000000"/>
                </a:solidFill>
                <a:latin typeface="Consolas" panose="020B0609020204030204" pitchFamily="49" charset="0"/>
              </a:rPr>
              <a:t>;</a:t>
            </a:r>
            <a:endParaRPr lang="en-US" dirty="0">
              <a:latin typeface="Consolas" panose="020B0609020204030204" pitchFamily="49" charset="0"/>
            </a:endParaRPr>
          </a:p>
          <a:p>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SOE {</a:t>
            </a: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main(String []</a:t>
            </a:r>
            <a:r>
              <a:rPr lang="en-US" b="1" dirty="0" err="1">
                <a:solidFill>
                  <a:srgbClr val="6A3E3E"/>
                </a:solidFill>
                <a:latin typeface="Consolas" panose="020B0609020204030204" pitchFamily="49" charset="0"/>
              </a:rPr>
              <a:t>args</a:t>
            </a:r>
            <a:r>
              <a:rPr lang="en-US" b="1" dirty="0">
                <a:solidFill>
                  <a:srgbClr val="000000"/>
                </a:solidFill>
                <a:latin typeface="Consolas" panose="020B0609020204030204" pitchFamily="49" charset="0"/>
              </a:rPr>
              <a:t>) {</a:t>
            </a:r>
          </a:p>
          <a:p>
            <a:r>
              <a:rPr lang="en-US" dirty="0" err="1">
                <a:solidFill>
                  <a:srgbClr val="000000"/>
                </a:solidFill>
                <a:latin typeface="Consolas" panose="020B0609020204030204" pitchFamily="49" charset="0"/>
              </a:rPr>
              <a:t>Sita</a:t>
            </a:r>
            <a:r>
              <a:rPr lang="en-US" dirty="0">
                <a:solidFill>
                  <a:srgbClr val="000000"/>
                </a:solidFill>
                <a:latin typeface="Consolas" panose="020B0609020204030204" pitchFamily="49" charset="0"/>
              </a:rPr>
              <a:t> </a:t>
            </a:r>
            <a:r>
              <a:rPr lang="en-US" dirty="0">
                <a:solidFill>
                  <a:srgbClr val="6A3E3E"/>
                </a:solidFill>
                <a:latin typeface="Consolas" panose="020B0609020204030204" pitchFamily="49" charset="0"/>
              </a:rPr>
              <a:t>s</a:t>
            </a:r>
            <a:r>
              <a:rPr lang="en-US" dirty="0">
                <a:solidFill>
                  <a:srgbClr val="000000"/>
                </a:solidFill>
                <a:latin typeface="Consolas" panose="020B0609020204030204" pitchFamily="49" charset="0"/>
              </a:rPr>
              <a:t>=</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Sita</a:t>
            </a:r>
            <a:r>
              <a:rPr lang="en-US" b="1" dirty="0">
                <a:solidFill>
                  <a:srgbClr val="000000"/>
                </a:solidFill>
                <a:latin typeface="Consolas" panose="020B0609020204030204" pitchFamily="49" charset="0"/>
              </a:rPr>
              <a:t>(</a:t>
            </a:r>
            <a:r>
              <a:rPr lang="en-US" b="1" dirty="0">
                <a:solidFill>
                  <a:srgbClr val="2A00FF"/>
                </a:solidFill>
                <a:latin typeface="Consolas" panose="020B0609020204030204" pitchFamily="49" charset="0"/>
              </a:rPr>
              <a:t>"</a:t>
            </a:r>
            <a:r>
              <a:rPr lang="en-US" b="1" dirty="0" err="1">
                <a:solidFill>
                  <a:srgbClr val="2A00FF"/>
                </a:solidFill>
                <a:latin typeface="Consolas" panose="020B0609020204030204" pitchFamily="49" charset="0"/>
              </a:rPr>
              <a:t>Bijaya</a:t>
            </a:r>
            <a:r>
              <a:rPr lang="en-US" b="1" dirty="0">
                <a:solidFill>
                  <a:srgbClr val="2A00FF"/>
                </a:solidFill>
                <a:latin typeface="Consolas" panose="020B0609020204030204" pitchFamily="49" charset="0"/>
              </a:rPr>
              <a:t>"</a:t>
            </a:r>
            <a:r>
              <a:rPr lang="en-US" b="1"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try</a:t>
            </a:r>
            <a:r>
              <a:rPr lang="en-US" b="1"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Field </a:t>
            </a:r>
            <a:r>
              <a:rPr lang="en-US" dirty="0">
                <a:solidFill>
                  <a:srgbClr val="6A3E3E"/>
                </a:solidFill>
                <a:latin typeface="Consolas" panose="020B0609020204030204" pitchFamily="49" charset="0"/>
              </a:rPr>
              <a:t>fs</a:t>
            </a:r>
            <a:r>
              <a:rPr lang="en-US" dirty="0">
                <a:solidFill>
                  <a:srgbClr val="000000"/>
                </a:solidFill>
                <a:latin typeface="Consolas" panose="020B0609020204030204" pitchFamily="49" charset="0"/>
              </a:rPr>
              <a:t>= </a:t>
            </a:r>
            <a:r>
              <a:rPr lang="en-US" dirty="0" err="1">
                <a:solidFill>
                  <a:srgbClr val="6A3E3E"/>
                </a:solidFill>
                <a:latin typeface="Consolas" panose="020B0609020204030204" pitchFamily="49" charset="0"/>
              </a:rPr>
              <a:t>s</a:t>
            </a:r>
            <a:r>
              <a:rPr lang="en-US" dirty="0" err="1">
                <a:solidFill>
                  <a:srgbClr val="000000"/>
                </a:solidFill>
                <a:latin typeface="Consolas" panose="020B0609020204030204" pitchFamily="49" charset="0"/>
              </a:rPr>
              <a:t>.getClass</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getDeclaredField</a:t>
            </a:r>
            <a:r>
              <a:rPr lang="en-US" dirty="0">
                <a:solidFill>
                  <a:srgbClr val="000000"/>
                </a:solidFill>
                <a:latin typeface="Consolas" panose="020B0609020204030204" pitchFamily="49" charset="0"/>
              </a:rPr>
              <a:t>(</a:t>
            </a:r>
            <a:r>
              <a:rPr lang="en-US" dirty="0">
                <a:solidFill>
                  <a:srgbClr val="2A00FF"/>
                </a:solidFill>
                <a:latin typeface="Consolas" panose="020B0609020204030204" pitchFamily="49" charset="0"/>
              </a:rPr>
              <a:t>"name"</a:t>
            </a:r>
            <a:r>
              <a:rPr lang="en-US" dirty="0">
                <a:solidFill>
                  <a:srgbClr val="000000"/>
                </a:solidFill>
                <a:latin typeface="Consolas" panose="020B0609020204030204" pitchFamily="49" charset="0"/>
              </a:rPr>
              <a:t>);</a:t>
            </a:r>
          </a:p>
          <a:p>
            <a:r>
              <a:rPr lang="en-US" dirty="0" err="1">
                <a:solidFill>
                  <a:srgbClr val="6A3E3E"/>
                </a:solidFill>
                <a:latin typeface="Consolas" panose="020B0609020204030204" pitchFamily="49" charset="0"/>
              </a:rPr>
              <a:t>fs</a:t>
            </a:r>
            <a:r>
              <a:rPr lang="en-US" dirty="0" err="1">
                <a:solidFill>
                  <a:srgbClr val="000000"/>
                </a:solidFill>
                <a:latin typeface="Consolas" panose="020B0609020204030204" pitchFamily="49" charset="0"/>
              </a:rPr>
              <a:t>.setAccessible</a:t>
            </a:r>
            <a:r>
              <a:rPr lang="en-US" dirty="0">
                <a:solidFill>
                  <a:srgbClr val="000000"/>
                </a:solidFill>
                <a:latin typeface="Consolas" panose="020B0609020204030204" pitchFamily="49" charset="0"/>
              </a:rPr>
              <a:t>(</a:t>
            </a:r>
            <a:r>
              <a:rPr lang="en-US" b="1" dirty="0">
                <a:solidFill>
                  <a:srgbClr val="7F0055"/>
                </a:solidFill>
                <a:latin typeface="Consolas" panose="020B0609020204030204" pitchFamily="49" charset="0"/>
              </a:rPr>
              <a:t>true</a:t>
            </a:r>
            <a:r>
              <a:rPr lang="en-US" b="1"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err="1">
                <a:solidFill>
                  <a:srgbClr val="6A3E3E"/>
                </a:solidFill>
                <a:latin typeface="Consolas" panose="020B0609020204030204" pitchFamily="49" charset="0"/>
              </a:rPr>
              <a:t>fs</a:t>
            </a:r>
            <a:r>
              <a:rPr lang="en-US" b="1" i="1" dirty="0" err="1">
                <a:solidFill>
                  <a:srgbClr val="000000"/>
                </a:solidFill>
                <a:latin typeface="Consolas" panose="020B0609020204030204" pitchFamily="49" charset="0"/>
              </a:rPr>
              <a:t>.get</a:t>
            </a:r>
            <a:r>
              <a:rPr lang="en-US" b="1" i="1" dirty="0">
                <a:solidFill>
                  <a:srgbClr val="000000"/>
                </a:solidFill>
                <a:latin typeface="Consolas" panose="020B0609020204030204" pitchFamily="49" charset="0"/>
              </a:rPr>
              <a:t>(</a:t>
            </a:r>
            <a:r>
              <a:rPr lang="en-US" b="1" i="1" dirty="0">
                <a:solidFill>
                  <a:srgbClr val="6A3E3E"/>
                </a:solidFill>
                <a:latin typeface="Consolas" panose="020B0609020204030204" pitchFamily="49" charset="0"/>
              </a:rPr>
              <a:t>s</a:t>
            </a:r>
            <a:r>
              <a:rPr lang="en-US" b="1" i="1" dirty="0" smtClean="0">
                <a:solidFill>
                  <a:srgbClr val="000000"/>
                </a:solidFill>
                <a:latin typeface="Consolas" panose="020B0609020204030204" pitchFamily="49" charset="0"/>
              </a:rPr>
              <a:t>));</a:t>
            </a:r>
            <a:r>
              <a:rPr lang="en-US" dirty="0" smtClean="0">
                <a:solidFill>
                  <a:srgbClr val="000000"/>
                </a:solidFill>
                <a:latin typeface="Consolas" panose="020B0609020204030204" pitchFamily="49" charset="0"/>
              </a:rPr>
              <a:t>}</a:t>
            </a:r>
            <a:endParaRPr lang="en-US" dirty="0">
              <a:solidFill>
                <a:srgbClr val="000000"/>
              </a:solidFill>
              <a:latin typeface="Consolas" panose="020B0609020204030204" pitchFamily="49" charset="0"/>
            </a:endParaRPr>
          </a:p>
          <a:p>
            <a:r>
              <a:rPr lang="en-US" b="1" dirty="0">
                <a:solidFill>
                  <a:srgbClr val="7F0055"/>
                </a:solidFill>
                <a:latin typeface="Consolas" panose="020B0609020204030204" pitchFamily="49" charset="0"/>
              </a:rPr>
              <a:t>catch</a:t>
            </a:r>
            <a:r>
              <a:rPr lang="en-US" b="1" dirty="0">
                <a:solidFill>
                  <a:srgbClr val="000000"/>
                </a:solidFill>
                <a:latin typeface="Consolas" panose="020B0609020204030204" pitchFamily="49" charset="0"/>
              </a:rPr>
              <a:t>(Exception </a:t>
            </a:r>
            <a:r>
              <a:rPr lang="en-US" b="1" dirty="0" err="1">
                <a:solidFill>
                  <a:srgbClr val="6A3E3E"/>
                </a:solidFill>
                <a:latin typeface="Consolas" panose="020B0609020204030204" pitchFamily="49" charset="0"/>
              </a:rPr>
              <a:t>ee</a:t>
            </a:r>
            <a:r>
              <a:rPr lang="en-US" b="1" dirty="0">
                <a:solidFill>
                  <a:srgbClr val="000000"/>
                </a:solidFill>
                <a:latin typeface="Consolas" panose="020B0609020204030204" pitchFamily="49" charset="0"/>
              </a:rPr>
              <a:t>) {</a:t>
            </a:r>
          </a:p>
          <a:p>
            <a:r>
              <a:rPr lang="en-US" dirty="0" err="1">
                <a:solidFill>
                  <a:srgbClr val="6A3E3E"/>
                </a:solidFill>
                <a:latin typeface="Consolas" panose="020B0609020204030204" pitchFamily="49" charset="0"/>
              </a:rPr>
              <a:t>ee</a:t>
            </a:r>
            <a:r>
              <a:rPr lang="en-US" dirty="0" err="1">
                <a:solidFill>
                  <a:srgbClr val="000000"/>
                </a:solidFill>
                <a:latin typeface="Consolas" panose="020B0609020204030204" pitchFamily="49" charset="0"/>
              </a:rPr>
              <a:t>.printStackTrace</a:t>
            </a:r>
            <a:r>
              <a:rPr lang="en-US" dirty="0" smtClean="0">
                <a:solidFill>
                  <a:srgbClr val="00000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smtClean="0">
                <a:solidFill>
                  <a:srgbClr val="000000"/>
                </a:solidFill>
                <a:latin typeface="Consolas" panose="020B0609020204030204" pitchFamily="49" charset="0"/>
              </a:rPr>
              <a:t>}</a:t>
            </a:r>
            <a:endParaRPr lang="en-US" dirty="0"/>
          </a:p>
        </p:txBody>
      </p:sp>
      <p:sp>
        <p:nvSpPr>
          <p:cNvPr id="6" name="Rectangle 5"/>
          <p:cNvSpPr/>
          <p:nvPr/>
        </p:nvSpPr>
        <p:spPr>
          <a:xfrm>
            <a:off x="291737" y="2459900"/>
            <a:ext cx="7467600" cy="4247317"/>
          </a:xfrm>
          <a:prstGeom prst="rect">
            <a:avLst/>
          </a:prstGeom>
          <a:ln w="38100">
            <a:solidFill>
              <a:schemeClr val="tx1"/>
            </a:solidFill>
          </a:ln>
        </p:spPr>
        <p:txBody>
          <a:bodyPr wrap="square">
            <a:spAutoFit/>
          </a:bodyPr>
          <a:lstStyle/>
          <a:p>
            <a:r>
              <a:rPr lang="en-US" b="1" dirty="0">
                <a:solidFill>
                  <a:srgbClr val="7F0055"/>
                </a:solidFill>
                <a:latin typeface="Consolas" panose="020B0609020204030204" pitchFamily="49" charset="0"/>
              </a:rPr>
              <a:t>package</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com.test</a:t>
            </a:r>
            <a:r>
              <a:rPr lang="en-US" b="1"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Person {</a:t>
            </a:r>
          </a:p>
          <a:p>
            <a:r>
              <a:rPr lang="en-US" b="1" dirty="0">
                <a:solidFill>
                  <a:srgbClr val="7F0055"/>
                </a:solidFill>
                <a:latin typeface="Consolas" panose="020B0609020204030204" pitchFamily="49" charset="0"/>
              </a:rPr>
              <a:t>private</a:t>
            </a:r>
            <a:r>
              <a:rPr lang="en-US" b="1" dirty="0">
                <a:solidFill>
                  <a:srgbClr val="000000"/>
                </a:solidFill>
                <a:latin typeface="Consolas" panose="020B0609020204030204" pitchFamily="49" charset="0"/>
              </a:rPr>
              <a:t> </a:t>
            </a:r>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0000C0"/>
                </a:solidFill>
                <a:latin typeface="Consolas" panose="020B0609020204030204" pitchFamily="49" charset="0"/>
              </a:rPr>
              <a:t>a</a:t>
            </a:r>
            <a:r>
              <a:rPr lang="en-US" b="1" dirty="0">
                <a:solidFill>
                  <a:srgbClr val="000000"/>
                </a:solidFill>
                <a:latin typeface="Consolas" panose="020B0609020204030204" pitchFamily="49" charset="0"/>
              </a:rPr>
              <a:t>=10;</a:t>
            </a:r>
          </a:p>
          <a:p>
            <a:r>
              <a:rPr lang="en-US"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private</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b="1" dirty="0">
                <a:solidFill>
                  <a:srgbClr val="000000"/>
                </a:solidFill>
                <a:latin typeface="Consolas" panose="020B0609020204030204" pitchFamily="49" charset="0"/>
              </a:rPr>
              <a:t> </a:t>
            </a:r>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i="1" dirty="0">
                <a:solidFill>
                  <a:srgbClr val="0000C0"/>
                </a:solidFill>
                <a:latin typeface="Consolas" panose="020B0609020204030204" pitchFamily="49" charset="0"/>
              </a:rPr>
              <a:t>k</a:t>
            </a:r>
            <a:r>
              <a:rPr lang="en-US" b="1" i="1"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Person(){</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"Hello"</a:t>
            </a:r>
            <a:r>
              <a:rPr lang="en-US" b="1" i="1"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Person(</a:t>
            </a:r>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k</a:t>
            </a:r>
            <a:r>
              <a:rPr lang="en-US" b="1" dirty="0">
                <a:solidFill>
                  <a:srgbClr val="000000"/>
                </a:solidFill>
                <a:latin typeface="Consolas" panose="020B0609020204030204" pitchFamily="49" charset="0"/>
              </a:rPr>
              <a:t>, </a:t>
            </a:r>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y</a:t>
            </a:r>
            <a:r>
              <a:rPr lang="en-US" b="1" dirty="0">
                <a:solidFill>
                  <a:srgbClr val="000000"/>
                </a:solidFill>
                <a:latin typeface="Consolas" panose="020B0609020204030204" pitchFamily="49" charset="0"/>
              </a:rPr>
              <a:t>){</a:t>
            </a:r>
          </a:p>
          <a:p>
            <a:r>
              <a:rPr lang="en-US" b="1" dirty="0" err="1">
                <a:solidFill>
                  <a:srgbClr val="7F0055"/>
                </a:solidFill>
                <a:latin typeface="Consolas" panose="020B0609020204030204" pitchFamily="49" charset="0"/>
              </a:rPr>
              <a:t>this</a:t>
            </a:r>
            <a:r>
              <a:rPr lang="en-US" b="1" dirty="0" err="1">
                <a:solidFill>
                  <a:srgbClr val="000000"/>
                </a:solidFill>
                <a:latin typeface="Consolas" panose="020B0609020204030204" pitchFamily="49" charset="0"/>
              </a:rPr>
              <a:t>.</a:t>
            </a:r>
            <a:r>
              <a:rPr lang="en-US" b="1" dirty="0" err="1">
                <a:solidFill>
                  <a:srgbClr val="0000C0"/>
                </a:solidFill>
                <a:latin typeface="Consolas" panose="020B0609020204030204" pitchFamily="49" charset="0"/>
              </a:rPr>
              <a:t>a</a:t>
            </a:r>
            <a:r>
              <a:rPr lang="en-US" b="1" dirty="0">
                <a:solidFill>
                  <a:srgbClr val="000000"/>
                </a:solidFill>
                <a:latin typeface="Consolas" panose="020B0609020204030204" pitchFamily="49" charset="0"/>
              </a:rPr>
              <a:t>=</a:t>
            </a:r>
            <a:r>
              <a:rPr lang="en-US" b="1" dirty="0">
                <a:solidFill>
                  <a:srgbClr val="6A3E3E"/>
                </a:solidFill>
                <a:latin typeface="Consolas" panose="020B0609020204030204" pitchFamily="49" charset="0"/>
              </a:rPr>
              <a:t>k</a:t>
            </a:r>
            <a:r>
              <a:rPr lang="en-US" b="1" dirty="0" smtClean="0">
                <a:solidFill>
                  <a:srgbClr val="000000"/>
                </a:solidFill>
                <a:latin typeface="Consolas" panose="020B0609020204030204" pitchFamily="49" charset="0"/>
              </a:rPr>
              <a:t>;  </a:t>
            </a:r>
            <a:r>
              <a:rPr lang="en-US" dirty="0" err="1" smtClean="0">
                <a:solidFill>
                  <a:srgbClr val="000000"/>
                </a:solidFill>
                <a:latin typeface="Consolas" panose="020B0609020204030204" pitchFamily="49" charset="0"/>
              </a:rPr>
              <a:t>Person.</a:t>
            </a:r>
            <a:r>
              <a:rPr lang="en-US" i="1" dirty="0" err="1" smtClean="0">
                <a:solidFill>
                  <a:srgbClr val="0000C0"/>
                </a:solidFill>
                <a:latin typeface="Consolas" panose="020B0609020204030204" pitchFamily="49" charset="0"/>
              </a:rPr>
              <a:t>k</a:t>
            </a:r>
            <a:r>
              <a:rPr lang="en-US" i="1" dirty="0" smtClean="0">
                <a:solidFill>
                  <a:srgbClr val="000000"/>
                </a:solidFill>
                <a:latin typeface="Consolas" panose="020B0609020204030204" pitchFamily="49" charset="0"/>
              </a:rPr>
              <a:t>=</a:t>
            </a:r>
            <a:r>
              <a:rPr lang="en-US" i="1" dirty="0" smtClean="0">
                <a:solidFill>
                  <a:srgbClr val="6A3E3E"/>
                </a:solidFill>
                <a:latin typeface="Consolas" panose="020B0609020204030204" pitchFamily="49" charset="0"/>
              </a:rPr>
              <a:t>y</a:t>
            </a:r>
            <a:r>
              <a:rPr lang="en-US" i="1"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err="1">
                <a:solidFill>
                  <a:srgbClr val="0000C0"/>
                </a:solidFill>
                <a:latin typeface="Consolas" panose="020B0609020204030204" pitchFamily="49" charset="0"/>
              </a:rPr>
              <a:t>a</a:t>
            </a:r>
            <a:r>
              <a:rPr lang="en-US" b="1" i="1" dirty="0" err="1">
                <a:solidFill>
                  <a:srgbClr val="000000"/>
                </a:solidFill>
                <a:latin typeface="Consolas" panose="020B0609020204030204" pitchFamily="49" charset="0"/>
              </a:rPr>
              <a:t>+</a:t>
            </a:r>
            <a:r>
              <a:rPr lang="en-US" b="1" i="1" dirty="0" err="1">
                <a:solidFill>
                  <a:srgbClr val="2A00FF"/>
                </a:solidFill>
                <a:latin typeface="Consolas" panose="020B0609020204030204" pitchFamily="49" charset="0"/>
              </a:rPr>
              <a:t>"Parameter</a:t>
            </a:r>
            <a:r>
              <a:rPr lang="en-US" b="1" i="1" dirty="0">
                <a:solidFill>
                  <a:srgbClr val="2A00FF"/>
                </a:solidFill>
                <a:latin typeface="Consolas" panose="020B0609020204030204" pitchFamily="49" charset="0"/>
              </a:rPr>
              <a:t> </a:t>
            </a:r>
            <a:r>
              <a:rPr lang="en-US" b="1" i="1" dirty="0" err="1">
                <a:solidFill>
                  <a:srgbClr val="2A00FF"/>
                </a:solidFill>
                <a:latin typeface="Consolas" panose="020B0609020204030204" pitchFamily="49" charset="0"/>
              </a:rPr>
              <a:t>constructor"</a:t>
            </a:r>
            <a:r>
              <a:rPr lang="en-US" b="1" i="1" dirty="0" err="1">
                <a:solidFill>
                  <a:srgbClr val="000000"/>
                </a:solidFill>
                <a:latin typeface="Consolas" panose="020B0609020204030204" pitchFamily="49" charset="0"/>
              </a:rPr>
              <a:t>+</a:t>
            </a:r>
            <a:r>
              <a:rPr lang="en-US" b="1" i="1" dirty="0" err="1">
                <a:solidFill>
                  <a:srgbClr val="6A3E3E"/>
                </a:solidFill>
                <a:latin typeface="Consolas" panose="020B0609020204030204" pitchFamily="49" charset="0"/>
              </a:rPr>
              <a:t>k</a:t>
            </a:r>
            <a:r>
              <a:rPr lang="en-US" b="1" i="1"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add() {</a:t>
            </a:r>
            <a:r>
              <a:rPr lang="en-US" b="1"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"From </a:t>
            </a:r>
            <a:r>
              <a:rPr lang="en-US" b="1" i="1" dirty="0" err="1">
                <a:solidFill>
                  <a:srgbClr val="2A00FF"/>
                </a:solidFill>
                <a:latin typeface="Consolas" panose="020B0609020204030204" pitchFamily="49" charset="0"/>
              </a:rPr>
              <a:t>add"</a:t>
            </a:r>
            <a:r>
              <a:rPr lang="en-US" b="1" i="1" dirty="0" err="1">
                <a:solidFill>
                  <a:srgbClr val="000000"/>
                </a:solidFill>
                <a:latin typeface="Consolas" panose="020B0609020204030204" pitchFamily="49" charset="0"/>
              </a:rPr>
              <a:t>+</a:t>
            </a:r>
            <a:r>
              <a:rPr lang="en-US" b="1" i="1" dirty="0" err="1">
                <a:solidFill>
                  <a:srgbClr val="0000C0"/>
                </a:solidFill>
                <a:latin typeface="Consolas" panose="020B0609020204030204" pitchFamily="49" charset="0"/>
              </a:rPr>
              <a:t>a</a:t>
            </a:r>
            <a:r>
              <a:rPr lang="en-US" b="1" i="1"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apple() {</a:t>
            </a:r>
            <a:r>
              <a:rPr lang="en-US" b="1"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"From </a:t>
            </a:r>
            <a:r>
              <a:rPr lang="en-US" b="1" i="1" dirty="0" err="1">
                <a:solidFill>
                  <a:srgbClr val="2A00FF"/>
                </a:solidFill>
                <a:latin typeface="Consolas" panose="020B0609020204030204" pitchFamily="49" charset="0"/>
              </a:rPr>
              <a:t>apple"</a:t>
            </a:r>
            <a:r>
              <a:rPr lang="en-US" b="1" i="1" dirty="0" err="1">
                <a:solidFill>
                  <a:srgbClr val="000000"/>
                </a:solidFill>
                <a:latin typeface="Consolas" panose="020B0609020204030204" pitchFamily="49" charset="0"/>
              </a:rPr>
              <a:t>+</a:t>
            </a:r>
            <a:r>
              <a:rPr lang="en-US" b="1" i="1" dirty="0" err="1">
                <a:solidFill>
                  <a:srgbClr val="0000C0"/>
                </a:solidFill>
                <a:latin typeface="Consolas" panose="020B0609020204030204" pitchFamily="49" charset="0"/>
              </a:rPr>
              <a:t>k</a:t>
            </a:r>
            <a:r>
              <a:rPr lang="en-US" b="1" i="1"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main(String[] </a:t>
            </a:r>
            <a:r>
              <a:rPr lang="en-US" b="1" dirty="0" err="1">
                <a:solidFill>
                  <a:srgbClr val="6A3E3E"/>
                </a:solidFill>
                <a:latin typeface="Consolas" panose="020B0609020204030204" pitchFamily="49" charset="0"/>
              </a:rPr>
              <a:t>args</a:t>
            </a:r>
            <a:r>
              <a:rPr lang="en-US" b="1"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Person </a:t>
            </a:r>
            <a:r>
              <a:rPr lang="en-US" dirty="0">
                <a:solidFill>
                  <a:srgbClr val="6A3E3E"/>
                </a:solidFill>
                <a:latin typeface="Consolas" panose="020B0609020204030204" pitchFamily="49" charset="0"/>
              </a:rPr>
              <a:t>p</a:t>
            </a:r>
            <a:r>
              <a:rPr lang="en-US" dirty="0">
                <a:solidFill>
                  <a:srgbClr val="000000"/>
                </a:solidFill>
                <a:latin typeface="Consolas" panose="020B0609020204030204" pitchFamily="49" charset="0"/>
              </a:rPr>
              <a:t>=</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Person();</a:t>
            </a:r>
          </a:p>
          <a:p>
            <a:r>
              <a:rPr lang="en-US" dirty="0">
                <a:solidFill>
                  <a:srgbClr val="000000"/>
                </a:solidFill>
                <a:latin typeface="Consolas" panose="020B0609020204030204" pitchFamily="49" charset="0"/>
              </a:rPr>
              <a:t>Person </a:t>
            </a:r>
            <a:r>
              <a:rPr lang="en-US" dirty="0">
                <a:solidFill>
                  <a:srgbClr val="6A3E3E"/>
                </a:solidFill>
                <a:latin typeface="Consolas" panose="020B0609020204030204" pitchFamily="49" charset="0"/>
              </a:rPr>
              <a:t>pp</a:t>
            </a:r>
            <a:r>
              <a:rPr lang="en-US" dirty="0">
                <a:solidFill>
                  <a:srgbClr val="000000"/>
                </a:solidFill>
                <a:latin typeface="Consolas" panose="020B0609020204030204" pitchFamily="49" charset="0"/>
              </a:rPr>
              <a:t>=</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Person(20,30);</a:t>
            </a:r>
          </a:p>
          <a:p>
            <a:r>
              <a:rPr lang="en-US" dirty="0" err="1">
                <a:solidFill>
                  <a:srgbClr val="6A3E3E"/>
                </a:solidFill>
                <a:latin typeface="Consolas" panose="020B0609020204030204" pitchFamily="49" charset="0"/>
              </a:rPr>
              <a:t>p</a:t>
            </a:r>
            <a:r>
              <a:rPr lang="en-US" dirty="0" err="1">
                <a:solidFill>
                  <a:srgbClr val="000000"/>
                </a:solidFill>
                <a:latin typeface="Consolas" panose="020B0609020204030204" pitchFamily="49" charset="0"/>
              </a:rPr>
              <a:t>.add</a:t>
            </a:r>
            <a:r>
              <a:rPr lang="en-US" dirty="0" smtClean="0">
                <a:solidFill>
                  <a:srgbClr val="000000"/>
                </a:solidFill>
                <a:latin typeface="Consolas" panose="020B0609020204030204" pitchFamily="49" charset="0"/>
              </a:rPr>
              <a:t>();  </a:t>
            </a:r>
            <a:r>
              <a:rPr lang="en-US" dirty="0" err="1" smtClean="0">
                <a:solidFill>
                  <a:srgbClr val="6A3E3E"/>
                </a:solidFill>
                <a:latin typeface="Consolas" panose="020B0609020204030204" pitchFamily="49" charset="0"/>
              </a:rPr>
              <a:t>pp</a:t>
            </a:r>
            <a:r>
              <a:rPr lang="en-US" dirty="0" err="1" smtClean="0">
                <a:solidFill>
                  <a:srgbClr val="000000"/>
                </a:solidFill>
                <a:latin typeface="Consolas" panose="020B0609020204030204" pitchFamily="49" charset="0"/>
              </a:rPr>
              <a:t>.apple</a:t>
            </a:r>
            <a:r>
              <a:rPr lang="en-US" dirty="0" smtClean="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74238913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6686" y="-1987162"/>
            <a:ext cx="6096000" cy="9787295"/>
          </a:xfrm>
          <a:prstGeom prst="rect">
            <a:avLst/>
          </a:prstGeom>
        </p:spPr>
        <p:txBody>
          <a:bodyPr>
            <a:spAutoFit/>
          </a:bodyPr>
          <a:lstStyle/>
          <a:p>
            <a:r>
              <a:rPr lang="en-US" dirty="0"/>
              <a:t>package application;</a:t>
            </a:r>
          </a:p>
          <a:p>
            <a:endParaRPr lang="en-US" dirty="0"/>
          </a:p>
          <a:p>
            <a:r>
              <a:rPr lang="en-US" dirty="0"/>
              <a:t>import </a:t>
            </a:r>
            <a:r>
              <a:rPr lang="en-US" dirty="0" err="1"/>
              <a:t>javafx.application.Application</a:t>
            </a:r>
            <a:r>
              <a:rPr lang="en-US" dirty="0"/>
              <a:t>;</a:t>
            </a:r>
          </a:p>
          <a:p>
            <a:r>
              <a:rPr lang="en-US" dirty="0"/>
              <a:t>import </a:t>
            </a:r>
            <a:r>
              <a:rPr lang="en-US" dirty="0" err="1"/>
              <a:t>javafx.fxml.FXMLLoader</a:t>
            </a:r>
            <a:r>
              <a:rPr lang="en-US" dirty="0"/>
              <a:t>;</a:t>
            </a:r>
          </a:p>
          <a:p>
            <a:r>
              <a:rPr lang="en-US" dirty="0"/>
              <a:t>import </a:t>
            </a:r>
            <a:r>
              <a:rPr lang="en-US" dirty="0" err="1"/>
              <a:t>javafx.stage.Stage</a:t>
            </a:r>
            <a:r>
              <a:rPr lang="en-US" dirty="0"/>
              <a:t>;</a:t>
            </a:r>
          </a:p>
          <a:p>
            <a:r>
              <a:rPr lang="en-US" dirty="0"/>
              <a:t>import </a:t>
            </a:r>
            <a:r>
              <a:rPr lang="en-US" dirty="0" err="1"/>
              <a:t>javafx.scene.Parent</a:t>
            </a:r>
            <a:r>
              <a:rPr lang="en-US" dirty="0"/>
              <a:t>;</a:t>
            </a:r>
          </a:p>
          <a:p>
            <a:r>
              <a:rPr lang="en-US" dirty="0"/>
              <a:t>import </a:t>
            </a:r>
            <a:r>
              <a:rPr lang="en-US" dirty="0" err="1"/>
              <a:t>javafx.scene.Scene</a:t>
            </a:r>
            <a:r>
              <a:rPr lang="en-US" dirty="0"/>
              <a:t>;</a:t>
            </a:r>
          </a:p>
          <a:p>
            <a:endParaRPr lang="en-US" dirty="0"/>
          </a:p>
          <a:p>
            <a:endParaRPr lang="en-US" dirty="0"/>
          </a:p>
          <a:p>
            <a:r>
              <a:rPr lang="en-US" dirty="0"/>
              <a:t>public class Main extends Application {</a:t>
            </a:r>
          </a:p>
          <a:p>
            <a:r>
              <a:rPr lang="en-US" dirty="0"/>
              <a:t>	@Override</a:t>
            </a:r>
          </a:p>
          <a:p>
            <a:r>
              <a:rPr lang="en-US" dirty="0"/>
              <a:t>	public void start(Stage </a:t>
            </a:r>
            <a:r>
              <a:rPr lang="en-US" dirty="0" err="1"/>
              <a:t>primaryStage</a:t>
            </a:r>
            <a:r>
              <a:rPr lang="en-US" dirty="0"/>
              <a:t>) {</a:t>
            </a:r>
          </a:p>
          <a:p>
            <a:r>
              <a:rPr lang="en-US" dirty="0"/>
              <a:t>		try {</a:t>
            </a:r>
          </a:p>
          <a:p>
            <a:r>
              <a:rPr lang="en-US" dirty="0"/>
              <a:t>			//</a:t>
            </a:r>
            <a:r>
              <a:rPr lang="en-US" dirty="0" err="1"/>
              <a:t>BorderPane</a:t>
            </a:r>
            <a:r>
              <a:rPr lang="en-US" dirty="0"/>
              <a:t> root = new </a:t>
            </a:r>
            <a:r>
              <a:rPr lang="en-US" dirty="0" err="1"/>
              <a:t>BorderPane</a:t>
            </a:r>
            <a:r>
              <a:rPr lang="en-US" dirty="0"/>
              <a:t>();</a:t>
            </a:r>
          </a:p>
          <a:p>
            <a:r>
              <a:rPr lang="en-US" dirty="0"/>
              <a:t>			Parent root=</a:t>
            </a:r>
            <a:r>
              <a:rPr lang="en-US" dirty="0" err="1"/>
              <a:t>FXMLLoader.load</a:t>
            </a:r>
            <a:r>
              <a:rPr lang="en-US" dirty="0"/>
              <a:t>(</a:t>
            </a:r>
            <a:r>
              <a:rPr lang="en-US" dirty="0" err="1"/>
              <a:t>getClass</a:t>
            </a:r>
            <a:r>
              <a:rPr lang="en-US" dirty="0"/>
              <a:t>().</a:t>
            </a:r>
            <a:r>
              <a:rPr lang="en-US" dirty="0" err="1"/>
              <a:t>getResource</a:t>
            </a:r>
            <a:r>
              <a:rPr lang="en-US" dirty="0"/>
              <a:t>("/application/</a:t>
            </a:r>
            <a:r>
              <a:rPr lang="en-US" dirty="0" err="1"/>
              <a:t>main.fxml</a:t>
            </a:r>
            <a:r>
              <a:rPr lang="en-US" dirty="0"/>
              <a:t>"));</a:t>
            </a:r>
          </a:p>
          <a:p>
            <a:r>
              <a:rPr lang="en-US" dirty="0"/>
              <a:t>			Scene </a:t>
            </a:r>
            <a:r>
              <a:rPr lang="en-US" dirty="0" err="1"/>
              <a:t>scene</a:t>
            </a:r>
            <a:r>
              <a:rPr lang="en-US" dirty="0"/>
              <a:t> = new Scene(root,400,400);</a:t>
            </a:r>
          </a:p>
          <a:p>
            <a:r>
              <a:rPr lang="en-US" dirty="0"/>
              <a:t>			</a:t>
            </a:r>
            <a:r>
              <a:rPr lang="en-US" dirty="0" err="1"/>
              <a:t>scene.getStylesheets</a:t>
            </a:r>
            <a:r>
              <a:rPr lang="en-US" dirty="0"/>
              <a:t>().add(</a:t>
            </a:r>
            <a:r>
              <a:rPr lang="en-US" dirty="0" err="1"/>
              <a:t>getClass</a:t>
            </a:r>
            <a:r>
              <a:rPr lang="en-US" dirty="0"/>
              <a:t>().</a:t>
            </a:r>
            <a:r>
              <a:rPr lang="en-US" dirty="0" err="1"/>
              <a:t>getResource</a:t>
            </a:r>
            <a:r>
              <a:rPr lang="en-US" dirty="0"/>
              <a:t>("application.css").</a:t>
            </a:r>
            <a:r>
              <a:rPr lang="en-US" dirty="0" err="1"/>
              <a:t>toExternalForm</a:t>
            </a:r>
            <a:r>
              <a:rPr lang="en-US" dirty="0"/>
              <a:t>());</a:t>
            </a:r>
          </a:p>
          <a:p>
            <a:r>
              <a:rPr lang="en-US" dirty="0"/>
              <a:t>			</a:t>
            </a:r>
            <a:r>
              <a:rPr lang="en-US" dirty="0" err="1"/>
              <a:t>primaryStage.setScene</a:t>
            </a:r>
            <a:r>
              <a:rPr lang="en-US" dirty="0"/>
              <a:t>(scene);</a:t>
            </a:r>
          </a:p>
          <a:p>
            <a:r>
              <a:rPr lang="en-US" dirty="0"/>
              <a:t>			</a:t>
            </a:r>
            <a:r>
              <a:rPr lang="en-US" dirty="0" err="1"/>
              <a:t>primaryStage.show</a:t>
            </a:r>
            <a:r>
              <a:rPr lang="en-US" dirty="0"/>
              <a:t>();</a:t>
            </a:r>
          </a:p>
          <a:p>
            <a:r>
              <a:rPr lang="en-US" dirty="0"/>
              <a:t>		} catch(Exception e) {</a:t>
            </a:r>
          </a:p>
          <a:p>
            <a:r>
              <a:rPr lang="en-US" dirty="0"/>
              <a:t>			</a:t>
            </a:r>
            <a:r>
              <a:rPr lang="en-US" dirty="0" err="1"/>
              <a:t>e.printStackTrace</a:t>
            </a:r>
            <a:r>
              <a:rPr lang="en-US" dirty="0"/>
              <a:t>();</a:t>
            </a:r>
          </a:p>
          <a:p>
            <a:r>
              <a:rPr lang="en-US" dirty="0"/>
              <a:t>		}</a:t>
            </a:r>
          </a:p>
          <a:p>
            <a:r>
              <a:rPr lang="en-US" dirty="0"/>
              <a:t>			}</a:t>
            </a:r>
          </a:p>
          <a:p>
            <a:r>
              <a:rPr lang="en-US" dirty="0"/>
              <a:t>	</a:t>
            </a:r>
          </a:p>
          <a:p>
            <a:endParaRPr lang="en-US" dirty="0"/>
          </a:p>
          <a:p>
            <a:r>
              <a:rPr lang="en-US" dirty="0"/>
              <a:t>	public static void main(String[] </a:t>
            </a:r>
            <a:r>
              <a:rPr lang="en-US" dirty="0" err="1"/>
              <a:t>args</a:t>
            </a:r>
            <a:r>
              <a:rPr lang="en-US" dirty="0"/>
              <a:t>) {</a:t>
            </a:r>
          </a:p>
          <a:p>
            <a:r>
              <a:rPr lang="en-US" dirty="0"/>
              <a:t>		launch(</a:t>
            </a:r>
            <a:r>
              <a:rPr lang="en-US" dirty="0" err="1"/>
              <a:t>args</a:t>
            </a:r>
            <a:r>
              <a:rPr lang="en-US" dirty="0"/>
              <a:t>);</a:t>
            </a:r>
          </a:p>
          <a:p>
            <a:r>
              <a:rPr lang="en-US" dirty="0"/>
              <a:t>	}</a:t>
            </a:r>
          </a:p>
          <a:p>
            <a:r>
              <a:rPr lang="en-US" dirty="0"/>
              <a:t>}</a:t>
            </a:r>
          </a:p>
        </p:txBody>
      </p:sp>
      <p:sp>
        <p:nvSpPr>
          <p:cNvPr id="3" name="Rectangle 2"/>
          <p:cNvSpPr/>
          <p:nvPr/>
        </p:nvSpPr>
        <p:spPr>
          <a:xfrm>
            <a:off x="6096000" y="95522"/>
            <a:ext cx="6096000" cy="5909310"/>
          </a:xfrm>
          <a:prstGeom prst="rect">
            <a:avLst/>
          </a:prstGeom>
        </p:spPr>
        <p:txBody>
          <a:bodyPr>
            <a:spAutoFit/>
          </a:bodyPr>
          <a:lstStyle/>
          <a:p>
            <a:r>
              <a:rPr lang="en-US" dirty="0"/>
              <a:t>package application;</a:t>
            </a:r>
          </a:p>
          <a:p>
            <a:endParaRPr lang="en-US" dirty="0"/>
          </a:p>
          <a:p>
            <a:endParaRPr lang="en-US" dirty="0"/>
          </a:p>
          <a:p>
            <a:r>
              <a:rPr lang="en-US" dirty="0"/>
              <a:t>import </a:t>
            </a:r>
            <a:r>
              <a:rPr lang="en-US" dirty="0" err="1"/>
              <a:t>java.util.Random</a:t>
            </a:r>
            <a:r>
              <a:rPr lang="en-US" dirty="0"/>
              <a:t>;</a:t>
            </a:r>
          </a:p>
          <a:p>
            <a:endParaRPr lang="en-US" dirty="0"/>
          </a:p>
          <a:p>
            <a:r>
              <a:rPr lang="en-US" dirty="0"/>
              <a:t>import </a:t>
            </a:r>
            <a:r>
              <a:rPr lang="en-US" dirty="0" err="1"/>
              <a:t>javafx.event.ActionEvent</a:t>
            </a:r>
            <a:r>
              <a:rPr lang="en-US" dirty="0"/>
              <a:t>;</a:t>
            </a:r>
          </a:p>
          <a:p>
            <a:r>
              <a:rPr lang="en-US" dirty="0"/>
              <a:t>import </a:t>
            </a:r>
            <a:r>
              <a:rPr lang="en-US" dirty="0" err="1"/>
              <a:t>javafx.fxml.FXML</a:t>
            </a:r>
            <a:r>
              <a:rPr lang="en-US" dirty="0"/>
              <a:t>;</a:t>
            </a:r>
          </a:p>
          <a:p>
            <a:r>
              <a:rPr lang="en-US" dirty="0"/>
              <a:t>import </a:t>
            </a:r>
            <a:r>
              <a:rPr lang="en-US" dirty="0" err="1"/>
              <a:t>javafx.scene.control.Label</a:t>
            </a:r>
            <a:r>
              <a:rPr lang="en-US" dirty="0"/>
              <a:t>;</a:t>
            </a:r>
          </a:p>
          <a:p>
            <a:endParaRPr lang="en-US" dirty="0"/>
          </a:p>
          <a:p>
            <a:r>
              <a:rPr lang="en-US" dirty="0"/>
              <a:t>public class </a:t>
            </a:r>
            <a:r>
              <a:rPr lang="en-US" dirty="0" err="1"/>
              <a:t>MainController</a:t>
            </a:r>
            <a:r>
              <a:rPr lang="en-US" dirty="0"/>
              <a:t> {</a:t>
            </a:r>
          </a:p>
          <a:p>
            <a:r>
              <a:rPr lang="en-US" dirty="0"/>
              <a:t>	@FXML</a:t>
            </a:r>
          </a:p>
          <a:p>
            <a:r>
              <a:rPr lang="en-US" dirty="0"/>
              <a:t>	public Label </a:t>
            </a:r>
            <a:r>
              <a:rPr lang="en-US" dirty="0" err="1"/>
              <a:t>MyMessage</a:t>
            </a:r>
            <a:r>
              <a:rPr lang="en-US" dirty="0"/>
              <a:t>;</a:t>
            </a:r>
          </a:p>
          <a:p>
            <a:r>
              <a:rPr lang="en-US" dirty="0"/>
              <a:t>	public void </a:t>
            </a:r>
            <a:r>
              <a:rPr lang="en-US" dirty="0" err="1"/>
              <a:t>generateRandom</a:t>
            </a:r>
            <a:r>
              <a:rPr lang="en-US" dirty="0"/>
              <a:t>(</a:t>
            </a:r>
            <a:r>
              <a:rPr lang="en-US" dirty="0" err="1"/>
              <a:t>ActionEvent</a:t>
            </a:r>
            <a:r>
              <a:rPr lang="en-US" dirty="0"/>
              <a:t> event){</a:t>
            </a:r>
          </a:p>
          <a:p>
            <a:r>
              <a:rPr lang="en-US" dirty="0"/>
              <a:t>		Random rand=new Random();</a:t>
            </a:r>
          </a:p>
          <a:p>
            <a:r>
              <a:rPr lang="en-US" dirty="0"/>
              <a:t>		</a:t>
            </a:r>
            <a:r>
              <a:rPr lang="en-US" dirty="0" err="1"/>
              <a:t>int</a:t>
            </a:r>
            <a:r>
              <a:rPr lang="en-US" dirty="0"/>
              <a:t> </a:t>
            </a:r>
            <a:r>
              <a:rPr lang="en-US" dirty="0" err="1"/>
              <a:t>myrand</a:t>
            </a:r>
            <a:r>
              <a:rPr lang="en-US" dirty="0"/>
              <a:t>=</a:t>
            </a:r>
            <a:r>
              <a:rPr lang="en-US" dirty="0" err="1"/>
              <a:t>rand.nextInt</a:t>
            </a:r>
            <a:r>
              <a:rPr lang="en-US" dirty="0"/>
              <a:t>(50)+1;</a:t>
            </a:r>
          </a:p>
          <a:p>
            <a:r>
              <a:rPr lang="en-US" dirty="0"/>
              <a:t>		</a:t>
            </a:r>
            <a:r>
              <a:rPr lang="en-US" dirty="0" err="1"/>
              <a:t>MyMessage.setText</a:t>
            </a:r>
            <a:r>
              <a:rPr lang="en-US" dirty="0"/>
              <a:t>(</a:t>
            </a:r>
            <a:r>
              <a:rPr lang="en-US" dirty="0" err="1"/>
              <a:t>Integer.toString</a:t>
            </a:r>
            <a:r>
              <a:rPr lang="en-US" dirty="0"/>
              <a:t>(</a:t>
            </a:r>
            <a:r>
              <a:rPr lang="en-US" dirty="0" err="1"/>
              <a:t>myrand</a:t>
            </a:r>
            <a:r>
              <a:rPr lang="en-US" dirty="0"/>
              <a:t>));</a:t>
            </a:r>
          </a:p>
          <a:p>
            <a:r>
              <a:rPr lang="en-US" dirty="0"/>
              <a:t>		</a:t>
            </a:r>
            <a:r>
              <a:rPr lang="en-US" dirty="0" err="1"/>
              <a:t>System.out.println</a:t>
            </a:r>
            <a:r>
              <a:rPr lang="en-US" dirty="0"/>
              <a:t>(</a:t>
            </a:r>
            <a:r>
              <a:rPr lang="en-US" dirty="0" err="1"/>
              <a:t>Integer.toString</a:t>
            </a:r>
            <a:r>
              <a:rPr lang="en-US" dirty="0"/>
              <a:t>(</a:t>
            </a:r>
            <a:r>
              <a:rPr lang="en-US" dirty="0" err="1"/>
              <a:t>myrand</a:t>
            </a:r>
            <a:r>
              <a:rPr lang="en-US" dirty="0"/>
              <a:t>));</a:t>
            </a:r>
          </a:p>
          <a:p>
            <a:r>
              <a:rPr lang="en-US" dirty="0"/>
              <a:t>		}</a:t>
            </a:r>
          </a:p>
          <a:p>
            <a:r>
              <a:rPr lang="en-US" dirty="0"/>
              <a:t>}</a:t>
            </a:r>
          </a:p>
        </p:txBody>
      </p:sp>
    </p:spTree>
    <p:extLst>
      <p:ext uri="{BB962C8B-B14F-4D97-AF65-F5344CB8AC3E}">
        <p14:creationId xmlns:p14="http://schemas.microsoft.com/office/powerpoint/2010/main" val="305234029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55383589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4251" y="-1597789"/>
            <a:ext cx="6096000" cy="8956298"/>
          </a:xfrm>
          <a:prstGeom prst="rect">
            <a:avLst/>
          </a:prstGeom>
        </p:spPr>
        <p:txBody>
          <a:bodyPr>
            <a:spAutoFit/>
          </a:bodyPr>
          <a:lstStyle/>
          <a:p>
            <a:r>
              <a:rPr lang="en-US" dirty="0"/>
              <a:t>package application;</a:t>
            </a:r>
          </a:p>
          <a:p>
            <a:endParaRPr lang="en-US" dirty="0"/>
          </a:p>
          <a:p>
            <a:r>
              <a:rPr lang="en-US" dirty="0"/>
              <a:t>import </a:t>
            </a:r>
            <a:r>
              <a:rPr lang="en-US" dirty="0" err="1"/>
              <a:t>javafx.application.Application</a:t>
            </a:r>
            <a:r>
              <a:rPr lang="en-US" dirty="0"/>
              <a:t>;</a:t>
            </a:r>
          </a:p>
          <a:p>
            <a:r>
              <a:rPr lang="en-US" dirty="0"/>
              <a:t>import </a:t>
            </a:r>
            <a:r>
              <a:rPr lang="en-US" dirty="0" err="1"/>
              <a:t>javafx.fxml.FXMLLoader</a:t>
            </a:r>
            <a:r>
              <a:rPr lang="en-US" dirty="0"/>
              <a:t>;</a:t>
            </a:r>
          </a:p>
          <a:p>
            <a:r>
              <a:rPr lang="en-US" dirty="0"/>
              <a:t>import </a:t>
            </a:r>
            <a:r>
              <a:rPr lang="en-US" dirty="0" err="1"/>
              <a:t>javafx.stage.Stage</a:t>
            </a:r>
            <a:r>
              <a:rPr lang="en-US" dirty="0"/>
              <a:t>;</a:t>
            </a:r>
          </a:p>
          <a:p>
            <a:r>
              <a:rPr lang="en-US" dirty="0"/>
              <a:t>import </a:t>
            </a:r>
            <a:r>
              <a:rPr lang="en-US" dirty="0" err="1"/>
              <a:t>javafx.scene.Parent</a:t>
            </a:r>
            <a:r>
              <a:rPr lang="en-US" dirty="0"/>
              <a:t>;</a:t>
            </a:r>
          </a:p>
          <a:p>
            <a:r>
              <a:rPr lang="en-US" dirty="0"/>
              <a:t>import </a:t>
            </a:r>
            <a:r>
              <a:rPr lang="en-US" dirty="0" err="1"/>
              <a:t>javafx.scene.Scene</a:t>
            </a:r>
            <a:r>
              <a:rPr lang="en-US" dirty="0"/>
              <a:t>;</a:t>
            </a:r>
          </a:p>
          <a:p>
            <a:endParaRPr lang="en-US" dirty="0"/>
          </a:p>
          <a:p>
            <a:endParaRPr lang="en-US" dirty="0"/>
          </a:p>
          <a:p>
            <a:r>
              <a:rPr lang="en-US" dirty="0"/>
              <a:t>public class Main extends Application {</a:t>
            </a:r>
          </a:p>
          <a:p>
            <a:r>
              <a:rPr lang="en-US" dirty="0"/>
              <a:t>	@Override</a:t>
            </a:r>
          </a:p>
          <a:p>
            <a:r>
              <a:rPr lang="en-US" dirty="0"/>
              <a:t>	public void start(Stage </a:t>
            </a:r>
            <a:r>
              <a:rPr lang="en-US" dirty="0" err="1"/>
              <a:t>primaryStage</a:t>
            </a:r>
            <a:r>
              <a:rPr lang="en-US" dirty="0"/>
              <a:t>) {</a:t>
            </a:r>
          </a:p>
          <a:p>
            <a:r>
              <a:rPr lang="en-US" dirty="0"/>
              <a:t>		try {</a:t>
            </a:r>
          </a:p>
          <a:p>
            <a:r>
              <a:rPr lang="en-US" dirty="0"/>
              <a:t>			Parent root=</a:t>
            </a:r>
            <a:r>
              <a:rPr lang="en-US" dirty="0" err="1"/>
              <a:t>FXMLLoader.load</a:t>
            </a:r>
            <a:r>
              <a:rPr lang="en-US" dirty="0"/>
              <a:t>(</a:t>
            </a:r>
            <a:r>
              <a:rPr lang="en-US" dirty="0" err="1"/>
              <a:t>getClass</a:t>
            </a:r>
            <a:r>
              <a:rPr lang="en-US" dirty="0"/>
              <a:t>().</a:t>
            </a:r>
            <a:r>
              <a:rPr lang="en-US" dirty="0" err="1"/>
              <a:t>getResource</a:t>
            </a:r>
            <a:r>
              <a:rPr lang="en-US" dirty="0"/>
              <a:t>("/application/</a:t>
            </a:r>
            <a:r>
              <a:rPr lang="en-US" dirty="0" err="1"/>
              <a:t>pie.fxml</a:t>
            </a:r>
            <a:r>
              <a:rPr lang="en-US" dirty="0"/>
              <a:t>"));</a:t>
            </a:r>
          </a:p>
          <a:p>
            <a:r>
              <a:rPr lang="en-US" dirty="0"/>
              <a:t>			Scene </a:t>
            </a:r>
            <a:r>
              <a:rPr lang="en-US" dirty="0" err="1"/>
              <a:t>scene</a:t>
            </a:r>
            <a:r>
              <a:rPr lang="en-US" dirty="0"/>
              <a:t> = new Scene(root,400,400);</a:t>
            </a:r>
          </a:p>
          <a:p>
            <a:r>
              <a:rPr lang="en-US" dirty="0"/>
              <a:t>			</a:t>
            </a:r>
            <a:r>
              <a:rPr lang="en-US" dirty="0" err="1"/>
              <a:t>scene.getStylesheets</a:t>
            </a:r>
            <a:r>
              <a:rPr lang="en-US" dirty="0"/>
              <a:t>().add(</a:t>
            </a:r>
            <a:r>
              <a:rPr lang="en-US" dirty="0" err="1"/>
              <a:t>getClass</a:t>
            </a:r>
            <a:r>
              <a:rPr lang="en-US" dirty="0"/>
              <a:t>().</a:t>
            </a:r>
            <a:r>
              <a:rPr lang="en-US" dirty="0" err="1"/>
              <a:t>getResource</a:t>
            </a:r>
            <a:r>
              <a:rPr lang="en-US" dirty="0"/>
              <a:t>("application.css").</a:t>
            </a:r>
            <a:r>
              <a:rPr lang="en-US" dirty="0" err="1"/>
              <a:t>toExternalForm</a:t>
            </a:r>
            <a:r>
              <a:rPr lang="en-US" dirty="0"/>
              <a:t>());</a:t>
            </a:r>
          </a:p>
          <a:p>
            <a:r>
              <a:rPr lang="en-US" dirty="0"/>
              <a:t>			</a:t>
            </a:r>
            <a:r>
              <a:rPr lang="en-US" dirty="0" err="1"/>
              <a:t>primaryStage.setScene</a:t>
            </a:r>
            <a:r>
              <a:rPr lang="en-US" dirty="0"/>
              <a:t>(scene);</a:t>
            </a:r>
          </a:p>
          <a:p>
            <a:r>
              <a:rPr lang="en-US" dirty="0"/>
              <a:t>			</a:t>
            </a:r>
            <a:r>
              <a:rPr lang="en-US" dirty="0" err="1"/>
              <a:t>primaryStage.show</a:t>
            </a:r>
            <a:r>
              <a:rPr lang="en-US" dirty="0"/>
              <a:t>();</a:t>
            </a:r>
          </a:p>
          <a:p>
            <a:r>
              <a:rPr lang="en-US" dirty="0"/>
              <a:t>		} catch(Exception e) {</a:t>
            </a:r>
          </a:p>
          <a:p>
            <a:r>
              <a:rPr lang="en-US" dirty="0"/>
              <a:t>			</a:t>
            </a:r>
            <a:r>
              <a:rPr lang="en-US" dirty="0" err="1"/>
              <a:t>e.printStackTrace</a:t>
            </a:r>
            <a:r>
              <a:rPr lang="en-US" dirty="0"/>
              <a:t>();</a:t>
            </a:r>
          </a:p>
          <a:p>
            <a:r>
              <a:rPr lang="en-US" dirty="0"/>
              <a:t>		}</a:t>
            </a:r>
          </a:p>
          <a:p>
            <a:r>
              <a:rPr lang="en-US" dirty="0"/>
              <a:t>	}</a:t>
            </a:r>
          </a:p>
          <a:p>
            <a:endParaRPr lang="en-US" dirty="0"/>
          </a:p>
          <a:p>
            <a:r>
              <a:rPr lang="en-US" dirty="0"/>
              <a:t>	public static void main(String[] </a:t>
            </a:r>
            <a:r>
              <a:rPr lang="en-US" dirty="0" err="1"/>
              <a:t>args</a:t>
            </a:r>
            <a:r>
              <a:rPr lang="en-US" dirty="0"/>
              <a:t>) {</a:t>
            </a:r>
          </a:p>
          <a:p>
            <a:r>
              <a:rPr lang="en-US" dirty="0"/>
              <a:t>		launch(</a:t>
            </a:r>
            <a:r>
              <a:rPr lang="en-US" dirty="0" err="1"/>
              <a:t>args</a:t>
            </a:r>
            <a:r>
              <a:rPr lang="en-US" dirty="0"/>
              <a:t>);</a:t>
            </a:r>
          </a:p>
          <a:p>
            <a:r>
              <a:rPr lang="en-US" dirty="0"/>
              <a:t>	}</a:t>
            </a:r>
          </a:p>
          <a:p>
            <a:r>
              <a:rPr lang="en-US" dirty="0"/>
              <a:t>}</a:t>
            </a:r>
          </a:p>
        </p:txBody>
      </p:sp>
      <p:sp>
        <p:nvSpPr>
          <p:cNvPr id="3" name="Rectangle 2"/>
          <p:cNvSpPr/>
          <p:nvPr/>
        </p:nvSpPr>
        <p:spPr>
          <a:xfrm>
            <a:off x="5438503" y="-1874788"/>
            <a:ext cx="6096000" cy="9233297"/>
          </a:xfrm>
          <a:prstGeom prst="rect">
            <a:avLst/>
          </a:prstGeom>
        </p:spPr>
        <p:txBody>
          <a:bodyPr>
            <a:spAutoFit/>
          </a:bodyPr>
          <a:lstStyle/>
          <a:p>
            <a:r>
              <a:rPr lang="en-US"/>
              <a:t>package application;</a:t>
            </a:r>
          </a:p>
          <a:p>
            <a:endParaRPr lang="en-US" dirty="0"/>
          </a:p>
          <a:p>
            <a:r>
              <a:rPr lang="en-US" dirty="0"/>
              <a:t>import </a:t>
            </a:r>
            <a:r>
              <a:rPr lang="en-US" dirty="0" err="1"/>
              <a:t>javafx.collections.FXCollections</a:t>
            </a:r>
            <a:r>
              <a:rPr lang="en-US" dirty="0"/>
              <a:t>;</a:t>
            </a:r>
          </a:p>
          <a:p>
            <a:r>
              <a:rPr lang="en-US" dirty="0"/>
              <a:t>import </a:t>
            </a:r>
            <a:r>
              <a:rPr lang="en-US" dirty="0" err="1"/>
              <a:t>javafx.collections.ObservableList</a:t>
            </a:r>
            <a:r>
              <a:rPr lang="en-US" dirty="0"/>
              <a:t>;</a:t>
            </a:r>
          </a:p>
          <a:p>
            <a:r>
              <a:rPr lang="en-US" dirty="0"/>
              <a:t>import </a:t>
            </a:r>
            <a:r>
              <a:rPr lang="en-US" dirty="0" err="1"/>
              <a:t>javafx.event.ActionEvent</a:t>
            </a:r>
            <a:r>
              <a:rPr lang="en-US" dirty="0"/>
              <a:t>;</a:t>
            </a:r>
          </a:p>
          <a:p>
            <a:r>
              <a:rPr lang="en-US" dirty="0"/>
              <a:t>import </a:t>
            </a:r>
            <a:r>
              <a:rPr lang="en-US" dirty="0" err="1"/>
              <a:t>javafx.event.EventHandler</a:t>
            </a:r>
            <a:r>
              <a:rPr lang="en-US" dirty="0"/>
              <a:t>;</a:t>
            </a:r>
          </a:p>
          <a:p>
            <a:r>
              <a:rPr lang="en-US" dirty="0"/>
              <a:t>import </a:t>
            </a:r>
            <a:r>
              <a:rPr lang="en-US" dirty="0" err="1"/>
              <a:t>javafx.fxml.FXML</a:t>
            </a:r>
            <a:r>
              <a:rPr lang="en-US" dirty="0"/>
              <a:t>;</a:t>
            </a:r>
          </a:p>
          <a:p>
            <a:r>
              <a:rPr lang="en-US" dirty="0"/>
              <a:t>import </a:t>
            </a:r>
            <a:r>
              <a:rPr lang="en-US" dirty="0" err="1"/>
              <a:t>javafx.scene.chart.PieChart</a:t>
            </a:r>
            <a:r>
              <a:rPr lang="en-US" dirty="0"/>
              <a:t>;</a:t>
            </a:r>
          </a:p>
          <a:p>
            <a:r>
              <a:rPr lang="en-US" dirty="0"/>
              <a:t>import </a:t>
            </a:r>
            <a:r>
              <a:rPr lang="en-US" dirty="0" err="1"/>
              <a:t>javafx.scene.chart.PieChart.Data</a:t>
            </a:r>
            <a:r>
              <a:rPr lang="en-US" dirty="0"/>
              <a:t>;</a:t>
            </a:r>
          </a:p>
          <a:p>
            <a:r>
              <a:rPr lang="en-US" dirty="0"/>
              <a:t>import </a:t>
            </a:r>
            <a:r>
              <a:rPr lang="en-US" dirty="0" err="1"/>
              <a:t>javafx.scene.control.Label</a:t>
            </a:r>
            <a:r>
              <a:rPr lang="en-US" dirty="0"/>
              <a:t>;</a:t>
            </a:r>
          </a:p>
          <a:p>
            <a:r>
              <a:rPr lang="en-US" dirty="0"/>
              <a:t>import </a:t>
            </a:r>
            <a:r>
              <a:rPr lang="en-US" dirty="0" err="1"/>
              <a:t>javafx.scene.input.MouseEvent</a:t>
            </a:r>
            <a:r>
              <a:rPr lang="en-US" dirty="0"/>
              <a:t>;</a:t>
            </a:r>
          </a:p>
          <a:p>
            <a:endParaRPr lang="en-US" dirty="0"/>
          </a:p>
          <a:p>
            <a:r>
              <a:rPr lang="en-US" dirty="0"/>
              <a:t>public class </a:t>
            </a:r>
            <a:r>
              <a:rPr lang="en-US" dirty="0" err="1"/>
              <a:t>MainController</a:t>
            </a:r>
            <a:r>
              <a:rPr lang="en-US" dirty="0"/>
              <a:t> {</a:t>
            </a:r>
          </a:p>
          <a:p>
            <a:r>
              <a:rPr lang="en-US" dirty="0"/>
              <a:t>@FXML </a:t>
            </a:r>
            <a:r>
              <a:rPr lang="en-US" dirty="0" err="1"/>
              <a:t>PieChart</a:t>
            </a:r>
            <a:r>
              <a:rPr lang="en-US" dirty="0"/>
              <a:t> </a:t>
            </a:r>
            <a:r>
              <a:rPr lang="en-US" dirty="0" err="1"/>
              <a:t>piechart</a:t>
            </a:r>
            <a:r>
              <a:rPr lang="en-US" dirty="0"/>
              <a:t>;</a:t>
            </a:r>
          </a:p>
          <a:p>
            <a:r>
              <a:rPr lang="en-US" dirty="0"/>
              <a:t>@FXML Label status;</a:t>
            </a:r>
          </a:p>
          <a:p>
            <a:r>
              <a:rPr lang="en-US" dirty="0"/>
              <a:t>public void </a:t>
            </a:r>
            <a:r>
              <a:rPr lang="en-US" dirty="0" err="1"/>
              <a:t>btn</a:t>
            </a:r>
            <a:r>
              <a:rPr lang="en-US" dirty="0"/>
              <a:t>(</a:t>
            </a:r>
            <a:r>
              <a:rPr lang="en-US" dirty="0" err="1"/>
              <a:t>ActionEvent</a:t>
            </a:r>
            <a:r>
              <a:rPr lang="en-US" dirty="0"/>
              <a:t> event){</a:t>
            </a:r>
          </a:p>
          <a:p>
            <a:r>
              <a:rPr lang="en-US" dirty="0" err="1"/>
              <a:t>ObservableList</a:t>
            </a:r>
            <a:r>
              <a:rPr lang="en-US" dirty="0"/>
              <a:t>&lt;Data&gt; list =</a:t>
            </a:r>
            <a:r>
              <a:rPr lang="en-US" dirty="0" err="1"/>
              <a:t>FXCollections.observableArrayList</a:t>
            </a:r>
            <a:r>
              <a:rPr lang="en-US" dirty="0"/>
              <a:t>(</a:t>
            </a:r>
          </a:p>
          <a:p>
            <a:r>
              <a:rPr lang="en-US" dirty="0"/>
              <a:t>		new </a:t>
            </a:r>
            <a:r>
              <a:rPr lang="en-US" dirty="0" err="1"/>
              <a:t>PieChart.Data</a:t>
            </a:r>
            <a:r>
              <a:rPr lang="en-US" dirty="0"/>
              <a:t>("java",60),</a:t>
            </a:r>
          </a:p>
          <a:p>
            <a:r>
              <a:rPr lang="en-US" dirty="0"/>
              <a:t>		new </a:t>
            </a:r>
            <a:r>
              <a:rPr lang="en-US" dirty="0" err="1"/>
              <a:t>PieChart.Data</a:t>
            </a:r>
            <a:r>
              <a:rPr lang="en-US" dirty="0"/>
              <a:t>("oracle",15),</a:t>
            </a:r>
          </a:p>
          <a:p>
            <a:r>
              <a:rPr lang="en-US" dirty="0"/>
              <a:t>		new </a:t>
            </a:r>
            <a:r>
              <a:rPr lang="en-US" dirty="0" err="1"/>
              <a:t>PieChart.Data</a:t>
            </a:r>
            <a:r>
              <a:rPr lang="en-US" dirty="0"/>
              <a:t>("VB",15),</a:t>
            </a:r>
          </a:p>
          <a:p>
            <a:r>
              <a:rPr lang="en-US" dirty="0"/>
              <a:t>		new </a:t>
            </a:r>
            <a:r>
              <a:rPr lang="en-US" dirty="0" err="1"/>
              <a:t>PieChart.Data</a:t>
            </a:r>
            <a:r>
              <a:rPr lang="en-US" dirty="0"/>
              <a:t>("English",30));</a:t>
            </a:r>
          </a:p>
          <a:p>
            <a:r>
              <a:rPr lang="en-US" dirty="0" err="1"/>
              <a:t>piechart.setData</a:t>
            </a:r>
            <a:r>
              <a:rPr lang="en-US" dirty="0"/>
              <a:t>(list);</a:t>
            </a:r>
          </a:p>
          <a:p>
            <a:r>
              <a:rPr lang="en-US" dirty="0"/>
              <a:t>for(final </a:t>
            </a:r>
            <a:r>
              <a:rPr lang="en-US" dirty="0" err="1"/>
              <a:t>PieChart.Data</a:t>
            </a:r>
            <a:r>
              <a:rPr lang="en-US" dirty="0"/>
              <a:t> </a:t>
            </a:r>
            <a:r>
              <a:rPr lang="en-US" dirty="0" err="1"/>
              <a:t>data:piechart.getData</a:t>
            </a:r>
            <a:r>
              <a:rPr lang="en-US" dirty="0"/>
              <a:t>()){</a:t>
            </a:r>
          </a:p>
          <a:p>
            <a:r>
              <a:rPr lang="en-US" dirty="0"/>
              <a:t>	</a:t>
            </a:r>
            <a:r>
              <a:rPr lang="en-US" dirty="0" err="1"/>
              <a:t>data.getNode</a:t>
            </a:r>
            <a:r>
              <a:rPr lang="en-US" dirty="0"/>
              <a:t>().</a:t>
            </a:r>
            <a:r>
              <a:rPr lang="en-US" dirty="0" err="1"/>
              <a:t>addEventHandler</a:t>
            </a:r>
            <a:r>
              <a:rPr lang="en-US" dirty="0"/>
              <a:t>(</a:t>
            </a:r>
            <a:r>
              <a:rPr lang="en-US" dirty="0" err="1"/>
              <a:t>MouseEvent.MOUSE_CLICKED</a:t>
            </a:r>
            <a:r>
              <a:rPr lang="en-US" dirty="0"/>
              <a:t>, new </a:t>
            </a:r>
            <a:r>
              <a:rPr lang="en-US" dirty="0" err="1"/>
              <a:t>EventHandler</a:t>
            </a:r>
            <a:r>
              <a:rPr lang="en-US" dirty="0"/>
              <a:t>&lt;</a:t>
            </a:r>
            <a:r>
              <a:rPr lang="en-US" dirty="0" err="1"/>
              <a:t>MouseEvent</a:t>
            </a:r>
            <a:r>
              <a:rPr lang="en-US" dirty="0"/>
              <a:t>&gt;(){</a:t>
            </a:r>
          </a:p>
          <a:p>
            <a:r>
              <a:rPr lang="en-US" dirty="0"/>
              <a:t>		public void handle(</a:t>
            </a:r>
            <a:r>
              <a:rPr lang="en-US" dirty="0" err="1"/>
              <a:t>MouseEvent</a:t>
            </a:r>
            <a:r>
              <a:rPr lang="en-US" dirty="0"/>
              <a:t> event){</a:t>
            </a:r>
          </a:p>
          <a:p>
            <a:r>
              <a:rPr lang="en-US" dirty="0"/>
              <a:t>		</a:t>
            </a:r>
            <a:r>
              <a:rPr lang="en-US" dirty="0" err="1"/>
              <a:t>status.setText</a:t>
            </a:r>
            <a:r>
              <a:rPr lang="en-US" dirty="0"/>
              <a:t>(</a:t>
            </a:r>
            <a:r>
              <a:rPr lang="en-US" dirty="0" err="1"/>
              <a:t>String.valueOf</a:t>
            </a:r>
            <a:r>
              <a:rPr lang="en-US" dirty="0"/>
              <a:t>(</a:t>
            </a:r>
            <a:r>
              <a:rPr lang="en-US" dirty="0" err="1"/>
              <a:t>data.getPieValue</a:t>
            </a:r>
            <a:r>
              <a:rPr lang="en-US" dirty="0"/>
              <a:t>())+"%");</a:t>
            </a:r>
          </a:p>
          <a:p>
            <a:r>
              <a:rPr lang="en-US" dirty="0"/>
              <a:t>	}</a:t>
            </a:r>
          </a:p>
          <a:p>
            <a:r>
              <a:rPr lang="en-US" dirty="0"/>
              <a:t>});</a:t>
            </a:r>
          </a:p>
          <a:p>
            <a:r>
              <a:rPr lang="en-US" dirty="0"/>
              <a:t>}}</a:t>
            </a:r>
          </a:p>
          <a:p>
            <a:r>
              <a:rPr lang="en-US" dirty="0"/>
              <a:t>}</a:t>
            </a:r>
          </a:p>
        </p:txBody>
      </p:sp>
    </p:spTree>
    <p:extLst>
      <p:ext uri="{BB962C8B-B14F-4D97-AF65-F5344CB8AC3E}">
        <p14:creationId xmlns:p14="http://schemas.microsoft.com/office/powerpoint/2010/main" val="303822777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6503" y="-1501157"/>
            <a:ext cx="6096000" cy="9233297"/>
          </a:xfrm>
          <a:prstGeom prst="rect">
            <a:avLst/>
          </a:prstGeom>
        </p:spPr>
        <p:txBody>
          <a:bodyPr>
            <a:spAutoFit/>
          </a:bodyPr>
          <a:lstStyle/>
          <a:p>
            <a:r>
              <a:rPr lang="en-US" dirty="0"/>
              <a:t>package application;</a:t>
            </a:r>
          </a:p>
          <a:p>
            <a:endParaRPr lang="en-US" dirty="0"/>
          </a:p>
          <a:p>
            <a:r>
              <a:rPr lang="en-US" dirty="0"/>
              <a:t>import </a:t>
            </a:r>
            <a:r>
              <a:rPr lang="en-US" dirty="0" err="1"/>
              <a:t>javafx.collections.FXCollections</a:t>
            </a:r>
            <a:r>
              <a:rPr lang="en-US" dirty="0"/>
              <a:t>;</a:t>
            </a:r>
          </a:p>
          <a:p>
            <a:r>
              <a:rPr lang="en-US" dirty="0"/>
              <a:t>import </a:t>
            </a:r>
            <a:r>
              <a:rPr lang="en-US" dirty="0" err="1"/>
              <a:t>javafx.collections.ObservableList</a:t>
            </a:r>
            <a:r>
              <a:rPr lang="en-US" dirty="0"/>
              <a:t>;</a:t>
            </a:r>
          </a:p>
          <a:p>
            <a:r>
              <a:rPr lang="en-US" dirty="0"/>
              <a:t>import </a:t>
            </a:r>
            <a:r>
              <a:rPr lang="en-US" dirty="0" err="1"/>
              <a:t>javafx.event.ActionEvent</a:t>
            </a:r>
            <a:r>
              <a:rPr lang="en-US" dirty="0"/>
              <a:t>;</a:t>
            </a:r>
          </a:p>
          <a:p>
            <a:r>
              <a:rPr lang="en-US" dirty="0"/>
              <a:t>import </a:t>
            </a:r>
            <a:r>
              <a:rPr lang="en-US" dirty="0" err="1"/>
              <a:t>javafx.event.EventHandler</a:t>
            </a:r>
            <a:r>
              <a:rPr lang="en-US" dirty="0"/>
              <a:t>;</a:t>
            </a:r>
          </a:p>
          <a:p>
            <a:r>
              <a:rPr lang="en-US" dirty="0"/>
              <a:t>import </a:t>
            </a:r>
            <a:r>
              <a:rPr lang="en-US" dirty="0" err="1"/>
              <a:t>javafx.fxml.FXML</a:t>
            </a:r>
            <a:r>
              <a:rPr lang="en-US" dirty="0"/>
              <a:t>;</a:t>
            </a:r>
          </a:p>
          <a:p>
            <a:r>
              <a:rPr lang="en-US" dirty="0"/>
              <a:t>import </a:t>
            </a:r>
            <a:r>
              <a:rPr lang="en-US" dirty="0" err="1"/>
              <a:t>javafx.scene.chart.PieChart</a:t>
            </a:r>
            <a:r>
              <a:rPr lang="en-US" dirty="0"/>
              <a:t>;</a:t>
            </a:r>
          </a:p>
          <a:p>
            <a:r>
              <a:rPr lang="en-US" dirty="0"/>
              <a:t>import </a:t>
            </a:r>
            <a:r>
              <a:rPr lang="en-US" dirty="0" err="1"/>
              <a:t>javafx.scene.chart.PieChart.Data</a:t>
            </a:r>
            <a:r>
              <a:rPr lang="en-US" dirty="0"/>
              <a:t>;</a:t>
            </a:r>
          </a:p>
          <a:p>
            <a:r>
              <a:rPr lang="en-US" dirty="0"/>
              <a:t>import </a:t>
            </a:r>
            <a:r>
              <a:rPr lang="en-US" dirty="0" err="1"/>
              <a:t>javafx.scene.control.Label</a:t>
            </a:r>
            <a:r>
              <a:rPr lang="en-US" dirty="0"/>
              <a:t>;</a:t>
            </a:r>
          </a:p>
          <a:p>
            <a:r>
              <a:rPr lang="en-US" dirty="0"/>
              <a:t>import </a:t>
            </a:r>
            <a:r>
              <a:rPr lang="en-US" dirty="0" err="1"/>
              <a:t>javafx.scene.input.MouseEvent</a:t>
            </a:r>
            <a:r>
              <a:rPr lang="en-US" dirty="0"/>
              <a:t>;</a:t>
            </a:r>
          </a:p>
          <a:p>
            <a:endParaRPr lang="en-US" dirty="0"/>
          </a:p>
          <a:p>
            <a:r>
              <a:rPr lang="en-US" dirty="0"/>
              <a:t>public class </a:t>
            </a:r>
            <a:r>
              <a:rPr lang="en-US" dirty="0" err="1"/>
              <a:t>MainController</a:t>
            </a:r>
            <a:r>
              <a:rPr lang="en-US" dirty="0"/>
              <a:t> {</a:t>
            </a:r>
          </a:p>
          <a:p>
            <a:r>
              <a:rPr lang="en-US" dirty="0"/>
              <a:t>@FXML </a:t>
            </a:r>
            <a:r>
              <a:rPr lang="en-US" dirty="0" err="1"/>
              <a:t>PieChart</a:t>
            </a:r>
            <a:r>
              <a:rPr lang="en-US" dirty="0"/>
              <a:t> </a:t>
            </a:r>
            <a:r>
              <a:rPr lang="en-US" dirty="0" err="1"/>
              <a:t>piechart</a:t>
            </a:r>
            <a:r>
              <a:rPr lang="en-US" dirty="0"/>
              <a:t>;</a:t>
            </a:r>
          </a:p>
          <a:p>
            <a:r>
              <a:rPr lang="en-US" dirty="0"/>
              <a:t>@FXML Label status;</a:t>
            </a:r>
          </a:p>
          <a:p>
            <a:r>
              <a:rPr lang="en-US" dirty="0"/>
              <a:t>public void </a:t>
            </a:r>
            <a:r>
              <a:rPr lang="en-US" dirty="0" err="1"/>
              <a:t>btn</a:t>
            </a:r>
            <a:r>
              <a:rPr lang="en-US" dirty="0"/>
              <a:t>(</a:t>
            </a:r>
            <a:r>
              <a:rPr lang="en-US" dirty="0" err="1"/>
              <a:t>ActionEvent</a:t>
            </a:r>
            <a:r>
              <a:rPr lang="en-US" dirty="0"/>
              <a:t> event){</a:t>
            </a:r>
          </a:p>
          <a:p>
            <a:r>
              <a:rPr lang="en-US" dirty="0" err="1"/>
              <a:t>ObservableList</a:t>
            </a:r>
            <a:r>
              <a:rPr lang="en-US" dirty="0"/>
              <a:t>&lt;Data&gt; list =</a:t>
            </a:r>
            <a:r>
              <a:rPr lang="en-US" dirty="0" err="1"/>
              <a:t>FXCollections.observableArrayList</a:t>
            </a:r>
            <a:r>
              <a:rPr lang="en-US" dirty="0"/>
              <a:t>(</a:t>
            </a:r>
          </a:p>
          <a:p>
            <a:r>
              <a:rPr lang="en-US" dirty="0"/>
              <a:t>		new </a:t>
            </a:r>
            <a:r>
              <a:rPr lang="en-US" dirty="0" err="1"/>
              <a:t>PieChart.Data</a:t>
            </a:r>
            <a:r>
              <a:rPr lang="en-US" dirty="0"/>
              <a:t>("java",60),</a:t>
            </a:r>
          </a:p>
          <a:p>
            <a:r>
              <a:rPr lang="en-US" dirty="0"/>
              <a:t>		new </a:t>
            </a:r>
            <a:r>
              <a:rPr lang="en-US" dirty="0" err="1"/>
              <a:t>PieChart.Data</a:t>
            </a:r>
            <a:r>
              <a:rPr lang="en-US" dirty="0"/>
              <a:t>("oracle",15),</a:t>
            </a:r>
          </a:p>
          <a:p>
            <a:r>
              <a:rPr lang="en-US" dirty="0"/>
              <a:t>		new </a:t>
            </a:r>
            <a:r>
              <a:rPr lang="en-US" dirty="0" err="1"/>
              <a:t>PieChart.Data</a:t>
            </a:r>
            <a:r>
              <a:rPr lang="en-US" dirty="0"/>
              <a:t>("VB",15),</a:t>
            </a:r>
          </a:p>
          <a:p>
            <a:r>
              <a:rPr lang="en-US" dirty="0"/>
              <a:t>		new </a:t>
            </a:r>
            <a:r>
              <a:rPr lang="en-US" dirty="0" err="1"/>
              <a:t>PieChart.Data</a:t>
            </a:r>
            <a:r>
              <a:rPr lang="en-US" dirty="0"/>
              <a:t>("English",30));</a:t>
            </a:r>
          </a:p>
          <a:p>
            <a:r>
              <a:rPr lang="en-US" dirty="0" err="1"/>
              <a:t>piechart.setData</a:t>
            </a:r>
            <a:r>
              <a:rPr lang="en-US" dirty="0"/>
              <a:t>(list);</a:t>
            </a:r>
          </a:p>
          <a:p>
            <a:r>
              <a:rPr lang="en-US" dirty="0"/>
              <a:t>for(final </a:t>
            </a:r>
            <a:r>
              <a:rPr lang="en-US" dirty="0" err="1"/>
              <a:t>PieChart.Data</a:t>
            </a:r>
            <a:r>
              <a:rPr lang="en-US" dirty="0"/>
              <a:t> </a:t>
            </a:r>
            <a:r>
              <a:rPr lang="en-US" dirty="0" err="1"/>
              <a:t>data:piechart.getData</a:t>
            </a:r>
            <a:r>
              <a:rPr lang="en-US" dirty="0"/>
              <a:t>()){</a:t>
            </a:r>
          </a:p>
          <a:p>
            <a:r>
              <a:rPr lang="en-US" dirty="0"/>
              <a:t>	</a:t>
            </a:r>
            <a:r>
              <a:rPr lang="en-US" dirty="0" err="1"/>
              <a:t>data.getNode</a:t>
            </a:r>
            <a:r>
              <a:rPr lang="en-US" dirty="0"/>
              <a:t>().</a:t>
            </a:r>
            <a:r>
              <a:rPr lang="en-US" dirty="0" err="1"/>
              <a:t>addEventHandler</a:t>
            </a:r>
            <a:r>
              <a:rPr lang="en-US" dirty="0"/>
              <a:t>(</a:t>
            </a:r>
            <a:r>
              <a:rPr lang="en-US" dirty="0" err="1"/>
              <a:t>MouseEvent.MOUSE_CLICKED</a:t>
            </a:r>
            <a:r>
              <a:rPr lang="en-US" dirty="0"/>
              <a:t>, new </a:t>
            </a:r>
            <a:r>
              <a:rPr lang="en-US" dirty="0" err="1"/>
              <a:t>EventHandler</a:t>
            </a:r>
            <a:r>
              <a:rPr lang="en-US" dirty="0"/>
              <a:t>&lt;</a:t>
            </a:r>
            <a:r>
              <a:rPr lang="en-US" dirty="0" err="1"/>
              <a:t>MouseEvent</a:t>
            </a:r>
            <a:r>
              <a:rPr lang="en-US" dirty="0"/>
              <a:t>&gt;(){</a:t>
            </a:r>
          </a:p>
          <a:p>
            <a:r>
              <a:rPr lang="en-US" dirty="0"/>
              <a:t>		public void handle(</a:t>
            </a:r>
            <a:r>
              <a:rPr lang="en-US" dirty="0" err="1"/>
              <a:t>MouseEvent</a:t>
            </a:r>
            <a:r>
              <a:rPr lang="en-US" dirty="0"/>
              <a:t> event){</a:t>
            </a:r>
          </a:p>
          <a:p>
            <a:r>
              <a:rPr lang="en-US" dirty="0"/>
              <a:t>		</a:t>
            </a:r>
            <a:r>
              <a:rPr lang="en-US" dirty="0" err="1"/>
              <a:t>status.setText</a:t>
            </a:r>
            <a:r>
              <a:rPr lang="en-US" dirty="0"/>
              <a:t>(</a:t>
            </a:r>
            <a:r>
              <a:rPr lang="en-US" dirty="0" err="1"/>
              <a:t>String.valueOf</a:t>
            </a:r>
            <a:r>
              <a:rPr lang="en-US" dirty="0"/>
              <a:t>(</a:t>
            </a:r>
            <a:r>
              <a:rPr lang="en-US" dirty="0" err="1"/>
              <a:t>data.getPieValue</a:t>
            </a:r>
            <a:r>
              <a:rPr lang="en-US" dirty="0"/>
              <a:t>())+"%");</a:t>
            </a:r>
          </a:p>
          <a:p>
            <a:r>
              <a:rPr lang="en-US" dirty="0"/>
              <a:t>	}</a:t>
            </a:r>
          </a:p>
          <a:p>
            <a:r>
              <a:rPr lang="en-US" dirty="0"/>
              <a:t>});</a:t>
            </a:r>
          </a:p>
          <a:p>
            <a:r>
              <a:rPr lang="en-US" dirty="0"/>
              <a:t>}}</a:t>
            </a:r>
          </a:p>
          <a:p>
            <a:r>
              <a:rPr lang="en-US" dirty="0"/>
              <a:t>}</a:t>
            </a:r>
          </a:p>
        </p:txBody>
      </p:sp>
      <p:sp>
        <p:nvSpPr>
          <p:cNvPr id="3" name="Rectangle 2"/>
          <p:cNvSpPr/>
          <p:nvPr/>
        </p:nvSpPr>
        <p:spPr>
          <a:xfrm>
            <a:off x="5712823" y="-2326795"/>
            <a:ext cx="6096000" cy="9787295"/>
          </a:xfrm>
          <a:prstGeom prst="rect">
            <a:avLst/>
          </a:prstGeom>
        </p:spPr>
        <p:txBody>
          <a:bodyPr>
            <a:spAutoFit/>
          </a:bodyPr>
          <a:lstStyle/>
          <a:p>
            <a:r>
              <a:rPr lang="en-US" dirty="0"/>
              <a:t>package application;</a:t>
            </a:r>
          </a:p>
          <a:p>
            <a:endParaRPr lang="en-US" dirty="0"/>
          </a:p>
          <a:p>
            <a:endParaRPr lang="en-US" dirty="0"/>
          </a:p>
          <a:p>
            <a:r>
              <a:rPr lang="en-US" dirty="0"/>
              <a:t>import </a:t>
            </a:r>
            <a:r>
              <a:rPr lang="en-US" dirty="0" err="1"/>
              <a:t>javafx.application.Application</a:t>
            </a:r>
            <a:r>
              <a:rPr lang="en-US" dirty="0"/>
              <a:t>;</a:t>
            </a:r>
          </a:p>
          <a:p>
            <a:r>
              <a:rPr lang="en-US" dirty="0"/>
              <a:t>import </a:t>
            </a:r>
            <a:r>
              <a:rPr lang="en-US" dirty="0" err="1"/>
              <a:t>javafx.fxml.FXML</a:t>
            </a:r>
            <a:r>
              <a:rPr lang="en-US" dirty="0"/>
              <a:t>;</a:t>
            </a:r>
          </a:p>
          <a:p>
            <a:r>
              <a:rPr lang="en-US" dirty="0"/>
              <a:t>import </a:t>
            </a:r>
            <a:r>
              <a:rPr lang="en-US" dirty="0" err="1"/>
              <a:t>javafx.fxml.FXMLLoader</a:t>
            </a:r>
            <a:r>
              <a:rPr lang="en-US" dirty="0"/>
              <a:t>;</a:t>
            </a:r>
          </a:p>
          <a:p>
            <a:r>
              <a:rPr lang="en-US" dirty="0"/>
              <a:t>import </a:t>
            </a:r>
            <a:r>
              <a:rPr lang="en-US" dirty="0" err="1"/>
              <a:t>javafx.stage.Stage</a:t>
            </a:r>
            <a:r>
              <a:rPr lang="en-US" dirty="0"/>
              <a:t>;</a:t>
            </a:r>
          </a:p>
          <a:p>
            <a:r>
              <a:rPr lang="en-US" dirty="0"/>
              <a:t>import </a:t>
            </a:r>
            <a:r>
              <a:rPr lang="en-US" dirty="0" err="1"/>
              <a:t>javafx.scene.Parent</a:t>
            </a:r>
            <a:r>
              <a:rPr lang="en-US" dirty="0"/>
              <a:t>;</a:t>
            </a:r>
          </a:p>
          <a:p>
            <a:r>
              <a:rPr lang="en-US" dirty="0"/>
              <a:t>import </a:t>
            </a:r>
            <a:r>
              <a:rPr lang="en-US" dirty="0" err="1"/>
              <a:t>javafx.scene.Scene</a:t>
            </a:r>
            <a:r>
              <a:rPr lang="en-US" dirty="0"/>
              <a:t>;</a:t>
            </a:r>
          </a:p>
          <a:p>
            <a:r>
              <a:rPr lang="en-US" dirty="0"/>
              <a:t>import </a:t>
            </a:r>
            <a:r>
              <a:rPr lang="en-US" dirty="0" err="1"/>
              <a:t>javafx.scene.control.Label</a:t>
            </a:r>
            <a:r>
              <a:rPr lang="en-US" dirty="0"/>
              <a:t>;</a:t>
            </a:r>
          </a:p>
          <a:p>
            <a:r>
              <a:rPr lang="en-US" dirty="0"/>
              <a:t>public class Main extends Application {  </a:t>
            </a:r>
          </a:p>
          <a:p>
            <a:r>
              <a:rPr lang="en-US" dirty="0"/>
              <a:t>		@FXML</a:t>
            </a:r>
          </a:p>
          <a:p>
            <a:r>
              <a:rPr lang="en-US" dirty="0"/>
              <a:t>	private Label </a:t>
            </a:r>
            <a:r>
              <a:rPr lang="en-US" dirty="0" err="1"/>
              <a:t>MyMessage</a:t>
            </a:r>
            <a:r>
              <a:rPr lang="en-US" dirty="0"/>
              <a:t>;</a:t>
            </a:r>
          </a:p>
          <a:p>
            <a:endParaRPr lang="en-US" dirty="0"/>
          </a:p>
          <a:p>
            <a:r>
              <a:rPr lang="en-US" dirty="0"/>
              <a:t>	public void start(Stage </a:t>
            </a:r>
            <a:r>
              <a:rPr lang="en-US" dirty="0" err="1"/>
              <a:t>primaryStage</a:t>
            </a:r>
            <a:r>
              <a:rPr lang="en-US" dirty="0"/>
              <a:t>) {</a:t>
            </a:r>
          </a:p>
          <a:p>
            <a:r>
              <a:rPr lang="en-US" dirty="0"/>
              <a:t>		try {</a:t>
            </a:r>
          </a:p>
          <a:p>
            <a:r>
              <a:rPr lang="en-US" dirty="0"/>
              <a:t>			Parent root=</a:t>
            </a:r>
            <a:r>
              <a:rPr lang="en-US" dirty="0" err="1"/>
              <a:t>FXMLLoader.load</a:t>
            </a:r>
            <a:r>
              <a:rPr lang="en-US" dirty="0"/>
              <a:t>(</a:t>
            </a:r>
            <a:r>
              <a:rPr lang="en-US" dirty="0" err="1"/>
              <a:t>getClass</a:t>
            </a:r>
            <a:r>
              <a:rPr lang="en-US" dirty="0"/>
              <a:t>().</a:t>
            </a:r>
            <a:r>
              <a:rPr lang="en-US" dirty="0" err="1"/>
              <a:t>getResource</a:t>
            </a:r>
            <a:r>
              <a:rPr lang="en-US" dirty="0"/>
              <a:t>("/application/</a:t>
            </a:r>
            <a:r>
              <a:rPr lang="en-US" dirty="0" err="1"/>
              <a:t>text.fxml</a:t>
            </a:r>
            <a:r>
              <a:rPr lang="en-US" dirty="0"/>
              <a:t>"));</a:t>
            </a:r>
          </a:p>
          <a:p>
            <a:r>
              <a:rPr lang="en-US" dirty="0"/>
              <a:t>			Scene </a:t>
            </a:r>
            <a:r>
              <a:rPr lang="en-US" dirty="0" err="1"/>
              <a:t>scene</a:t>
            </a:r>
            <a:r>
              <a:rPr lang="en-US" dirty="0"/>
              <a:t> = new Scene(root,400,400);</a:t>
            </a:r>
          </a:p>
          <a:p>
            <a:r>
              <a:rPr lang="en-US" dirty="0"/>
              <a:t>			</a:t>
            </a:r>
            <a:r>
              <a:rPr lang="en-US" dirty="0" err="1"/>
              <a:t>scene.getStylesheets</a:t>
            </a:r>
            <a:r>
              <a:rPr lang="en-US" dirty="0"/>
              <a:t>().add(</a:t>
            </a:r>
            <a:r>
              <a:rPr lang="en-US" dirty="0" err="1"/>
              <a:t>getClass</a:t>
            </a:r>
            <a:r>
              <a:rPr lang="en-US" dirty="0"/>
              <a:t>().</a:t>
            </a:r>
            <a:r>
              <a:rPr lang="en-US" dirty="0" err="1"/>
              <a:t>getResource</a:t>
            </a:r>
            <a:r>
              <a:rPr lang="en-US" dirty="0"/>
              <a:t>("application.css").</a:t>
            </a:r>
            <a:r>
              <a:rPr lang="en-US" dirty="0" err="1"/>
              <a:t>toExternalForm</a:t>
            </a:r>
            <a:r>
              <a:rPr lang="en-US" dirty="0"/>
              <a:t>());</a:t>
            </a:r>
          </a:p>
          <a:p>
            <a:r>
              <a:rPr lang="en-US" dirty="0"/>
              <a:t>			</a:t>
            </a:r>
            <a:r>
              <a:rPr lang="en-US" dirty="0" err="1"/>
              <a:t>primaryStage.setScene</a:t>
            </a:r>
            <a:r>
              <a:rPr lang="en-US" dirty="0"/>
              <a:t>(scene);</a:t>
            </a:r>
          </a:p>
          <a:p>
            <a:r>
              <a:rPr lang="en-US" dirty="0"/>
              <a:t>			</a:t>
            </a:r>
            <a:r>
              <a:rPr lang="en-US" dirty="0" err="1"/>
              <a:t>primaryStage.show</a:t>
            </a:r>
            <a:r>
              <a:rPr lang="en-US" dirty="0"/>
              <a:t>();</a:t>
            </a:r>
          </a:p>
          <a:p>
            <a:r>
              <a:rPr lang="en-US" dirty="0"/>
              <a:t>		} catch(Exception e) {</a:t>
            </a:r>
          </a:p>
          <a:p>
            <a:r>
              <a:rPr lang="en-US" dirty="0"/>
              <a:t>			</a:t>
            </a:r>
            <a:r>
              <a:rPr lang="en-US" dirty="0" err="1"/>
              <a:t>e.printStackTrace</a:t>
            </a:r>
            <a:r>
              <a:rPr lang="en-US" dirty="0"/>
              <a:t>();</a:t>
            </a:r>
          </a:p>
          <a:p>
            <a:r>
              <a:rPr lang="en-US" dirty="0"/>
              <a:t>		}</a:t>
            </a:r>
          </a:p>
          <a:p>
            <a:r>
              <a:rPr lang="en-US" dirty="0"/>
              <a:t>	}</a:t>
            </a:r>
          </a:p>
          <a:p>
            <a:r>
              <a:rPr lang="en-US" dirty="0"/>
              <a:t>	</a:t>
            </a:r>
          </a:p>
          <a:p>
            <a:r>
              <a:rPr lang="en-US" dirty="0"/>
              <a:t>	public static void main(String[] </a:t>
            </a:r>
            <a:r>
              <a:rPr lang="en-US" dirty="0" err="1"/>
              <a:t>args</a:t>
            </a:r>
            <a:r>
              <a:rPr lang="en-US" dirty="0"/>
              <a:t>) {</a:t>
            </a:r>
          </a:p>
          <a:p>
            <a:r>
              <a:rPr lang="en-US" dirty="0"/>
              <a:t>		launch(</a:t>
            </a:r>
            <a:r>
              <a:rPr lang="en-US" dirty="0" err="1"/>
              <a:t>args</a:t>
            </a:r>
            <a:r>
              <a:rPr lang="en-US" dirty="0"/>
              <a:t>);</a:t>
            </a:r>
          </a:p>
          <a:p>
            <a:r>
              <a:rPr lang="en-US" dirty="0"/>
              <a:t>	}</a:t>
            </a:r>
          </a:p>
          <a:p>
            <a:r>
              <a:rPr lang="en-US" dirty="0"/>
              <a:t>}</a:t>
            </a:r>
          </a:p>
        </p:txBody>
      </p:sp>
    </p:spTree>
    <p:extLst>
      <p:ext uri="{BB962C8B-B14F-4D97-AF65-F5344CB8AC3E}">
        <p14:creationId xmlns:p14="http://schemas.microsoft.com/office/powerpoint/2010/main" val="21244497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3989" y="194999"/>
            <a:ext cx="11530148" cy="6524863"/>
          </a:xfrm>
          <a:prstGeom prst="rect">
            <a:avLst/>
          </a:prstGeom>
        </p:spPr>
        <p:txBody>
          <a:bodyPr wrap="square">
            <a:spAutoFit/>
          </a:bodyPr>
          <a:lstStyle/>
          <a:p>
            <a:r>
              <a:rPr lang="en-US" sz="2200" b="1" dirty="0"/>
              <a:t>Multithreading in Java</a:t>
            </a:r>
          </a:p>
          <a:p>
            <a:pPr>
              <a:buFont typeface="+mj-lt"/>
              <a:buAutoNum type="arabicPeriod"/>
            </a:pPr>
            <a:r>
              <a:rPr lang="en-US" sz="2200" dirty="0">
                <a:hlinkClick r:id="rId2"/>
              </a:rPr>
              <a:t>Multithreading</a:t>
            </a:r>
            <a:endParaRPr lang="en-US" sz="2200" dirty="0"/>
          </a:p>
          <a:p>
            <a:pPr>
              <a:buFont typeface="+mj-lt"/>
              <a:buAutoNum type="arabicPeriod"/>
            </a:pPr>
            <a:r>
              <a:rPr lang="en-US" sz="2200" dirty="0">
                <a:hlinkClick r:id="rId3"/>
              </a:rPr>
              <a:t>Multitasking</a:t>
            </a:r>
            <a:endParaRPr lang="en-US" sz="2200" dirty="0"/>
          </a:p>
          <a:p>
            <a:pPr>
              <a:buFont typeface="+mj-lt"/>
              <a:buAutoNum type="arabicPeriod"/>
            </a:pPr>
            <a:r>
              <a:rPr lang="en-US" sz="2200" dirty="0">
                <a:hlinkClick r:id="rId4"/>
              </a:rPr>
              <a:t>Process-based multitasking</a:t>
            </a:r>
            <a:endParaRPr lang="en-US" sz="2200" dirty="0"/>
          </a:p>
          <a:p>
            <a:pPr>
              <a:buFont typeface="+mj-lt"/>
              <a:buAutoNum type="arabicPeriod"/>
            </a:pPr>
            <a:r>
              <a:rPr lang="en-US" sz="2200" dirty="0">
                <a:hlinkClick r:id="rId5"/>
              </a:rPr>
              <a:t>Thread-based multitasking</a:t>
            </a:r>
            <a:endParaRPr lang="en-US" sz="2200" dirty="0"/>
          </a:p>
          <a:p>
            <a:pPr>
              <a:buFont typeface="+mj-lt"/>
              <a:buAutoNum type="arabicPeriod"/>
            </a:pPr>
            <a:r>
              <a:rPr lang="en-US" sz="2200" dirty="0">
                <a:hlinkClick r:id="rId6"/>
              </a:rPr>
              <a:t>What is Thread</a:t>
            </a:r>
            <a:endParaRPr lang="en-US" sz="2200" dirty="0"/>
          </a:p>
          <a:p>
            <a:r>
              <a:rPr lang="en-US" sz="2200" b="1" dirty="0"/>
              <a:t>Multithreading in </a:t>
            </a:r>
            <a:r>
              <a:rPr lang="en-US" sz="2200" b="1" dirty="0">
                <a:hlinkClick r:id="rId7"/>
              </a:rPr>
              <a:t>Java</a:t>
            </a:r>
            <a:r>
              <a:rPr lang="en-US" sz="2200" dirty="0"/>
              <a:t> is a process of executing multiple threads </a:t>
            </a:r>
            <a:r>
              <a:rPr lang="en-US" sz="2200" dirty="0" smtClean="0"/>
              <a:t>simultaneously in single program.</a:t>
            </a:r>
            <a:endParaRPr lang="en-US" sz="2200" dirty="0"/>
          </a:p>
          <a:p>
            <a:r>
              <a:rPr lang="en-US" sz="2200" dirty="0"/>
              <a:t>A thread is a lightweight sub-process, the smallest unit of processing. Multiprocessing and multithreading, both are used to achieve multitasking.</a:t>
            </a:r>
          </a:p>
          <a:p>
            <a:r>
              <a:rPr lang="en-US" sz="2200" dirty="0"/>
              <a:t>However, we use multithreading than multiprocessing because threads use a shared memory area. They don't allocate separate memory area so saves memory, and context-switching between the threads takes less time than process. </a:t>
            </a:r>
            <a:endParaRPr lang="en-US" sz="2200" dirty="0" smtClean="0"/>
          </a:p>
          <a:p>
            <a:r>
              <a:rPr lang="en-US" sz="2200" dirty="0"/>
              <a:t>Java Multithreading is mostly used in games, animation, etc</a:t>
            </a:r>
            <a:r>
              <a:rPr lang="en-US" sz="2200" dirty="0" smtClean="0"/>
              <a:t>.</a:t>
            </a:r>
          </a:p>
          <a:p>
            <a:r>
              <a:rPr lang="en-US" sz="2200" b="1" dirty="0"/>
              <a:t>Advantages of Java Multithreading</a:t>
            </a:r>
          </a:p>
          <a:p>
            <a:r>
              <a:rPr lang="en-US" sz="2200" dirty="0"/>
              <a:t>1) It </a:t>
            </a:r>
            <a:r>
              <a:rPr lang="en-US" sz="2200" b="1" dirty="0"/>
              <a:t>doesn't block the user</a:t>
            </a:r>
            <a:r>
              <a:rPr lang="en-US" sz="2200" dirty="0"/>
              <a:t> because threads are independent and you can perform multiple operations at the same time.</a:t>
            </a:r>
          </a:p>
          <a:p>
            <a:r>
              <a:rPr lang="en-US" sz="2200" dirty="0"/>
              <a:t>2) You </a:t>
            </a:r>
            <a:r>
              <a:rPr lang="en-US" sz="2200" b="1" dirty="0"/>
              <a:t>can perform many operations together, so it saves time</a:t>
            </a:r>
            <a:r>
              <a:rPr lang="en-US" sz="2200" dirty="0"/>
              <a:t>.</a:t>
            </a:r>
          </a:p>
          <a:p>
            <a:r>
              <a:rPr lang="en-US" sz="2200" dirty="0"/>
              <a:t>3) Threads are </a:t>
            </a:r>
            <a:r>
              <a:rPr lang="en-US" sz="2200" b="1" dirty="0"/>
              <a:t>independent</a:t>
            </a:r>
            <a:r>
              <a:rPr lang="en-US" sz="2200" dirty="0"/>
              <a:t>, so it doesn't affect other threads if an exception occurs in a single thread</a:t>
            </a:r>
            <a:r>
              <a:rPr lang="en-US" sz="2200" dirty="0" smtClean="0"/>
              <a:t>.</a:t>
            </a:r>
            <a:endParaRPr lang="en-US" sz="2200" dirty="0"/>
          </a:p>
        </p:txBody>
      </p:sp>
    </p:spTree>
    <p:extLst>
      <p:ext uri="{BB962C8B-B14F-4D97-AF65-F5344CB8AC3E}">
        <p14:creationId xmlns:p14="http://schemas.microsoft.com/office/powerpoint/2010/main" val="287754820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2881" y="283761"/>
            <a:ext cx="11508376" cy="6001643"/>
          </a:xfrm>
          <a:prstGeom prst="rect">
            <a:avLst/>
          </a:prstGeom>
        </p:spPr>
        <p:txBody>
          <a:bodyPr wrap="square">
            <a:spAutoFit/>
          </a:bodyPr>
          <a:lstStyle/>
          <a:p>
            <a:r>
              <a:rPr lang="en-US" sz="2400" b="1" dirty="0"/>
              <a:t>Multitasking</a:t>
            </a:r>
          </a:p>
          <a:p>
            <a:r>
              <a:rPr lang="en-US" sz="2400" dirty="0"/>
              <a:t>Multitasking is a process of executing multiple tasks simultaneously. We use multitasking to utilize the CPU. Multitasking can be achieved in two ways:</a:t>
            </a:r>
          </a:p>
          <a:p>
            <a:pPr>
              <a:buFont typeface="Arial" panose="020B0604020202020204" pitchFamily="34" charset="0"/>
              <a:buChar char="•"/>
            </a:pPr>
            <a:r>
              <a:rPr lang="en-US" sz="2400" dirty="0">
                <a:solidFill>
                  <a:srgbClr val="FF0000"/>
                </a:solidFill>
              </a:rPr>
              <a:t>Process-based Multitasking (Multiprocessing)</a:t>
            </a:r>
          </a:p>
          <a:p>
            <a:pPr>
              <a:buFont typeface="Arial" panose="020B0604020202020204" pitchFamily="34" charset="0"/>
              <a:buChar char="•"/>
            </a:pPr>
            <a:r>
              <a:rPr lang="en-US" sz="2400" dirty="0">
                <a:solidFill>
                  <a:srgbClr val="FF0000"/>
                </a:solidFill>
              </a:rPr>
              <a:t>Thread-based Multitasking (Multithreading)</a:t>
            </a:r>
          </a:p>
          <a:p>
            <a:r>
              <a:rPr lang="en-US" sz="2400" b="1" dirty="0"/>
              <a:t>1) Process-based Multitasking (Multiprocessing)</a:t>
            </a:r>
          </a:p>
          <a:p>
            <a:pPr>
              <a:buFont typeface="Arial" panose="020B0604020202020204" pitchFamily="34" charset="0"/>
              <a:buChar char="•"/>
            </a:pPr>
            <a:r>
              <a:rPr lang="en-US" sz="2400" dirty="0"/>
              <a:t>Each process has an address in memory. In other words, each process allocates a separate memory area.</a:t>
            </a:r>
          </a:p>
          <a:p>
            <a:pPr>
              <a:buFont typeface="Arial" panose="020B0604020202020204" pitchFamily="34" charset="0"/>
              <a:buChar char="•"/>
            </a:pPr>
            <a:r>
              <a:rPr lang="en-US" sz="2400" dirty="0"/>
              <a:t>A process is heavyweight.</a:t>
            </a:r>
          </a:p>
          <a:p>
            <a:pPr>
              <a:buFont typeface="Arial" panose="020B0604020202020204" pitchFamily="34" charset="0"/>
              <a:buChar char="•"/>
            </a:pPr>
            <a:r>
              <a:rPr lang="en-US" sz="2400" dirty="0"/>
              <a:t>Cost of communication between the process is high.</a:t>
            </a:r>
          </a:p>
          <a:p>
            <a:pPr>
              <a:buFont typeface="Arial" panose="020B0604020202020204" pitchFamily="34" charset="0"/>
              <a:buChar char="•"/>
            </a:pPr>
            <a:r>
              <a:rPr lang="en-US" sz="2400" dirty="0"/>
              <a:t>Switching from one process to another requires some time for saving and loading </a:t>
            </a:r>
            <a:r>
              <a:rPr lang="en-US" sz="2400" dirty="0">
                <a:hlinkClick r:id="rId2"/>
              </a:rPr>
              <a:t>registers</a:t>
            </a:r>
            <a:r>
              <a:rPr lang="en-US" sz="2400" dirty="0"/>
              <a:t>, memory maps, updating lists, etc.</a:t>
            </a:r>
          </a:p>
          <a:p>
            <a:r>
              <a:rPr lang="en-US" sz="2400" b="1" dirty="0"/>
              <a:t>2) Thread-based Multitasking (Multithreading)</a:t>
            </a:r>
          </a:p>
          <a:p>
            <a:pPr>
              <a:buFont typeface="Arial" panose="020B0604020202020204" pitchFamily="34" charset="0"/>
              <a:buChar char="•"/>
            </a:pPr>
            <a:r>
              <a:rPr lang="en-US" sz="2400" dirty="0"/>
              <a:t>Threads share the same address space.</a:t>
            </a:r>
          </a:p>
          <a:p>
            <a:pPr>
              <a:buFont typeface="Arial" panose="020B0604020202020204" pitchFamily="34" charset="0"/>
              <a:buChar char="•"/>
            </a:pPr>
            <a:r>
              <a:rPr lang="en-US" sz="2400" dirty="0"/>
              <a:t>A thread is lightweight.</a:t>
            </a:r>
          </a:p>
          <a:p>
            <a:pPr>
              <a:buFont typeface="Arial" panose="020B0604020202020204" pitchFamily="34" charset="0"/>
              <a:buChar char="•"/>
            </a:pPr>
            <a:r>
              <a:rPr lang="en-US" sz="2400" dirty="0"/>
              <a:t>Cost of communication between the thread is low.</a:t>
            </a:r>
          </a:p>
        </p:txBody>
      </p:sp>
    </p:spTree>
    <p:extLst>
      <p:ext uri="{BB962C8B-B14F-4D97-AF65-F5344CB8AC3E}">
        <p14:creationId xmlns:p14="http://schemas.microsoft.com/office/powerpoint/2010/main" val="3806814059"/>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9492" t="28473" r="40618" b="22463"/>
          <a:stretch/>
        </p:blipFill>
        <p:spPr>
          <a:xfrm>
            <a:off x="117566" y="143690"/>
            <a:ext cx="11926388" cy="6505303"/>
          </a:xfrm>
          <a:prstGeom prst="rect">
            <a:avLst/>
          </a:prstGeom>
        </p:spPr>
      </p:pic>
    </p:spTree>
    <p:extLst>
      <p:ext uri="{BB962C8B-B14F-4D97-AF65-F5344CB8AC3E}">
        <p14:creationId xmlns:p14="http://schemas.microsoft.com/office/powerpoint/2010/main" val="3586349505"/>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884272749"/>
              </p:ext>
            </p:extLst>
          </p:nvPr>
        </p:nvGraphicFramePr>
        <p:xfrm>
          <a:off x="309314" y="1477328"/>
          <a:ext cx="10807176" cy="34076501"/>
        </p:xfrm>
        <a:graphic>
          <a:graphicData uri="http://schemas.openxmlformats.org/drawingml/2006/table">
            <a:tbl>
              <a:tblPr>
                <a:tableStyleId>{775DCB02-9BB8-47FD-8907-85C794F793BA}</a:tableStyleId>
              </a:tblPr>
              <a:tblGrid>
                <a:gridCol w="592024">
                  <a:extLst>
                    <a:ext uri="{9D8B030D-6E8A-4147-A177-3AD203B41FA5}">
                      <a16:colId xmlns:a16="http://schemas.microsoft.com/office/drawing/2014/main" val="1663859292"/>
                    </a:ext>
                  </a:extLst>
                </a:gridCol>
                <a:gridCol w="1711234">
                  <a:extLst>
                    <a:ext uri="{9D8B030D-6E8A-4147-A177-3AD203B41FA5}">
                      <a16:colId xmlns:a16="http://schemas.microsoft.com/office/drawing/2014/main" val="968665548"/>
                    </a:ext>
                  </a:extLst>
                </a:gridCol>
                <a:gridCol w="1645920">
                  <a:extLst>
                    <a:ext uri="{9D8B030D-6E8A-4147-A177-3AD203B41FA5}">
                      <a16:colId xmlns:a16="http://schemas.microsoft.com/office/drawing/2014/main" val="2016684457"/>
                    </a:ext>
                  </a:extLst>
                </a:gridCol>
                <a:gridCol w="6857998">
                  <a:extLst>
                    <a:ext uri="{9D8B030D-6E8A-4147-A177-3AD203B41FA5}">
                      <a16:colId xmlns:a16="http://schemas.microsoft.com/office/drawing/2014/main" val="803438129"/>
                    </a:ext>
                  </a:extLst>
                </a:gridCol>
              </a:tblGrid>
              <a:tr h="440600">
                <a:tc>
                  <a:txBody>
                    <a:bodyPr/>
                    <a:lstStyle/>
                    <a:p>
                      <a:r>
                        <a:rPr lang="en-US" sz="1400" dirty="0"/>
                        <a:t>S.N.</a:t>
                      </a:r>
                    </a:p>
                  </a:txBody>
                  <a:tcPr marL="12257" marR="12257" marT="6129" marB="6129" anchor="ctr"/>
                </a:tc>
                <a:tc>
                  <a:txBody>
                    <a:bodyPr/>
                    <a:lstStyle/>
                    <a:p>
                      <a:r>
                        <a:rPr lang="en-US" sz="1400" dirty="0"/>
                        <a:t>Modifier and Type</a:t>
                      </a:r>
                    </a:p>
                  </a:txBody>
                  <a:tcPr marL="12257" marR="12257" marT="6129" marB="6129" anchor="ctr"/>
                </a:tc>
                <a:tc>
                  <a:txBody>
                    <a:bodyPr/>
                    <a:lstStyle/>
                    <a:p>
                      <a:r>
                        <a:rPr lang="en-US" sz="1400"/>
                        <a:t>Method</a:t>
                      </a:r>
                    </a:p>
                  </a:txBody>
                  <a:tcPr marL="12257" marR="12257" marT="6129" marB="6129" anchor="ctr"/>
                </a:tc>
                <a:tc>
                  <a:txBody>
                    <a:bodyPr/>
                    <a:lstStyle/>
                    <a:p>
                      <a:r>
                        <a:rPr lang="en-US" sz="1400"/>
                        <a:t>Description</a:t>
                      </a:r>
                    </a:p>
                  </a:txBody>
                  <a:tcPr marL="12257" marR="12257" marT="6129" marB="6129" anchor="ctr"/>
                </a:tc>
                <a:extLst>
                  <a:ext uri="{0D108BD9-81ED-4DB2-BD59-A6C34878D82A}">
                    <a16:rowId xmlns:a16="http://schemas.microsoft.com/office/drawing/2014/main" val="3114929653"/>
                  </a:ext>
                </a:extLst>
              </a:tr>
              <a:tr h="654748">
                <a:tc>
                  <a:txBody>
                    <a:bodyPr/>
                    <a:lstStyle/>
                    <a:p>
                      <a:r>
                        <a:rPr lang="en-US" sz="1400"/>
                        <a:t>1)</a:t>
                      </a:r>
                    </a:p>
                  </a:txBody>
                  <a:tcPr marL="12257" marR="12257" marT="6129" marB="6129" anchor="ctr"/>
                </a:tc>
                <a:tc>
                  <a:txBody>
                    <a:bodyPr/>
                    <a:lstStyle/>
                    <a:p>
                      <a:r>
                        <a:rPr lang="en-US" sz="1400" dirty="0"/>
                        <a:t>void</a:t>
                      </a:r>
                    </a:p>
                  </a:txBody>
                  <a:tcPr marL="12257" marR="12257" marT="6129" marB="6129" anchor="ctr"/>
                </a:tc>
                <a:tc>
                  <a:txBody>
                    <a:bodyPr/>
                    <a:lstStyle/>
                    <a:p>
                      <a:r>
                        <a:rPr lang="en-US" sz="1400" dirty="0">
                          <a:hlinkClick r:id="rId2"/>
                        </a:rPr>
                        <a:t>start()</a:t>
                      </a:r>
                      <a:endParaRPr lang="en-US" sz="1400" dirty="0"/>
                    </a:p>
                  </a:txBody>
                  <a:tcPr marL="12257" marR="12257" marT="6129" marB="6129" anchor="ctr"/>
                </a:tc>
                <a:tc>
                  <a:txBody>
                    <a:bodyPr/>
                    <a:lstStyle/>
                    <a:p>
                      <a:r>
                        <a:rPr lang="en-US" sz="1400" dirty="0"/>
                        <a:t>It is used to start the execution of the thread.</a:t>
                      </a:r>
                    </a:p>
                  </a:txBody>
                  <a:tcPr marL="12257" marR="12257" marT="6129" marB="6129" anchor="ctr"/>
                </a:tc>
                <a:extLst>
                  <a:ext uri="{0D108BD9-81ED-4DB2-BD59-A6C34878D82A}">
                    <a16:rowId xmlns:a16="http://schemas.microsoft.com/office/drawing/2014/main" val="2937309006"/>
                  </a:ext>
                </a:extLst>
              </a:tr>
              <a:tr h="654748">
                <a:tc>
                  <a:txBody>
                    <a:bodyPr/>
                    <a:lstStyle/>
                    <a:p>
                      <a:r>
                        <a:rPr lang="en-US" sz="1400"/>
                        <a:t>2)</a:t>
                      </a:r>
                    </a:p>
                  </a:txBody>
                  <a:tcPr marL="12257" marR="12257" marT="6129" marB="6129" anchor="ctr"/>
                </a:tc>
                <a:tc>
                  <a:txBody>
                    <a:bodyPr/>
                    <a:lstStyle/>
                    <a:p>
                      <a:r>
                        <a:rPr lang="en-US" sz="1400"/>
                        <a:t>void</a:t>
                      </a:r>
                    </a:p>
                  </a:txBody>
                  <a:tcPr marL="12257" marR="12257" marT="6129" marB="6129" anchor="ctr"/>
                </a:tc>
                <a:tc>
                  <a:txBody>
                    <a:bodyPr/>
                    <a:lstStyle/>
                    <a:p>
                      <a:r>
                        <a:rPr lang="en-US" sz="1400">
                          <a:hlinkClick r:id="rId3"/>
                        </a:rPr>
                        <a:t>run()</a:t>
                      </a:r>
                      <a:endParaRPr lang="en-US" sz="1400"/>
                    </a:p>
                  </a:txBody>
                  <a:tcPr marL="12257" marR="12257" marT="6129" marB="6129" anchor="ctr"/>
                </a:tc>
                <a:tc>
                  <a:txBody>
                    <a:bodyPr/>
                    <a:lstStyle/>
                    <a:p>
                      <a:r>
                        <a:rPr lang="en-US" sz="1400"/>
                        <a:t>It is used to do an action for a thread.</a:t>
                      </a:r>
                    </a:p>
                  </a:txBody>
                  <a:tcPr marL="12257" marR="12257" marT="6129" marB="6129" anchor="ctr"/>
                </a:tc>
                <a:extLst>
                  <a:ext uri="{0D108BD9-81ED-4DB2-BD59-A6C34878D82A}">
                    <a16:rowId xmlns:a16="http://schemas.microsoft.com/office/drawing/2014/main" val="2918931474"/>
                  </a:ext>
                </a:extLst>
              </a:tr>
              <a:tr h="654748">
                <a:tc>
                  <a:txBody>
                    <a:bodyPr/>
                    <a:lstStyle/>
                    <a:p>
                      <a:r>
                        <a:rPr lang="en-US" sz="1400"/>
                        <a:t>3)</a:t>
                      </a:r>
                    </a:p>
                  </a:txBody>
                  <a:tcPr marL="12257" marR="12257" marT="6129" marB="6129" anchor="ctr"/>
                </a:tc>
                <a:tc>
                  <a:txBody>
                    <a:bodyPr/>
                    <a:lstStyle/>
                    <a:p>
                      <a:r>
                        <a:rPr lang="en-US" sz="1400"/>
                        <a:t>static void</a:t>
                      </a:r>
                    </a:p>
                  </a:txBody>
                  <a:tcPr marL="12257" marR="12257" marT="6129" marB="6129" anchor="ctr"/>
                </a:tc>
                <a:tc>
                  <a:txBody>
                    <a:bodyPr/>
                    <a:lstStyle/>
                    <a:p>
                      <a:r>
                        <a:rPr lang="en-US" sz="1400">
                          <a:hlinkClick r:id="rId4"/>
                        </a:rPr>
                        <a:t>sleep()</a:t>
                      </a:r>
                      <a:endParaRPr lang="en-US" sz="1400"/>
                    </a:p>
                  </a:txBody>
                  <a:tcPr marL="12257" marR="12257" marT="6129" marB="6129" anchor="ctr"/>
                </a:tc>
                <a:tc>
                  <a:txBody>
                    <a:bodyPr/>
                    <a:lstStyle/>
                    <a:p>
                      <a:r>
                        <a:rPr lang="en-US" sz="1400"/>
                        <a:t>It sleeps a thread for the specified amount of time.</a:t>
                      </a:r>
                    </a:p>
                  </a:txBody>
                  <a:tcPr marL="12257" marR="12257" marT="6129" marB="6129" anchor="ctr"/>
                </a:tc>
                <a:extLst>
                  <a:ext uri="{0D108BD9-81ED-4DB2-BD59-A6C34878D82A}">
                    <a16:rowId xmlns:a16="http://schemas.microsoft.com/office/drawing/2014/main" val="985320352"/>
                  </a:ext>
                </a:extLst>
              </a:tr>
              <a:tr h="1083045">
                <a:tc>
                  <a:txBody>
                    <a:bodyPr/>
                    <a:lstStyle/>
                    <a:p>
                      <a:r>
                        <a:rPr lang="en-US" sz="1400"/>
                        <a:t>4)</a:t>
                      </a:r>
                    </a:p>
                  </a:txBody>
                  <a:tcPr marL="12257" marR="12257" marT="6129" marB="6129" anchor="ctr"/>
                </a:tc>
                <a:tc>
                  <a:txBody>
                    <a:bodyPr/>
                    <a:lstStyle/>
                    <a:p>
                      <a:r>
                        <a:rPr lang="en-US" sz="1400"/>
                        <a:t>static Thread</a:t>
                      </a:r>
                    </a:p>
                  </a:txBody>
                  <a:tcPr marL="12257" marR="12257" marT="6129" marB="6129" anchor="ctr"/>
                </a:tc>
                <a:tc>
                  <a:txBody>
                    <a:bodyPr/>
                    <a:lstStyle/>
                    <a:p>
                      <a:r>
                        <a:rPr lang="en-US" sz="1400">
                          <a:hlinkClick r:id="rId5"/>
                        </a:rPr>
                        <a:t>currentThread()</a:t>
                      </a:r>
                      <a:endParaRPr lang="en-US" sz="1400"/>
                    </a:p>
                  </a:txBody>
                  <a:tcPr marL="12257" marR="12257" marT="6129" marB="6129" anchor="ctr"/>
                </a:tc>
                <a:tc>
                  <a:txBody>
                    <a:bodyPr/>
                    <a:lstStyle/>
                    <a:p>
                      <a:r>
                        <a:rPr lang="en-US" sz="1400"/>
                        <a:t>It returns a reference to the currently executing thread object.</a:t>
                      </a:r>
                    </a:p>
                  </a:txBody>
                  <a:tcPr marL="12257" marR="12257" marT="6129" marB="6129" anchor="ctr"/>
                </a:tc>
                <a:extLst>
                  <a:ext uri="{0D108BD9-81ED-4DB2-BD59-A6C34878D82A}">
                    <a16:rowId xmlns:a16="http://schemas.microsoft.com/office/drawing/2014/main" val="3633430394"/>
                  </a:ext>
                </a:extLst>
              </a:tr>
              <a:tr h="440600">
                <a:tc>
                  <a:txBody>
                    <a:bodyPr/>
                    <a:lstStyle/>
                    <a:p>
                      <a:r>
                        <a:rPr lang="en-US" sz="1400"/>
                        <a:t>5)</a:t>
                      </a:r>
                    </a:p>
                  </a:txBody>
                  <a:tcPr marL="12257" marR="12257" marT="6129" marB="6129" anchor="ctr"/>
                </a:tc>
                <a:tc>
                  <a:txBody>
                    <a:bodyPr/>
                    <a:lstStyle/>
                    <a:p>
                      <a:r>
                        <a:rPr lang="en-US" sz="1400"/>
                        <a:t>void</a:t>
                      </a:r>
                    </a:p>
                  </a:txBody>
                  <a:tcPr marL="12257" marR="12257" marT="6129" marB="6129" anchor="ctr"/>
                </a:tc>
                <a:tc>
                  <a:txBody>
                    <a:bodyPr/>
                    <a:lstStyle/>
                    <a:p>
                      <a:r>
                        <a:rPr lang="en-US" sz="1400">
                          <a:hlinkClick r:id="rId6"/>
                        </a:rPr>
                        <a:t>join()</a:t>
                      </a:r>
                      <a:endParaRPr lang="en-US" sz="1400"/>
                    </a:p>
                  </a:txBody>
                  <a:tcPr marL="12257" marR="12257" marT="6129" marB="6129" anchor="ctr"/>
                </a:tc>
                <a:tc>
                  <a:txBody>
                    <a:bodyPr/>
                    <a:lstStyle/>
                    <a:p>
                      <a:r>
                        <a:rPr lang="en-US" sz="1400"/>
                        <a:t>It waits for a thread to die.</a:t>
                      </a:r>
                    </a:p>
                  </a:txBody>
                  <a:tcPr marL="12257" marR="12257" marT="6129" marB="6129" anchor="ctr"/>
                </a:tc>
                <a:extLst>
                  <a:ext uri="{0D108BD9-81ED-4DB2-BD59-A6C34878D82A}">
                    <a16:rowId xmlns:a16="http://schemas.microsoft.com/office/drawing/2014/main" val="2553692915"/>
                  </a:ext>
                </a:extLst>
              </a:tr>
              <a:tr h="654748">
                <a:tc>
                  <a:txBody>
                    <a:bodyPr/>
                    <a:lstStyle/>
                    <a:p>
                      <a:r>
                        <a:rPr lang="en-US" sz="1400"/>
                        <a:t>6)</a:t>
                      </a:r>
                    </a:p>
                  </a:txBody>
                  <a:tcPr marL="12257" marR="12257" marT="6129" marB="6129" anchor="ctr"/>
                </a:tc>
                <a:tc>
                  <a:txBody>
                    <a:bodyPr/>
                    <a:lstStyle/>
                    <a:p>
                      <a:r>
                        <a:rPr lang="en-US" sz="1400"/>
                        <a:t>int</a:t>
                      </a:r>
                    </a:p>
                  </a:txBody>
                  <a:tcPr marL="12257" marR="12257" marT="6129" marB="6129" anchor="ctr"/>
                </a:tc>
                <a:tc>
                  <a:txBody>
                    <a:bodyPr/>
                    <a:lstStyle/>
                    <a:p>
                      <a:r>
                        <a:rPr lang="en-US" sz="1400">
                          <a:hlinkClick r:id="rId7"/>
                        </a:rPr>
                        <a:t>getPriority()</a:t>
                      </a:r>
                      <a:endParaRPr lang="en-US" sz="1400"/>
                    </a:p>
                  </a:txBody>
                  <a:tcPr marL="12257" marR="12257" marT="6129" marB="6129" anchor="ctr"/>
                </a:tc>
                <a:tc>
                  <a:txBody>
                    <a:bodyPr/>
                    <a:lstStyle/>
                    <a:p>
                      <a:r>
                        <a:rPr lang="en-US" sz="1400"/>
                        <a:t>It returns the priority of the thread.</a:t>
                      </a:r>
                    </a:p>
                  </a:txBody>
                  <a:tcPr marL="12257" marR="12257" marT="6129" marB="6129" anchor="ctr"/>
                </a:tc>
                <a:extLst>
                  <a:ext uri="{0D108BD9-81ED-4DB2-BD59-A6C34878D82A}">
                    <a16:rowId xmlns:a16="http://schemas.microsoft.com/office/drawing/2014/main" val="716457078"/>
                  </a:ext>
                </a:extLst>
              </a:tr>
              <a:tr h="654748">
                <a:tc>
                  <a:txBody>
                    <a:bodyPr/>
                    <a:lstStyle/>
                    <a:p>
                      <a:r>
                        <a:rPr lang="en-US" sz="1400"/>
                        <a:t>7)</a:t>
                      </a:r>
                    </a:p>
                  </a:txBody>
                  <a:tcPr marL="12257" marR="12257" marT="6129" marB="6129" anchor="ctr"/>
                </a:tc>
                <a:tc>
                  <a:txBody>
                    <a:bodyPr/>
                    <a:lstStyle/>
                    <a:p>
                      <a:r>
                        <a:rPr lang="en-US" sz="1400"/>
                        <a:t>void</a:t>
                      </a:r>
                    </a:p>
                  </a:txBody>
                  <a:tcPr marL="12257" marR="12257" marT="6129" marB="6129" anchor="ctr"/>
                </a:tc>
                <a:tc>
                  <a:txBody>
                    <a:bodyPr/>
                    <a:lstStyle/>
                    <a:p>
                      <a:r>
                        <a:rPr lang="en-US" sz="1400">
                          <a:hlinkClick r:id="rId8"/>
                        </a:rPr>
                        <a:t>setPriority()</a:t>
                      </a:r>
                      <a:endParaRPr lang="en-US" sz="1400"/>
                    </a:p>
                  </a:txBody>
                  <a:tcPr marL="12257" marR="12257" marT="6129" marB="6129" anchor="ctr"/>
                </a:tc>
                <a:tc>
                  <a:txBody>
                    <a:bodyPr/>
                    <a:lstStyle/>
                    <a:p>
                      <a:r>
                        <a:rPr lang="en-US" sz="1400" dirty="0"/>
                        <a:t>It changes the priority of the thread.</a:t>
                      </a:r>
                    </a:p>
                  </a:txBody>
                  <a:tcPr marL="12257" marR="12257" marT="6129" marB="6129" anchor="ctr"/>
                </a:tc>
                <a:extLst>
                  <a:ext uri="{0D108BD9-81ED-4DB2-BD59-A6C34878D82A}">
                    <a16:rowId xmlns:a16="http://schemas.microsoft.com/office/drawing/2014/main" val="11174508"/>
                  </a:ext>
                </a:extLst>
              </a:tr>
              <a:tr h="654748">
                <a:tc>
                  <a:txBody>
                    <a:bodyPr/>
                    <a:lstStyle/>
                    <a:p>
                      <a:r>
                        <a:rPr lang="en-US" sz="1400"/>
                        <a:t>8)</a:t>
                      </a:r>
                    </a:p>
                  </a:txBody>
                  <a:tcPr marL="12257" marR="12257" marT="6129" marB="6129" anchor="ctr"/>
                </a:tc>
                <a:tc>
                  <a:txBody>
                    <a:bodyPr/>
                    <a:lstStyle/>
                    <a:p>
                      <a:r>
                        <a:rPr lang="en-US" sz="1400"/>
                        <a:t>String</a:t>
                      </a:r>
                    </a:p>
                  </a:txBody>
                  <a:tcPr marL="12257" marR="12257" marT="6129" marB="6129" anchor="ctr"/>
                </a:tc>
                <a:tc>
                  <a:txBody>
                    <a:bodyPr/>
                    <a:lstStyle/>
                    <a:p>
                      <a:r>
                        <a:rPr lang="en-US" sz="1400">
                          <a:hlinkClick r:id="rId9"/>
                        </a:rPr>
                        <a:t>getName()</a:t>
                      </a:r>
                      <a:endParaRPr lang="en-US" sz="1400"/>
                    </a:p>
                  </a:txBody>
                  <a:tcPr marL="12257" marR="12257" marT="6129" marB="6129" anchor="ctr"/>
                </a:tc>
                <a:tc>
                  <a:txBody>
                    <a:bodyPr/>
                    <a:lstStyle/>
                    <a:p>
                      <a:r>
                        <a:rPr lang="en-US" sz="1400"/>
                        <a:t>It returns the name of the thread.</a:t>
                      </a:r>
                    </a:p>
                  </a:txBody>
                  <a:tcPr marL="12257" marR="12257" marT="6129" marB="6129" anchor="ctr"/>
                </a:tc>
                <a:extLst>
                  <a:ext uri="{0D108BD9-81ED-4DB2-BD59-A6C34878D82A}">
                    <a16:rowId xmlns:a16="http://schemas.microsoft.com/office/drawing/2014/main" val="1836753916"/>
                  </a:ext>
                </a:extLst>
              </a:tr>
              <a:tr h="654748">
                <a:tc>
                  <a:txBody>
                    <a:bodyPr/>
                    <a:lstStyle/>
                    <a:p>
                      <a:r>
                        <a:rPr lang="en-US" sz="1400"/>
                        <a:t>9)</a:t>
                      </a:r>
                    </a:p>
                  </a:txBody>
                  <a:tcPr marL="12257" marR="12257" marT="6129" marB="6129" anchor="ctr"/>
                </a:tc>
                <a:tc>
                  <a:txBody>
                    <a:bodyPr/>
                    <a:lstStyle/>
                    <a:p>
                      <a:r>
                        <a:rPr lang="en-US" sz="1400"/>
                        <a:t>void</a:t>
                      </a:r>
                    </a:p>
                  </a:txBody>
                  <a:tcPr marL="12257" marR="12257" marT="6129" marB="6129" anchor="ctr"/>
                </a:tc>
                <a:tc>
                  <a:txBody>
                    <a:bodyPr/>
                    <a:lstStyle/>
                    <a:p>
                      <a:r>
                        <a:rPr lang="en-US" sz="1400">
                          <a:hlinkClick r:id="rId10"/>
                        </a:rPr>
                        <a:t>setName()</a:t>
                      </a:r>
                      <a:endParaRPr lang="en-US" sz="1400"/>
                    </a:p>
                  </a:txBody>
                  <a:tcPr marL="12257" marR="12257" marT="6129" marB="6129" anchor="ctr"/>
                </a:tc>
                <a:tc>
                  <a:txBody>
                    <a:bodyPr/>
                    <a:lstStyle/>
                    <a:p>
                      <a:r>
                        <a:rPr lang="en-US" sz="1400"/>
                        <a:t>It changes the name of the thread.</a:t>
                      </a:r>
                    </a:p>
                  </a:txBody>
                  <a:tcPr marL="12257" marR="12257" marT="6129" marB="6129" anchor="ctr"/>
                </a:tc>
                <a:extLst>
                  <a:ext uri="{0D108BD9-81ED-4DB2-BD59-A6C34878D82A}">
                    <a16:rowId xmlns:a16="http://schemas.microsoft.com/office/drawing/2014/main" val="4097887975"/>
                  </a:ext>
                </a:extLst>
              </a:tr>
              <a:tr h="440600">
                <a:tc>
                  <a:txBody>
                    <a:bodyPr/>
                    <a:lstStyle/>
                    <a:p>
                      <a:r>
                        <a:rPr lang="en-US" sz="1400"/>
                        <a:t>10)</a:t>
                      </a:r>
                    </a:p>
                  </a:txBody>
                  <a:tcPr marL="12257" marR="12257" marT="6129" marB="6129" anchor="ctr"/>
                </a:tc>
                <a:tc>
                  <a:txBody>
                    <a:bodyPr/>
                    <a:lstStyle/>
                    <a:p>
                      <a:r>
                        <a:rPr lang="en-US" sz="1400"/>
                        <a:t>long</a:t>
                      </a:r>
                    </a:p>
                  </a:txBody>
                  <a:tcPr marL="12257" marR="12257" marT="6129" marB="6129" anchor="ctr"/>
                </a:tc>
                <a:tc>
                  <a:txBody>
                    <a:bodyPr/>
                    <a:lstStyle/>
                    <a:p>
                      <a:r>
                        <a:rPr lang="en-US" sz="1400">
                          <a:hlinkClick r:id="rId11"/>
                        </a:rPr>
                        <a:t>getId()</a:t>
                      </a:r>
                      <a:endParaRPr lang="en-US" sz="1400"/>
                    </a:p>
                  </a:txBody>
                  <a:tcPr marL="12257" marR="12257" marT="6129" marB="6129" anchor="ctr"/>
                </a:tc>
                <a:tc>
                  <a:txBody>
                    <a:bodyPr/>
                    <a:lstStyle/>
                    <a:p>
                      <a:r>
                        <a:rPr lang="en-US" sz="1400"/>
                        <a:t>It returns the id of the thread.</a:t>
                      </a:r>
                    </a:p>
                  </a:txBody>
                  <a:tcPr marL="12257" marR="12257" marT="6129" marB="6129" anchor="ctr"/>
                </a:tc>
                <a:extLst>
                  <a:ext uri="{0D108BD9-81ED-4DB2-BD59-A6C34878D82A}">
                    <a16:rowId xmlns:a16="http://schemas.microsoft.com/office/drawing/2014/main" val="3889333702"/>
                  </a:ext>
                </a:extLst>
              </a:tr>
              <a:tr h="440600">
                <a:tc>
                  <a:txBody>
                    <a:bodyPr/>
                    <a:lstStyle/>
                    <a:p>
                      <a:r>
                        <a:rPr lang="en-US" sz="1400"/>
                        <a:t>11)</a:t>
                      </a:r>
                    </a:p>
                  </a:txBody>
                  <a:tcPr marL="12257" marR="12257" marT="6129" marB="6129" anchor="ctr"/>
                </a:tc>
                <a:tc>
                  <a:txBody>
                    <a:bodyPr/>
                    <a:lstStyle/>
                    <a:p>
                      <a:r>
                        <a:rPr lang="en-US" sz="1400"/>
                        <a:t>boolean</a:t>
                      </a:r>
                    </a:p>
                  </a:txBody>
                  <a:tcPr marL="12257" marR="12257" marT="6129" marB="6129" anchor="ctr"/>
                </a:tc>
                <a:tc>
                  <a:txBody>
                    <a:bodyPr/>
                    <a:lstStyle/>
                    <a:p>
                      <a:r>
                        <a:rPr lang="en-US" sz="1400">
                          <a:hlinkClick r:id="rId12"/>
                        </a:rPr>
                        <a:t>isAlive()</a:t>
                      </a:r>
                      <a:endParaRPr lang="en-US" sz="1400"/>
                    </a:p>
                  </a:txBody>
                  <a:tcPr marL="12257" marR="12257" marT="6129" marB="6129" anchor="ctr"/>
                </a:tc>
                <a:tc>
                  <a:txBody>
                    <a:bodyPr/>
                    <a:lstStyle/>
                    <a:p>
                      <a:r>
                        <a:rPr lang="en-US" sz="1400"/>
                        <a:t>It tests if the thread is alive.</a:t>
                      </a:r>
                    </a:p>
                  </a:txBody>
                  <a:tcPr marL="12257" marR="12257" marT="6129" marB="6129" anchor="ctr"/>
                </a:tc>
                <a:extLst>
                  <a:ext uri="{0D108BD9-81ED-4DB2-BD59-A6C34878D82A}">
                    <a16:rowId xmlns:a16="http://schemas.microsoft.com/office/drawing/2014/main" val="3573842500"/>
                  </a:ext>
                </a:extLst>
              </a:tr>
              <a:tr h="1725490">
                <a:tc>
                  <a:txBody>
                    <a:bodyPr/>
                    <a:lstStyle/>
                    <a:p>
                      <a:r>
                        <a:rPr lang="en-US" sz="1400"/>
                        <a:t>12)</a:t>
                      </a:r>
                    </a:p>
                  </a:txBody>
                  <a:tcPr marL="12257" marR="12257" marT="6129" marB="6129" anchor="ctr"/>
                </a:tc>
                <a:tc>
                  <a:txBody>
                    <a:bodyPr/>
                    <a:lstStyle/>
                    <a:p>
                      <a:r>
                        <a:rPr lang="en-US" sz="1400"/>
                        <a:t>static void</a:t>
                      </a:r>
                    </a:p>
                  </a:txBody>
                  <a:tcPr marL="12257" marR="12257" marT="6129" marB="6129" anchor="ctr"/>
                </a:tc>
                <a:tc>
                  <a:txBody>
                    <a:bodyPr/>
                    <a:lstStyle/>
                    <a:p>
                      <a:r>
                        <a:rPr lang="en-US" sz="1400">
                          <a:hlinkClick r:id="rId13"/>
                        </a:rPr>
                        <a:t>yield()</a:t>
                      </a:r>
                      <a:endParaRPr lang="en-US" sz="1400"/>
                    </a:p>
                  </a:txBody>
                  <a:tcPr marL="12257" marR="12257" marT="6129" marB="6129" anchor="ctr"/>
                </a:tc>
                <a:tc>
                  <a:txBody>
                    <a:bodyPr/>
                    <a:lstStyle/>
                    <a:p>
                      <a:r>
                        <a:rPr lang="en-US" sz="1400"/>
                        <a:t>It causes the currently executing thread object to pause and allow other threads to execute temporarily.</a:t>
                      </a:r>
                    </a:p>
                  </a:txBody>
                  <a:tcPr marL="12257" marR="12257" marT="6129" marB="6129" anchor="ctr"/>
                </a:tc>
                <a:extLst>
                  <a:ext uri="{0D108BD9-81ED-4DB2-BD59-A6C34878D82A}">
                    <a16:rowId xmlns:a16="http://schemas.microsoft.com/office/drawing/2014/main" val="1746227205"/>
                  </a:ext>
                </a:extLst>
              </a:tr>
              <a:tr h="654748">
                <a:tc>
                  <a:txBody>
                    <a:bodyPr/>
                    <a:lstStyle/>
                    <a:p>
                      <a:r>
                        <a:rPr lang="en-US" sz="1400"/>
                        <a:t>13)</a:t>
                      </a:r>
                    </a:p>
                  </a:txBody>
                  <a:tcPr marL="12257" marR="12257" marT="6129" marB="6129" anchor="ctr"/>
                </a:tc>
                <a:tc>
                  <a:txBody>
                    <a:bodyPr/>
                    <a:lstStyle/>
                    <a:p>
                      <a:r>
                        <a:rPr lang="en-US" sz="1400"/>
                        <a:t>void</a:t>
                      </a:r>
                    </a:p>
                  </a:txBody>
                  <a:tcPr marL="12257" marR="12257" marT="6129" marB="6129" anchor="ctr"/>
                </a:tc>
                <a:tc>
                  <a:txBody>
                    <a:bodyPr/>
                    <a:lstStyle/>
                    <a:p>
                      <a:r>
                        <a:rPr lang="en-US" sz="1400">
                          <a:hlinkClick r:id="rId14"/>
                        </a:rPr>
                        <a:t>suspend()</a:t>
                      </a:r>
                      <a:endParaRPr lang="en-US" sz="1400"/>
                    </a:p>
                  </a:txBody>
                  <a:tcPr marL="12257" marR="12257" marT="6129" marB="6129" anchor="ctr"/>
                </a:tc>
                <a:tc>
                  <a:txBody>
                    <a:bodyPr/>
                    <a:lstStyle/>
                    <a:p>
                      <a:r>
                        <a:rPr lang="en-US" sz="1400"/>
                        <a:t>It is used to suspend the thread.</a:t>
                      </a:r>
                    </a:p>
                  </a:txBody>
                  <a:tcPr marL="12257" marR="12257" marT="6129" marB="6129" anchor="ctr"/>
                </a:tc>
                <a:extLst>
                  <a:ext uri="{0D108BD9-81ED-4DB2-BD59-A6C34878D82A}">
                    <a16:rowId xmlns:a16="http://schemas.microsoft.com/office/drawing/2014/main" val="3112071407"/>
                  </a:ext>
                </a:extLst>
              </a:tr>
              <a:tr h="868896">
                <a:tc>
                  <a:txBody>
                    <a:bodyPr/>
                    <a:lstStyle/>
                    <a:p>
                      <a:r>
                        <a:rPr lang="en-US" sz="1400"/>
                        <a:t>14)</a:t>
                      </a:r>
                    </a:p>
                  </a:txBody>
                  <a:tcPr marL="12257" marR="12257" marT="6129" marB="6129" anchor="ctr"/>
                </a:tc>
                <a:tc>
                  <a:txBody>
                    <a:bodyPr/>
                    <a:lstStyle/>
                    <a:p>
                      <a:r>
                        <a:rPr lang="en-US" sz="1400"/>
                        <a:t>void</a:t>
                      </a:r>
                    </a:p>
                  </a:txBody>
                  <a:tcPr marL="12257" marR="12257" marT="6129" marB="6129" anchor="ctr"/>
                </a:tc>
                <a:tc>
                  <a:txBody>
                    <a:bodyPr/>
                    <a:lstStyle/>
                    <a:p>
                      <a:r>
                        <a:rPr lang="en-US" sz="1400">
                          <a:hlinkClick r:id="rId15"/>
                        </a:rPr>
                        <a:t>resume()</a:t>
                      </a:r>
                      <a:endParaRPr lang="en-US" sz="1400"/>
                    </a:p>
                  </a:txBody>
                  <a:tcPr marL="12257" marR="12257" marT="6129" marB="6129" anchor="ctr"/>
                </a:tc>
                <a:tc>
                  <a:txBody>
                    <a:bodyPr/>
                    <a:lstStyle/>
                    <a:p>
                      <a:r>
                        <a:rPr lang="en-US" sz="1400"/>
                        <a:t>It is used to resume the suspended thread.</a:t>
                      </a:r>
                    </a:p>
                  </a:txBody>
                  <a:tcPr marL="12257" marR="12257" marT="6129" marB="6129" anchor="ctr"/>
                </a:tc>
                <a:extLst>
                  <a:ext uri="{0D108BD9-81ED-4DB2-BD59-A6C34878D82A}">
                    <a16:rowId xmlns:a16="http://schemas.microsoft.com/office/drawing/2014/main" val="3274376411"/>
                  </a:ext>
                </a:extLst>
              </a:tr>
              <a:tr h="440600">
                <a:tc>
                  <a:txBody>
                    <a:bodyPr/>
                    <a:lstStyle/>
                    <a:p>
                      <a:r>
                        <a:rPr lang="en-US" sz="1400"/>
                        <a:t>15)</a:t>
                      </a:r>
                    </a:p>
                  </a:txBody>
                  <a:tcPr marL="12257" marR="12257" marT="6129" marB="6129" anchor="ctr"/>
                </a:tc>
                <a:tc>
                  <a:txBody>
                    <a:bodyPr/>
                    <a:lstStyle/>
                    <a:p>
                      <a:r>
                        <a:rPr lang="en-US" sz="1400"/>
                        <a:t>void</a:t>
                      </a:r>
                    </a:p>
                  </a:txBody>
                  <a:tcPr marL="12257" marR="12257" marT="6129" marB="6129" anchor="ctr"/>
                </a:tc>
                <a:tc>
                  <a:txBody>
                    <a:bodyPr/>
                    <a:lstStyle/>
                    <a:p>
                      <a:r>
                        <a:rPr lang="en-US" sz="1400">
                          <a:hlinkClick r:id="rId16"/>
                        </a:rPr>
                        <a:t>stop()</a:t>
                      </a:r>
                      <a:endParaRPr lang="en-US" sz="1400"/>
                    </a:p>
                  </a:txBody>
                  <a:tcPr marL="12257" marR="12257" marT="6129" marB="6129" anchor="ctr"/>
                </a:tc>
                <a:tc>
                  <a:txBody>
                    <a:bodyPr/>
                    <a:lstStyle/>
                    <a:p>
                      <a:r>
                        <a:rPr lang="en-US" sz="1400"/>
                        <a:t>It is used to stop the thread.</a:t>
                      </a:r>
                    </a:p>
                  </a:txBody>
                  <a:tcPr marL="12257" marR="12257" marT="6129" marB="6129" anchor="ctr"/>
                </a:tc>
                <a:extLst>
                  <a:ext uri="{0D108BD9-81ED-4DB2-BD59-A6C34878D82A}">
                    <a16:rowId xmlns:a16="http://schemas.microsoft.com/office/drawing/2014/main" val="2563778846"/>
                  </a:ext>
                </a:extLst>
              </a:tr>
              <a:tr h="1083045">
                <a:tc>
                  <a:txBody>
                    <a:bodyPr/>
                    <a:lstStyle/>
                    <a:p>
                      <a:r>
                        <a:rPr lang="en-US" sz="1400"/>
                        <a:t>16)</a:t>
                      </a:r>
                    </a:p>
                  </a:txBody>
                  <a:tcPr marL="12257" marR="12257" marT="6129" marB="6129" anchor="ctr"/>
                </a:tc>
                <a:tc>
                  <a:txBody>
                    <a:bodyPr/>
                    <a:lstStyle/>
                    <a:p>
                      <a:r>
                        <a:rPr lang="en-US" sz="1400"/>
                        <a:t>void</a:t>
                      </a:r>
                    </a:p>
                  </a:txBody>
                  <a:tcPr marL="12257" marR="12257" marT="6129" marB="6129" anchor="ctr"/>
                </a:tc>
                <a:tc>
                  <a:txBody>
                    <a:bodyPr/>
                    <a:lstStyle/>
                    <a:p>
                      <a:r>
                        <a:rPr lang="en-US" sz="1400">
                          <a:hlinkClick r:id="rId17"/>
                        </a:rPr>
                        <a:t>destroy()</a:t>
                      </a:r>
                      <a:endParaRPr lang="en-US" sz="1400"/>
                    </a:p>
                  </a:txBody>
                  <a:tcPr marL="12257" marR="12257" marT="6129" marB="6129" anchor="ctr"/>
                </a:tc>
                <a:tc>
                  <a:txBody>
                    <a:bodyPr/>
                    <a:lstStyle/>
                    <a:p>
                      <a:r>
                        <a:rPr lang="en-US" sz="1400"/>
                        <a:t>It is used to destroy the thread group and all of its subgroups.</a:t>
                      </a:r>
                    </a:p>
                  </a:txBody>
                  <a:tcPr marL="12257" marR="12257" marT="6129" marB="6129" anchor="ctr"/>
                </a:tc>
                <a:extLst>
                  <a:ext uri="{0D108BD9-81ED-4DB2-BD59-A6C34878D82A}">
                    <a16:rowId xmlns:a16="http://schemas.microsoft.com/office/drawing/2014/main" val="3703938960"/>
                  </a:ext>
                </a:extLst>
              </a:tr>
              <a:tr h="654748">
                <a:tc>
                  <a:txBody>
                    <a:bodyPr/>
                    <a:lstStyle/>
                    <a:p>
                      <a:r>
                        <a:rPr lang="en-US" sz="1400"/>
                        <a:t>17)</a:t>
                      </a:r>
                    </a:p>
                  </a:txBody>
                  <a:tcPr marL="12257" marR="12257" marT="6129" marB="6129" anchor="ctr"/>
                </a:tc>
                <a:tc>
                  <a:txBody>
                    <a:bodyPr/>
                    <a:lstStyle/>
                    <a:p>
                      <a:r>
                        <a:rPr lang="en-US" sz="1400"/>
                        <a:t>boolean</a:t>
                      </a:r>
                    </a:p>
                  </a:txBody>
                  <a:tcPr marL="12257" marR="12257" marT="6129" marB="6129" anchor="ctr"/>
                </a:tc>
                <a:tc>
                  <a:txBody>
                    <a:bodyPr/>
                    <a:lstStyle/>
                    <a:p>
                      <a:r>
                        <a:rPr lang="en-US" sz="1400">
                          <a:hlinkClick r:id="rId18"/>
                        </a:rPr>
                        <a:t>isDaemon()</a:t>
                      </a:r>
                      <a:endParaRPr lang="en-US" sz="1400"/>
                    </a:p>
                  </a:txBody>
                  <a:tcPr marL="12257" marR="12257" marT="6129" marB="6129" anchor="ctr"/>
                </a:tc>
                <a:tc>
                  <a:txBody>
                    <a:bodyPr/>
                    <a:lstStyle/>
                    <a:p>
                      <a:r>
                        <a:rPr lang="en-US" sz="1400"/>
                        <a:t>It tests if the thread is a daemon thread.</a:t>
                      </a:r>
                    </a:p>
                  </a:txBody>
                  <a:tcPr marL="12257" marR="12257" marT="6129" marB="6129" anchor="ctr"/>
                </a:tc>
                <a:extLst>
                  <a:ext uri="{0D108BD9-81ED-4DB2-BD59-A6C34878D82A}">
                    <a16:rowId xmlns:a16="http://schemas.microsoft.com/office/drawing/2014/main" val="3885331480"/>
                  </a:ext>
                </a:extLst>
              </a:tr>
              <a:tr h="868896">
                <a:tc>
                  <a:txBody>
                    <a:bodyPr/>
                    <a:lstStyle/>
                    <a:p>
                      <a:r>
                        <a:rPr lang="en-US" sz="1400"/>
                        <a:t>18)</a:t>
                      </a:r>
                    </a:p>
                  </a:txBody>
                  <a:tcPr marL="12257" marR="12257" marT="6129" marB="6129" anchor="ctr"/>
                </a:tc>
                <a:tc>
                  <a:txBody>
                    <a:bodyPr/>
                    <a:lstStyle/>
                    <a:p>
                      <a:r>
                        <a:rPr lang="en-US" sz="1400"/>
                        <a:t>void</a:t>
                      </a:r>
                    </a:p>
                  </a:txBody>
                  <a:tcPr marL="12257" marR="12257" marT="6129" marB="6129" anchor="ctr"/>
                </a:tc>
                <a:tc>
                  <a:txBody>
                    <a:bodyPr/>
                    <a:lstStyle/>
                    <a:p>
                      <a:r>
                        <a:rPr lang="en-US" sz="1400">
                          <a:hlinkClick r:id="rId19"/>
                        </a:rPr>
                        <a:t>setDaemon()</a:t>
                      </a:r>
                      <a:endParaRPr lang="en-US" sz="1400"/>
                    </a:p>
                  </a:txBody>
                  <a:tcPr marL="12257" marR="12257" marT="6129" marB="6129" anchor="ctr"/>
                </a:tc>
                <a:tc>
                  <a:txBody>
                    <a:bodyPr/>
                    <a:lstStyle/>
                    <a:p>
                      <a:r>
                        <a:rPr lang="en-US" sz="1400"/>
                        <a:t>It marks the thread as daemon or user thread.</a:t>
                      </a:r>
                    </a:p>
                  </a:txBody>
                  <a:tcPr marL="12257" marR="12257" marT="6129" marB="6129" anchor="ctr"/>
                </a:tc>
                <a:extLst>
                  <a:ext uri="{0D108BD9-81ED-4DB2-BD59-A6C34878D82A}">
                    <a16:rowId xmlns:a16="http://schemas.microsoft.com/office/drawing/2014/main" val="3948960554"/>
                  </a:ext>
                </a:extLst>
              </a:tr>
              <a:tr h="440600">
                <a:tc>
                  <a:txBody>
                    <a:bodyPr/>
                    <a:lstStyle/>
                    <a:p>
                      <a:r>
                        <a:rPr lang="en-US" sz="1400"/>
                        <a:t>19)</a:t>
                      </a:r>
                    </a:p>
                  </a:txBody>
                  <a:tcPr marL="12257" marR="12257" marT="6129" marB="6129" anchor="ctr"/>
                </a:tc>
                <a:tc>
                  <a:txBody>
                    <a:bodyPr/>
                    <a:lstStyle/>
                    <a:p>
                      <a:r>
                        <a:rPr lang="en-US" sz="1400"/>
                        <a:t>void</a:t>
                      </a:r>
                    </a:p>
                  </a:txBody>
                  <a:tcPr marL="12257" marR="12257" marT="6129" marB="6129" anchor="ctr"/>
                </a:tc>
                <a:tc>
                  <a:txBody>
                    <a:bodyPr/>
                    <a:lstStyle/>
                    <a:p>
                      <a:r>
                        <a:rPr lang="en-US" sz="1400">
                          <a:hlinkClick r:id="rId20"/>
                        </a:rPr>
                        <a:t>interrupt()</a:t>
                      </a:r>
                      <a:endParaRPr lang="en-US" sz="1400"/>
                    </a:p>
                  </a:txBody>
                  <a:tcPr marL="12257" marR="12257" marT="6129" marB="6129" anchor="ctr"/>
                </a:tc>
                <a:tc>
                  <a:txBody>
                    <a:bodyPr/>
                    <a:lstStyle/>
                    <a:p>
                      <a:r>
                        <a:rPr lang="en-US" sz="1400"/>
                        <a:t>It interrupts the thread.</a:t>
                      </a:r>
                    </a:p>
                  </a:txBody>
                  <a:tcPr marL="12257" marR="12257" marT="6129" marB="6129" anchor="ctr"/>
                </a:tc>
                <a:extLst>
                  <a:ext uri="{0D108BD9-81ED-4DB2-BD59-A6C34878D82A}">
                    <a16:rowId xmlns:a16="http://schemas.microsoft.com/office/drawing/2014/main" val="936076156"/>
                  </a:ext>
                </a:extLst>
              </a:tr>
              <a:tr h="654748">
                <a:tc>
                  <a:txBody>
                    <a:bodyPr/>
                    <a:lstStyle/>
                    <a:p>
                      <a:r>
                        <a:rPr lang="en-US" sz="1400"/>
                        <a:t>20)</a:t>
                      </a:r>
                    </a:p>
                  </a:txBody>
                  <a:tcPr marL="12257" marR="12257" marT="6129" marB="6129" anchor="ctr"/>
                </a:tc>
                <a:tc>
                  <a:txBody>
                    <a:bodyPr/>
                    <a:lstStyle/>
                    <a:p>
                      <a:r>
                        <a:rPr lang="en-US" sz="1400"/>
                        <a:t>boolean</a:t>
                      </a:r>
                    </a:p>
                  </a:txBody>
                  <a:tcPr marL="12257" marR="12257" marT="6129" marB="6129" anchor="ctr"/>
                </a:tc>
                <a:tc>
                  <a:txBody>
                    <a:bodyPr/>
                    <a:lstStyle/>
                    <a:p>
                      <a:r>
                        <a:rPr lang="en-US" sz="1400">
                          <a:hlinkClick r:id="rId21"/>
                        </a:rPr>
                        <a:t>isinterrupted()</a:t>
                      </a:r>
                      <a:endParaRPr lang="en-US" sz="1400"/>
                    </a:p>
                  </a:txBody>
                  <a:tcPr marL="12257" marR="12257" marT="6129" marB="6129" anchor="ctr"/>
                </a:tc>
                <a:tc>
                  <a:txBody>
                    <a:bodyPr/>
                    <a:lstStyle/>
                    <a:p>
                      <a:r>
                        <a:rPr lang="en-US" sz="1400"/>
                        <a:t>It tests whether the thread has been interrupted.</a:t>
                      </a:r>
                    </a:p>
                  </a:txBody>
                  <a:tcPr marL="12257" marR="12257" marT="6129" marB="6129" anchor="ctr"/>
                </a:tc>
                <a:extLst>
                  <a:ext uri="{0D108BD9-81ED-4DB2-BD59-A6C34878D82A}">
                    <a16:rowId xmlns:a16="http://schemas.microsoft.com/office/drawing/2014/main" val="3168814039"/>
                  </a:ext>
                </a:extLst>
              </a:tr>
              <a:tr h="868896">
                <a:tc>
                  <a:txBody>
                    <a:bodyPr/>
                    <a:lstStyle/>
                    <a:p>
                      <a:r>
                        <a:rPr lang="en-US" sz="1400"/>
                        <a:t>21)</a:t>
                      </a:r>
                    </a:p>
                  </a:txBody>
                  <a:tcPr marL="12257" marR="12257" marT="6129" marB="6129" anchor="ctr"/>
                </a:tc>
                <a:tc>
                  <a:txBody>
                    <a:bodyPr/>
                    <a:lstStyle/>
                    <a:p>
                      <a:r>
                        <a:rPr lang="en-US" sz="1400"/>
                        <a:t>static boolean</a:t>
                      </a:r>
                    </a:p>
                  </a:txBody>
                  <a:tcPr marL="12257" marR="12257" marT="6129" marB="6129" anchor="ctr"/>
                </a:tc>
                <a:tc>
                  <a:txBody>
                    <a:bodyPr/>
                    <a:lstStyle/>
                    <a:p>
                      <a:r>
                        <a:rPr lang="en-US" sz="1400">
                          <a:hlinkClick r:id="rId22"/>
                        </a:rPr>
                        <a:t>interrupted()</a:t>
                      </a:r>
                      <a:endParaRPr lang="en-US" sz="1400"/>
                    </a:p>
                  </a:txBody>
                  <a:tcPr marL="12257" marR="12257" marT="6129" marB="6129" anchor="ctr"/>
                </a:tc>
                <a:tc>
                  <a:txBody>
                    <a:bodyPr/>
                    <a:lstStyle/>
                    <a:p>
                      <a:r>
                        <a:rPr lang="en-US" sz="1400"/>
                        <a:t>It tests whether the current thread has been interrupted.</a:t>
                      </a:r>
                    </a:p>
                  </a:txBody>
                  <a:tcPr marL="12257" marR="12257" marT="6129" marB="6129" anchor="ctr"/>
                </a:tc>
                <a:extLst>
                  <a:ext uri="{0D108BD9-81ED-4DB2-BD59-A6C34878D82A}">
                    <a16:rowId xmlns:a16="http://schemas.microsoft.com/office/drawing/2014/main" val="92426"/>
                  </a:ext>
                </a:extLst>
              </a:tr>
              <a:tr h="1083045">
                <a:tc>
                  <a:txBody>
                    <a:bodyPr/>
                    <a:lstStyle/>
                    <a:p>
                      <a:r>
                        <a:rPr lang="en-US" sz="1400"/>
                        <a:t>22)</a:t>
                      </a:r>
                    </a:p>
                  </a:txBody>
                  <a:tcPr marL="12257" marR="12257" marT="6129" marB="6129" anchor="ctr"/>
                </a:tc>
                <a:tc>
                  <a:txBody>
                    <a:bodyPr/>
                    <a:lstStyle/>
                    <a:p>
                      <a:r>
                        <a:rPr lang="en-US" sz="1400"/>
                        <a:t>static int</a:t>
                      </a:r>
                    </a:p>
                  </a:txBody>
                  <a:tcPr marL="12257" marR="12257" marT="6129" marB="6129" anchor="ctr"/>
                </a:tc>
                <a:tc>
                  <a:txBody>
                    <a:bodyPr/>
                    <a:lstStyle/>
                    <a:p>
                      <a:r>
                        <a:rPr lang="en-US" sz="1400" dirty="0" err="1">
                          <a:hlinkClick r:id="rId23"/>
                        </a:rPr>
                        <a:t>activeCount</a:t>
                      </a:r>
                      <a:r>
                        <a:rPr lang="en-US" sz="1400" dirty="0">
                          <a:hlinkClick r:id="rId23"/>
                        </a:rPr>
                        <a:t>()</a:t>
                      </a:r>
                      <a:endParaRPr lang="en-US" sz="1400" dirty="0"/>
                    </a:p>
                  </a:txBody>
                  <a:tcPr marL="12257" marR="12257" marT="6129" marB="6129" anchor="ctr"/>
                </a:tc>
                <a:tc>
                  <a:txBody>
                    <a:bodyPr/>
                    <a:lstStyle/>
                    <a:p>
                      <a:r>
                        <a:rPr lang="en-US" sz="1400" dirty="0"/>
                        <a:t>It returns the number of active threads in the current thread's thread group.</a:t>
                      </a:r>
                    </a:p>
                  </a:txBody>
                  <a:tcPr marL="12257" marR="12257" marT="6129" marB="6129" anchor="ctr"/>
                </a:tc>
                <a:extLst>
                  <a:ext uri="{0D108BD9-81ED-4DB2-BD59-A6C34878D82A}">
                    <a16:rowId xmlns:a16="http://schemas.microsoft.com/office/drawing/2014/main" val="244852931"/>
                  </a:ext>
                </a:extLst>
              </a:tr>
              <a:tr h="1297193">
                <a:tc>
                  <a:txBody>
                    <a:bodyPr/>
                    <a:lstStyle/>
                    <a:p>
                      <a:r>
                        <a:rPr lang="en-US" sz="1400"/>
                        <a:t>23)</a:t>
                      </a:r>
                    </a:p>
                  </a:txBody>
                  <a:tcPr marL="12257" marR="12257" marT="6129" marB="6129" anchor="ctr"/>
                </a:tc>
                <a:tc>
                  <a:txBody>
                    <a:bodyPr/>
                    <a:lstStyle/>
                    <a:p>
                      <a:r>
                        <a:rPr lang="en-US" sz="1400"/>
                        <a:t>void</a:t>
                      </a:r>
                    </a:p>
                  </a:txBody>
                  <a:tcPr marL="12257" marR="12257" marT="6129" marB="6129" anchor="ctr"/>
                </a:tc>
                <a:tc>
                  <a:txBody>
                    <a:bodyPr/>
                    <a:lstStyle/>
                    <a:p>
                      <a:r>
                        <a:rPr lang="en-US" sz="1400">
                          <a:hlinkClick r:id="rId24"/>
                        </a:rPr>
                        <a:t>checkAccess()</a:t>
                      </a:r>
                      <a:endParaRPr lang="en-US" sz="1400"/>
                    </a:p>
                  </a:txBody>
                  <a:tcPr marL="12257" marR="12257" marT="6129" marB="6129" anchor="ctr"/>
                </a:tc>
                <a:tc>
                  <a:txBody>
                    <a:bodyPr/>
                    <a:lstStyle/>
                    <a:p>
                      <a:r>
                        <a:rPr lang="en-US" sz="1400" dirty="0"/>
                        <a:t>It determines if the currently running thread has permission to modify the thread.</a:t>
                      </a:r>
                    </a:p>
                  </a:txBody>
                  <a:tcPr marL="12257" marR="12257" marT="6129" marB="6129" anchor="ctr"/>
                </a:tc>
                <a:extLst>
                  <a:ext uri="{0D108BD9-81ED-4DB2-BD59-A6C34878D82A}">
                    <a16:rowId xmlns:a16="http://schemas.microsoft.com/office/drawing/2014/main" val="2588134032"/>
                  </a:ext>
                </a:extLst>
              </a:tr>
              <a:tr h="1511341">
                <a:tc>
                  <a:txBody>
                    <a:bodyPr/>
                    <a:lstStyle/>
                    <a:p>
                      <a:r>
                        <a:rPr lang="en-US" sz="1400"/>
                        <a:t>24)</a:t>
                      </a:r>
                    </a:p>
                  </a:txBody>
                  <a:tcPr marL="12257" marR="12257" marT="6129" marB="6129" anchor="ctr"/>
                </a:tc>
                <a:tc>
                  <a:txBody>
                    <a:bodyPr/>
                    <a:lstStyle/>
                    <a:p>
                      <a:r>
                        <a:rPr lang="en-US" sz="1400"/>
                        <a:t>static boolean</a:t>
                      </a:r>
                    </a:p>
                  </a:txBody>
                  <a:tcPr marL="12257" marR="12257" marT="6129" marB="6129" anchor="ctr"/>
                </a:tc>
                <a:tc>
                  <a:txBody>
                    <a:bodyPr/>
                    <a:lstStyle/>
                    <a:p>
                      <a:r>
                        <a:rPr lang="en-US" sz="1400">
                          <a:hlinkClick r:id="rId25"/>
                        </a:rPr>
                        <a:t>holdLock()</a:t>
                      </a:r>
                      <a:endParaRPr lang="en-US" sz="1400"/>
                    </a:p>
                  </a:txBody>
                  <a:tcPr marL="12257" marR="12257" marT="6129" marB="6129" anchor="ctr"/>
                </a:tc>
                <a:tc>
                  <a:txBody>
                    <a:bodyPr/>
                    <a:lstStyle/>
                    <a:p>
                      <a:r>
                        <a:rPr lang="en-US" sz="1400" dirty="0"/>
                        <a:t>It returns true if and only if the current thread holds the monitor lock on the specified object.</a:t>
                      </a:r>
                    </a:p>
                  </a:txBody>
                  <a:tcPr marL="12257" marR="12257" marT="6129" marB="6129" anchor="ctr"/>
                </a:tc>
                <a:extLst>
                  <a:ext uri="{0D108BD9-81ED-4DB2-BD59-A6C34878D82A}">
                    <a16:rowId xmlns:a16="http://schemas.microsoft.com/office/drawing/2014/main" val="3547087029"/>
                  </a:ext>
                </a:extLst>
              </a:tr>
              <a:tr h="1297193">
                <a:tc>
                  <a:txBody>
                    <a:bodyPr/>
                    <a:lstStyle/>
                    <a:p>
                      <a:r>
                        <a:rPr lang="en-US" sz="1400"/>
                        <a:t>25)</a:t>
                      </a:r>
                    </a:p>
                  </a:txBody>
                  <a:tcPr marL="12257" marR="12257" marT="6129" marB="6129" anchor="ctr"/>
                </a:tc>
                <a:tc>
                  <a:txBody>
                    <a:bodyPr/>
                    <a:lstStyle/>
                    <a:p>
                      <a:r>
                        <a:rPr lang="en-US" sz="1400"/>
                        <a:t>static void</a:t>
                      </a:r>
                    </a:p>
                  </a:txBody>
                  <a:tcPr marL="12257" marR="12257" marT="6129" marB="6129" anchor="ctr"/>
                </a:tc>
                <a:tc>
                  <a:txBody>
                    <a:bodyPr/>
                    <a:lstStyle/>
                    <a:p>
                      <a:r>
                        <a:rPr lang="en-US" sz="1400">
                          <a:hlinkClick r:id="rId26"/>
                        </a:rPr>
                        <a:t>dumpStack()</a:t>
                      </a:r>
                      <a:endParaRPr lang="en-US" sz="1400"/>
                    </a:p>
                  </a:txBody>
                  <a:tcPr marL="12257" marR="12257" marT="6129" marB="6129" anchor="ctr"/>
                </a:tc>
                <a:tc>
                  <a:txBody>
                    <a:bodyPr/>
                    <a:lstStyle/>
                    <a:p>
                      <a:r>
                        <a:rPr lang="en-US" sz="1400" dirty="0"/>
                        <a:t>It is used to print a stack trace of the current thread to the standard error stream.</a:t>
                      </a:r>
                    </a:p>
                  </a:txBody>
                  <a:tcPr marL="12257" marR="12257" marT="6129" marB="6129" anchor="ctr"/>
                </a:tc>
                <a:extLst>
                  <a:ext uri="{0D108BD9-81ED-4DB2-BD59-A6C34878D82A}">
                    <a16:rowId xmlns:a16="http://schemas.microsoft.com/office/drawing/2014/main" val="2968343236"/>
                  </a:ext>
                </a:extLst>
              </a:tr>
              <a:tr h="1297193">
                <a:tc>
                  <a:txBody>
                    <a:bodyPr/>
                    <a:lstStyle/>
                    <a:p>
                      <a:r>
                        <a:rPr lang="en-US" sz="1400"/>
                        <a:t>26)</a:t>
                      </a:r>
                    </a:p>
                  </a:txBody>
                  <a:tcPr marL="12257" marR="12257" marT="6129" marB="6129" anchor="ctr"/>
                </a:tc>
                <a:tc>
                  <a:txBody>
                    <a:bodyPr/>
                    <a:lstStyle/>
                    <a:p>
                      <a:r>
                        <a:rPr lang="en-US" sz="1400"/>
                        <a:t>StackTraceElement[]</a:t>
                      </a:r>
                    </a:p>
                  </a:txBody>
                  <a:tcPr marL="12257" marR="12257" marT="6129" marB="6129" anchor="ctr"/>
                </a:tc>
                <a:tc>
                  <a:txBody>
                    <a:bodyPr/>
                    <a:lstStyle/>
                    <a:p>
                      <a:r>
                        <a:rPr lang="en-US" sz="1400">
                          <a:hlinkClick r:id="rId27"/>
                        </a:rPr>
                        <a:t>getStackTrace()</a:t>
                      </a:r>
                      <a:endParaRPr lang="en-US" sz="1400"/>
                    </a:p>
                  </a:txBody>
                  <a:tcPr marL="12257" marR="12257" marT="6129" marB="6129" anchor="ctr"/>
                </a:tc>
                <a:tc>
                  <a:txBody>
                    <a:bodyPr/>
                    <a:lstStyle/>
                    <a:p>
                      <a:r>
                        <a:rPr lang="en-US" sz="1400" dirty="0"/>
                        <a:t>It returns an array of stack trace elements representing the stack dump of the thread.</a:t>
                      </a:r>
                    </a:p>
                  </a:txBody>
                  <a:tcPr marL="12257" marR="12257" marT="6129" marB="6129" anchor="ctr"/>
                </a:tc>
                <a:extLst>
                  <a:ext uri="{0D108BD9-81ED-4DB2-BD59-A6C34878D82A}">
                    <a16:rowId xmlns:a16="http://schemas.microsoft.com/office/drawing/2014/main" val="4152118113"/>
                  </a:ext>
                </a:extLst>
              </a:tr>
              <a:tr h="1297193">
                <a:tc>
                  <a:txBody>
                    <a:bodyPr/>
                    <a:lstStyle/>
                    <a:p>
                      <a:r>
                        <a:rPr lang="en-US" sz="1400"/>
                        <a:t>27)</a:t>
                      </a:r>
                    </a:p>
                  </a:txBody>
                  <a:tcPr marL="12257" marR="12257" marT="6129" marB="6129" anchor="ctr"/>
                </a:tc>
                <a:tc>
                  <a:txBody>
                    <a:bodyPr/>
                    <a:lstStyle/>
                    <a:p>
                      <a:r>
                        <a:rPr lang="en-US" sz="1400"/>
                        <a:t>static int</a:t>
                      </a:r>
                    </a:p>
                  </a:txBody>
                  <a:tcPr marL="12257" marR="12257" marT="6129" marB="6129" anchor="ctr"/>
                </a:tc>
                <a:tc>
                  <a:txBody>
                    <a:bodyPr/>
                    <a:lstStyle/>
                    <a:p>
                      <a:r>
                        <a:rPr lang="en-US" sz="1400">
                          <a:hlinkClick r:id="rId28"/>
                        </a:rPr>
                        <a:t>enumerate()</a:t>
                      </a:r>
                      <a:endParaRPr lang="en-US" sz="1400"/>
                    </a:p>
                  </a:txBody>
                  <a:tcPr marL="12257" marR="12257" marT="6129" marB="6129" anchor="ctr"/>
                </a:tc>
                <a:tc>
                  <a:txBody>
                    <a:bodyPr/>
                    <a:lstStyle/>
                    <a:p>
                      <a:r>
                        <a:rPr lang="en-US" sz="1400"/>
                        <a:t>It is used to copy every active thread's thread group and its subgroup into the specified array.</a:t>
                      </a:r>
                    </a:p>
                  </a:txBody>
                  <a:tcPr marL="12257" marR="12257" marT="6129" marB="6129" anchor="ctr"/>
                </a:tc>
                <a:extLst>
                  <a:ext uri="{0D108BD9-81ED-4DB2-BD59-A6C34878D82A}">
                    <a16:rowId xmlns:a16="http://schemas.microsoft.com/office/drawing/2014/main" val="1028671238"/>
                  </a:ext>
                </a:extLst>
              </a:tr>
              <a:tr h="654748">
                <a:tc>
                  <a:txBody>
                    <a:bodyPr/>
                    <a:lstStyle/>
                    <a:p>
                      <a:r>
                        <a:rPr lang="en-US" sz="1400"/>
                        <a:t>28)</a:t>
                      </a:r>
                    </a:p>
                  </a:txBody>
                  <a:tcPr marL="12257" marR="12257" marT="6129" marB="6129" anchor="ctr"/>
                </a:tc>
                <a:tc>
                  <a:txBody>
                    <a:bodyPr/>
                    <a:lstStyle/>
                    <a:p>
                      <a:r>
                        <a:rPr lang="en-US" sz="1400"/>
                        <a:t>Thread.State</a:t>
                      </a:r>
                    </a:p>
                  </a:txBody>
                  <a:tcPr marL="12257" marR="12257" marT="6129" marB="6129" anchor="ctr"/>
                </a:tc>
                <a:tc>
                  <a:txBody>
                    <a:bodyPr/>
                    <a:lstStyle/>
                    <a:p>
                      <a:r>
                        <a:rPr lang="en-US" sz="1400">
                          <a:hlinkClick r:id="rId29"/>
                        </a:rPr>
                        <a:t>getState()</a:t>
                      </a:r>
                      <a:endParaRPr lang="en-US" sz="1400"/>
                    </a:p>
                  </a:txBody>
                  <a:tcPr marL="12257" marR="12257" marT="6129" marB="6129" anchor="ctr"/>
                </a:tc>
                <a:tc>
                  <a:txBody>
                    <a:bodyPr/>
                    <a:lstStyle/>
                    <a:p>
                      <a:r>
                        <a:rPr lang="en-US" sz="1400"/>
                        <a:t>It is used to return the state of the thread.</a:t>
                      </a:r>
                    </a:p>
                  </a:txBody>
                  <a:tcPr marL="12257" marR="12257" marT="6129" marB="6129" anchor="ctr"/>
                </a:tc>
                <a:extLst>
                  <a:ext uri="{0D108BD9-81ED-4DB2-BD59-A6C34878D82A}">
                    <a16:rowId xmlns:a16="http://schemas.microsoft.com/office/drawing/2014/main" val="4041789230"/>
                  </a:ext>
                </a:extLst>
              </a:tr>
              <a:tr h="1083045">
                <a:tc>
                  <a:txBody>
                    <a:bodyPr/>
                    <a:lstStyle/>
                    <a:p>
                      <a:r>
                        <a:rPr lang="en-US" sz="1400"/>
                        <a:t>29)</a:t>
                      </a:r>
                    </a:p>
                  </a:txBody>
                  <a:tcPr marL="12257" marR="12257" marT="6129" marB="6129" anchor="ctr"/>
                </a:tc>
                <a:tc>
                  <a:txBody>
                    <a:bodyPr/>
                    <a:lstStyle/>
                    <a:p>
                      <a:r>
                        <a:rPr lang="en-US" sz="1400"/>
                        <a:t>ThreadGroup</a:t>
                      </a:r>
                    </a:p>
                  </a:txBody>
                  <a:tcPr marL="12257" marR="12257" marT="6129" marB="6129" anchor="ctr"/>
                </a:tc>
                <a:tc>
                  <a:txBody>
                    <a:bodyPr/>
                    <a:lstStyle/>
                    <a:p>
                      <a:r>
                        <a:rPr lang="en-US" sz="1400">
                          <a:hlinkClick r:id="rId30"/>
                        </a:rPr>
                        <a:t>getThreadGroup()</a:t>
                      </a:r>
                      <a:endParaRPr lang="en-US" sz="1400"/>
                    </a:p>
                  </a:txBody>
                  <a:tcPr marL="12257" marR="12257" marT="6129" marB="6129" anchor="ctr"/>
                </a:tc>
                <a:tc>
                  <a:txBody>
                    <a:bodyPr/>
                    <a:lstStyle/>
                    <a:p>
                      <a:r>
                        <a:rPr lang="en-US" sz="1400"/>
                        <a:t>It is used to return the thread group to which this thread belongs</a:t>
                      </a:r>
                    </a:p>
                  </a:txBody>
                  <a:tcPr marL="12257" marR="12257" marT="6129" marB="6129" anchor="ctr"/>
                </a:tc>
                <a:extLst>
                  <a:ext uri="{0D108BD9-81ED-4DB2-BD59-A6C34878D82A}">
                    <a16:rowId xmlns:a16="http://schemas.microsoft.com/office/drawing/2014/main" val="3024757058"/>
                  </a:ext>
                </a:extLst>
              </a:tr>
              <a:tr h="1725490">
                <a:tc>
                  <a:txBody>
                    <a:bodyPr/>
                    <a:lstStyle/>
                    <a:p>
                      <a:r>
                        <a:rPr lang="en-US" sz="1400"/>
                        <a:t>30)</a:t>
                      </a:r>
                    </a:p>
                  </a:txBody>
                  <a:tcPr marL="12257" marR="12257" marT="6129" marB="6129" anchor="ctr"/>
                </a:tc>
                <a:tc>
                  <a:txBody>
                    <a:bodyPr/>
                    <a:lstStyle/>
                    <a:p>
                      <a:r>
                        <a:rPr lang="en-US" sz="1400"/>
                        <a:t>String</a:t>
                      </a:r>
                    </a:p>
                  </a:txBody>
                  <a:tcPr marL="12257" marR="12257" marT="6129" marB="6129" anchor="ctr"/>
                </a:tc>
                <a:tc>
                  <a:txBody>
                    <a:bodyPr/>
                    <a:lstStyle/>
                    <a:p>
                      <a:r>
                        <a:rPr lang="en-US" sz="1400">
                          <a:hlinkClick r:id="rId31"/>
                        </a:rPr>
                        <a:t>toString()</a:t>
                      </a:r>
                      <a:endParaRPr lang="en-US" sz="1400"/>
                    </a:p>
                  </a:txBody>
                  <a:tcPr marL="12257" marR="12257" marT="6129" marB="6129" anchor="ctr"/>
                </a:tc>
                <a:tc>
                  <a:txBody>
                    <a:bodyPr/>
                    <a:lstStyle/>
                    <a:p>
                      <a:r>
                        <a:rPr lang="en-US" sz="1400"/>
                        <a:t>It is used to return a string representation of this thread, including the thread's name, priority, and thread group.</a:t>
                      </a:r>
                    </a:p>
                  </a:txBody>
                  <a:tcPr marL="12257" marR="12257" marT="6129" marB="6129" anchor="ctr"/>
                </a:tc>
                <a:extLst>
                  <a:ext uri="{0D108BD9-81ED-4DB2-BD59-A6C34878D82A}">
                    <a16:rowId xmlns:a16="http://schemas.microsoft.com/office/drawing/2014/main" val="3043322877"/>
                  </a:ext>
                </a:extLst>
              </a:tr>
              <a:tr h="1297193">
                <a:tc>
                  <a:txBody>
                    <a:bodyPr/>
                    <a:lstStyle/>
                    <a:p>
                      <a:r>
                        <a:rPr lang="en-US" sz="1400"/>
                        <a:t>31)</a:t>
                      </a:r>
                    </a:p>
                  </a:txBody>
                  <a:tcPr marL="12257" marR="12257" marT="6129" marB="6129" anchor="ctr"/>
                </a:tc>
                <a:tc>
                  <a:txBody>
                    <a:bodyPr/>
                    <a:lstStyle/>
                    <a:p>
                      <a:r>
                        <a:rPr lang="en-US" sz="1400"/>
                        <a:t>void</a:t>
                      </a:r>
                    </a:p>
                  </a:txBody>
                  <a:tcPr marL="12257" marR="12257" marT="6129" marB="6129" anchor="ctr"/>
                </a:tc>
                <a:tc>
                  <a:txBody>
                    <a:bodyPr/>
                    <a:lstStyle/>
                    <a:p>
                      <a:r>
                        <a:rPr lang="en-US" sz="1400">
                          <a:hlinkClick r:id="rId32"/>
                        </a:rPr>
                        <a:t>notify()</a:t>
                      </a:r>
                      <a:endParaRPr lang="en-US" sz="1400"/>
                    </a:p>
                  </a:txBody>
                  <a:tcPr marL="12257" marR="12257" marT="6129" marB="6129" anchor="ctr"/>
                </a:tc>
                <a:tc>
                  <a:txBody>
                    <a:bodyPr/>
                    <a:lstStyle/>
                    <a:p>
                      <a:r>
                        <a:rPr lang="en-US" sz="1400"/>
                        <a:t>It is used to give the notification for only one thread which is waiting for a particular object.</a:t>
                      </a:r>
                    </a:p>
                  </a:txBody>
                  <a:tcPr marL="12257" marR="12257" marT="6129" marB="6129" anchor="ctr"/>
                </a:tc>
                <a:extLst>
                  <a:ext uri="{0D108BD9-81ED-4DB2-BD59-A6C34878D82A}">
                    <a16:rowId xmlns:a16="http://schemas.microsoft.com/office/drawing/2014/main" val="668812470"/>
                  </a:ext>
                </a:extLst>
              </a:tr>
              <a:tr h="1083045">
                <a:tc>
                  <a:txBody>
                    <a:bodyPr/>
                    <a:lstStyle/>
                    <a:p>
                      <a:r>
                        <a:rPr lang="en-US" sz="1400"/>
                        <a:t>32)</a:t>
                      </a:r>
                    </a:p>
                  </a:txBody>
                  <a:tcPr marL="12257" marR="12257" marT="6129" marB="6129" anchor="ctr"/>
                </a:tc>
                <a:tc>
                  <a:txBody>
                    <a:bodyPr/>
                    <a:lstStyle/>
                    <a:p>
                      <a:r>
                        <a:rPr lang="en-US" sz="1400"/>
                        <a:t>void</a:t>
                      </a:r>
                    </a:p>
                  </a:txBody>
                  <a:tcPr marL="12257" marR="12257" marT="6129" marB="6129" anchor="ctr"/>
                </a:tc>
                <a:tc>
                  <a:txBody>
                    <a:bodyPr/>
                    <a:lstStyle/>
                    <a:p>
                      <a:r>
                        <a:rPr lang="en-US" sz="1400">
                          <a:hlinkClick r:id="rId33"/>
                        </a:rPr>
                        <a:t>notifyAll()</a:t>
                      </a:r>
                      <a:endParaRPr lang="en-US" sz="1400"/>
                    </a:p>
                  </a:txBody>
                  <a:tcPr marL="12257" marR="12257" marT="6129" marB="6129" anchor="ctr"/>
                </a:tc>
                <a:tc>
                  <a:txBody>
                    <a:bodyPr/>
                    <a:lstStyle/>
                    <a:p>
                      <a:r>
                        <a:rPr lang="en-US" sz="1400"/>
                        <a:t>It is used to give the notification to all waiting threads of a particular object.</a:t>
                      </a:r>
                    </a:p>
                  </a:txBody>
                  <a:tcPr marL="12257" marR="12257" marT="6129" marB="6129" anchor="ctr"/>
                </a:tc>
                <a:extLst>
                  <a:ext uri="{0D108BD9-81ED-4DB2-BD59-A6C34878D82A}">
                    <a16:rowId xmlns:a16="http://schemas.microsoft.com/office/drawing/2014/main" val="2479501243"/>
                  </a:ext>
                </a:extLst>
              </a:tr>
              <a:tr h="868896">
                <a:tc>
                  <a:txBody>
                    <a:bodyPr/>
                    <a:lstStyle/>
                    <a:p>
                      <a:r>
                        <a:rPr lang="en-US" sz="1400"/>
                        <a:t>33)</a:t>
                      </a:r>
                    </a:p>
                  </a:txBody>
                  <a:tcPr marL="12257" marR="12257" marT="6129" marB="6129" anchor="ctr"/>
                </a:tc>
                <a:tc>
                  <a:txBody>
                    <a:bodyPr/>
                    <a:lstStyle/>
                    <a:p>
                      <a:r>
                        <a:rPr lang="en-US" sz="1400"/>
                        <a:t>void</a:t>
                      </a:r>
                    </a:p>
                  </a:txBody>
                  <a:tcPr marL="12257" marR="12257" marT="6129" marB="6129" anchor="ctr"/>
                </a:tc>
                <a:tc>
                  <a:txBody>
                    <a:bodyPr/>
                    <a:lstStyle/>
                    <a:p>
                      <a:r>
                        <a:rPr lang="en-US" sz="1400">
                          <a:hlinkClick r:id="rId34"/>
                        </a:rPr>
                        <a:t>setContextClassLoader()</a:t>
                      </a:r>
                      <a:endParaRPr lang="en-US" sz="1400"/>
                    </a:p>
                  </a:txBody>
                  <a:tcPr marL="12257" marR="12257" marT="6129" marB="6129" anchor="ctr"/>
                </a:tc>
                <a:tc>
                  <a:txBody>
                    <a:bodyPr/>
                    <a:lstStyle/>
                    <a:p>
                      <a:r>
                        <a:rPr lang="en-US" sz="1400"/>
                        <a:t>It sets the context ClassLoader for the Thread.</a:t>
                      </a:r>
                    </a:p>
                  </a:txBody>
                  <a:tcPr marL="12257" marR="12257" marT="6129" marB="6129" anchor="ctr"/>
                </a:tc>
                <a:extLst>
                  <a:ext uri="{0D108BD9-81ED-4DB2-BD59-A6C34878D82A}">
                    <a16:rowId xmlns:a16="http://schemas.microsoft.com/office/drawing/2014/main" val="338516494"/>
                  </a:ext>
                </a:extLst>
              </a:tr>
              <a:tr h="868896">
                <a:tc>
                  <a:txBody>
                    <a:bodyPr/>
                    <a:lstStyle/>
                    <a:p>
                      <a:r>
                        <a:rPr lang="en-US" sz="1400"/>
                        <a:t>34)</a:t>
                      </a:r>
                    </a:p>
                  </a:txBody>
                  <a:tcPr marL="12257" marR="12257" marT="6129" marB="6129" anchor="ctr"/>
                </a:tc>
                <a:tc>
                  <a:txBody>
                    <a:bodyPr/>
                    <a:lstStyle/>
                    <a:p>
                      <a:r>
                        <a:rPr lang="en-US" sz="1400"/>
                        <a:t>ClassLoader</a:t>
                      </a:r>
                    </a:p>
                  </a:txBody>
                  <a:tcPr marL="12257" marR="12257" marT="6129" marB="6129" anchor="ctr"/>
                </a:tc>
                <a:tc>
                  <a:txBody>
                    <a:bodyPr/>
                    <a:lstStyle/>
                    <a:p>
                      <a:r>
                        <a:rPr lang="en-US" sz="1400">
                          <a:hlinkClick r:id="rId35"/>
                        </a:rPr>
                        <a:t>getContextClassLoader()</a:t>
                      </a:r>
                      <a:endParaRPr lang="en-US" sz="1400"/>
                    </a:p>
                  </a:txBody>
                  <a:tcPr marL="12257" marR="12257" marT="6129" marB="6129" anchor="ctr"/>
                </a:tc>
                <a:tc>
                  <a:txBody>
                    <a:bodyPr/>
                    <a:lstStyle/>
                    <a:p>
                      <a:r>
                        <a:rPr lang="en-US" sz="1400"/>
                        <a:t>It returns the context ClassLoader for the thread.</a:t>
                      </a:r>
                    </a:p>
                  </a:txBody>
                  <a:tcPr marL="12257" marR="12257" marT="6129" marB="6129" anchor="ctr"/>
                </a:tc>
                <a:extLst>
                  <a:ext uri="{0D108BD9-81ED-4DB2-BD59-A6C34878D82A}">
                    <a16:rowId xmlns:a16="http://schemas.microsoft.com/office/drawing/2014/main" val="431441666"/>
                  </a:ext>
                </a:extLst>
              </a:tr>
              <a:tr h="1511341">
                <a:tc>
                  <a:txBody>
                    <a:bodyPr/>
                    <a:lstStyle/>
                    <a:p>
                      <a:r>
                        <a:rPr lang="en-US" sz="1400"/>
                        <a:t>35)</a:t>
                      </a:r>
                    </a:p>
                  </a:txBody>
                  <a:tcPr marL="12257" marR="12257" marT="6129" marB="6129" anchor="ctr"/>
                </a:tc>
                <a:tc>
                  <a:txBody>
                    <a:bodyPr/>
                    <a:lstStyle/>
                    <a:p>
                      <a:r>
                        <a:rPr lang="en-US" sz="1400"/>
                        <a:t>static Thread.UncaughtExceptionHandler</a:t>
                      </a:r>
                    </a:p>
                  </a:txBody>
                  <a:tcPr marL="12257" marR="12257" marT="6129" marB="6129" anchor="ctr"/>
                </a:tc>
                <a:tc>
                  <a:txBody>
                    <a:bodyPr/>
                    <a:lstStyle/>
                    <a:p>
                      <a:r>
                        <a:rPr lang="en-US" sz="1400">
                          <a:hlinkClick r:id="rId36"/>
                        </a:rPr>
                        <a:t>getDefaultUncaughtExceptionHandler()</a:t>
                      </a:r>
                      <a:endParaRPr lang="en-US" sz="1400"/>
                    </a:p>
                  </a:txBody>
                  <a:tcPr marL="12257" marR="12257" marT="6129" marB="6129" anchor="ctr"/>
                </a:tc>
                <a:tc>
                  <a:txBody>
                    <a:bodyPr/>
                    <a:lstStyle/>
                    <a:p>
                      <a:r>
                        <a:rPr lang="en-US" sz="1400"/>
                        <a:t>It returns the default handler invoked when a thread abruptly terminates due to an uncaught exception.</a:t>
                      </a:r>
                    </a:p>
                  </a:txBody>
                  <a:tcPr marL="12257" marR="12257" marT="6129" marB="6129" anchor="ctr"/>
                </a:tc>
                <a:extLst>
                  <a:ext uri="{0D108BD9-81ED-4DB2-BD59-A6C34878D82A}">
                    <a16:rowId xmlns:a16="http://schemas.microsoft.com/office/drawing/2014/main" val="2856996690"/>
                  </a:ext>
                </a:extLst>
              </a:tr>
              <a:tr h="1511341">
                <a:tc>
                  <a:txBody>
                    <a:bodyPr/>
                    <a:lstStyle/>
                    <a:p>
                      <a:r>
                        <a:rPr lang="en-US" sz="1400"/>
                        <a:t>36)</a:t>
                      </a:r>
                    </a:p>
                  </a:txBody>
                  <a:tcPr marL="12257" marR="12257" marT="6129" marB="6129" anchor="ctr"/>
                </a:tc>
                <a:tc>
                  <a:txBody>
                    <a:bodyPr/>
                    <a:lstStyle/>
                    <a:p>
                      <a:r>
                        <a:rPr lang="en-US" sz="1400"/>
                        <a:t>static void </a:t>
                      </a:r>
                    </a:p>
                  </a:txBody>
                  <a:tcPr marL="12257" marR="12257" marT="6129" marB="6129" anchor="ctr"/>
                </a:tc>
                <a:tc>
                  <a:txBody>
                    <a:bodyPr/>
                    <a:lstStyle/>
                    <a:p>
                      <a:r>
                        <a:rPr lang="en-US" sz="1400">
                          <a:hlinkClick r:id="rId37"/>
                        </a:rPr>
                        <a:t>setDefaultUncaughtExceptionHandler()</a:t>
                      </a:r>
                      <a:endParaRPr lang="en-US" sz="1400"/>
                    </a:p>
                  </a:txBody>
                  <a:tcPr marL="12257" marR="12257" marT="6129" marB="6129" anchor="ctr"/>
                </a:tc>
                <a:tc>
                  <a:txBody>
                    <a:bodyPr/>
                    <a:lstStyle/>
                    <a:p>
                      <a:r>
                        <a:rPr lang="en-US" sz="1400" dirty="0"/>
                        <a:t>It sets the default handler invoked when a thread abruptly terminates due to an uncaught exception.</a:t>
                      </a:r>
                    </a:p>
                  </a:txBody>
                  <a:tcPr marL="12257" marR="12257" marT="6129" marB="6129" anchor="ctr"/>
                </a:tc>
                <a:extLst>
                  <a:ext uri="{0D108BD9-81ED-4DB2-BD59-A6C34878D82A}">
                    <a16:rowId xmlns:a16="http://schemas.microsoft.com/office/drawing/2014/main" val="3122761332"/>
                  </a:ext>
                </a:extLst>
              </a:tr>
            </a:tbl>
          </a:graphicData>
        </a:graphic>
      </p:graphicFrame>
      <p:sp>
        <p:nvSpPr>
          <p:cNvPr id="5" name="Rectangle 1"/>
          <p:cNvSpPr>
            <a:spLocks noChangeArrowheads="1"/>
          </p:cNvSpPr>
          <p:nvPr/>
        </p:nvSpPr>
        <p:spPr bwMode="auto">
          <a:xfrm>
            <a:off x="0" y="0"/>
            <a:ext cx="11698941"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smtClean="0">
                <a:ln>
                  <a:noFill/>
                </a:ln>
                <a:solidFill>
                  <a:schemeClr val="tx1"/>
                </a:solidFill>
                <a:effectLst/>
                <a:latin typeface="Arial" panose="020B0604020202020204" pitchFamily="34" charset="0"/>
              </a:rPr>
              <a:t>Java Thread class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Arial" panose="020B0604020202020204" pitchFamily="34" charset="0"/>
              </a:rPr>
              <a:t>Java provides </a:t>
            </a:r>
            <a:r>
              <a:rPr kumimoji="0" lang="en-US" altLang="en-US" b="1" i="0" u="none" strike="noStrike" cap="none" normalizeH="0" baseline="0" dirty="0" smtClean="0">
                <a:ln>
                  <a:noFill/>
                </a:ln>
                <a:solidFill>
                  <a:schemeClr val="tx1"/>
                </a:solidFill>
                <a:effectLst/>
                <a:latin typeface="Arial" panose="020B0604020202020204" pitchFamily="34" charset="0"/>
              </a:rPr>
              <a:t>Thread class</a:t>
            </a:r>
            <a:r>
              <a:rPr kumimoji="0" lang="en-US" altLang="en-US" b="0" i="0" u="none" strike="noStrike" cap="none" normalizeH="0" baseline="0" dirty="0" smtClean="0">
                <a:ln>
                  <a:noFill/>
                </a:ln>
                <a:solidFill>
                  <a:schemeClr val="tx1"/>
                </a:solidFill>
                <a:effectLst/>
                <a:latin typeface="Arial" panose="020B0604020202020204" pitchFamily="34" charset="0"/>
              </a:rPr>
              <a:t> to achieve thread programming. Thread class provides </a:t>
            </a:r>
            <a:r>
              <a:rPr kumimoji="0" lang="en-US" altLang="en-US" b="0" i="0" u="none" strike="noStrike" cap="none" normalizeH="0" baseline="0" dirty="0" smtClean="0">
                <a:ln>
                  <a:noFill/>
                </a:ln>
                <a:solidFill>
                  <a:schemeClr val="tx1"/>
                </a:solidFill>
                <a:effectLst/>
                <a:latin typeface="Arial" panose="020B0604020202020204" pitchFamily="34" charset="0"/>
                <a:hlinkClick r:id="rId38"/>
              </a:rPr>
              <a:t>constructors</a:t>
            </a:r>
            <a:r>
              <a:rPr kumimoji="0" lang="en-US" altLang="en-US" b="0" i="0" u="none" strike="noStrike" cap="none" normalizeH="0" baseline="0" dirty="0" smtClean="0">
                <a:ln>
                  <a:noFill/>
                </a:ln>
                <a:solidFill>
                  <a:schemeClr val="tx1"/>
                </a:solidFill>
                <a:effectLst/>
                <a:latin typeface="Arial" panose="020B0604020202020204" pitchFamily="34" charset="0"/>
              </a:rPr>
              <a:t> and methods to create and perform operations on a thread. Thread class extends </a:t>
            </a:r>
            <a:r>
              <a:rPr kumimoji="0" lang="en-US" altLang="en-US" b="0" i="0" u="none" strike="noStrike" cap="none" normalizeH="0" baseline="0" dirty="0" smtClean="0">
                <a:ln>
                  <a:noFill/>
                </a:ln>
                <a:solidFill>
                  <a:schemeClr val="tx1"/>
                </a:solidFill>
                <a:effectLst/>
                <a:latin typeface="Arial" panose="020B0604020202020204" pitchFamily="34" charset="0"/>
                <a:hlinkClick r:id="rId39"/>
              </a:rPr>
              <a:t>Object class</a:t>
            </a:r>
            <a:r>
              <a:rPr kumimoji="0" lang="en-US" altLang="en-US" b="0" i="0" u="none" strike="noStrike" cap="none" normalizeH="0" baseline="0" dirty="0" smtClean="0">
                <a:ln>
                  <a:noFill/>
                </a:ln>
                <a:solidFill>
                  <a:schemeClr val="tx1"/>
                </a:solidFill>
                <a:effectLst/>
                <a:latin typeface="Arial" panose="020B0604020202020204" pitchFamily="34" charset="0"/>
              </a:rPr>
              <a:t> and implements Runnable interface.</a:t>
            </a:r>
            <a:endParaRPr kumimoji="0" lang="en-US" altLang="en-US"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smtClean="0">
                <a:ln>
                  <a:noFill/>
                </a:ln>
                <a:solidFill>
                  <a:schemeClr val="tx1"/>
                </a:solidFill>
                <a:effectLst/>
                <a:latin typeface="Arial" panose="020B0604020202020204" pitchFamily="34" charset="0"/>
              </a:rPr>
              <a:t>Java Thread Methods</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29933025"/>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3000" t="28754" r="48459" b="27674"/>
          <a:stretch/>
        </p:blipFill>
        <p:spPr>
          <a:xfrm>
            <a:off x="130629" y="130626"/>
            <a:ext cx="11848011" cy="6439991"/>
          </a:xfrm>
          <a:prstGeom prst="rect">
            <a:avLst/>
          </a:prstGeom>
        </p:spPr>
      </p:pic>
    </p:spTree>
    <p:extLst>
      <p:ext uri="{BB962C8B-B14F-4D97-AF65-F5344CB8AC3E}">
        <p14:creationId xmlns:p14="http://schemas.microsoft.com/office/powerpoint/2010/main" val="154605786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1634" t="27772" r="44690" b="28498"/>
          <a:stretch/>
        </p:blipFill>
        <p:spPr>
          <a:xfrm>
            <a:off x="235131" y="209005"/>
            <a:ext cx="11795759" cy="6466115"/>
          </a:xfrm>
          <a:prstGeom prst="rect">
            <a:avLst/>
          </a:prstGeom>
        </p:spPr>
      </p:pic>
    </p:spTree>
    <p:extLst>
      <p:ext uri="{BB962C8B-B14F-4D97-AF65-F5344CB8AC3E}">
        <p14:creationId xmlns:p14="http://schemas.microsoft.com/office/powerpoint/2010/main" val="39951991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1108" y="200025"/>
            <a:ext cx="4750526" cy="6186309"/>
          </a:xfrm>
          <a:prstGeom prst="rect">
            <a:avLst/>
          </a:prstGeom>
          <a:ln w="38100">
            <a:solidFill>
              <a:schemeClr val="tx1"/>
            </a:solidFill>
          </a:ln>
        </p:spPr>
        <p:txBody>
          <a:bodyPr wrap="square">
            <a:spAutoFit/>
          </a:bodyPr>
          <a:lstStyle/>
          <a:p>
            <a:r>
              <a:rPr lang="en-US" b="1" dirty="0" smtClean="0">
                <a:solidFill>
                  <a:srgbClr val="7F0055"/>
                </a:solidFill>
                <a:latin typeface="Consolas" panose="020B0609020204030204" pitchFamily="49" charset="0"/>
              </a:rPr>
              <a:t>Reflection to Main class</a:t>
            </a:r>
          </a:p>
          <a:p>
            <a:r>
              <a:rPr lang="en-US" b="1" dirty="0" smtClean="0">
                <a:solidFill>
                  <a:srgbClr val="7F0055"/>
                </a:solidFill>
                <a:latin typeface="Consolas" panose="020B0609020204030204" pitchFamily="49" charset="0"/>
              </a:rPr>
              <a:t>package</a:t>
            </a:r>
            <a:r>
              <a:rPr lang="en-US" b="1" dirty="0" smtClean="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com.test</a:t>
            </a:r>
            <a:r>
              <a:rPr lang="en-US" b="1"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Person {</a:t>
            </a:r>
          </a:p>
          <a:p>
            <a:r>
              <a:rPr lang="en-US" b="1" dirty="0">
                <a:solidFill>
                  <a:srgbClr val="7F0055"/>
                </a:solidFill>
                <a:latin typeface="Consolas" panose="020B0609020204030204" pitchFamily="49" charset="0"/>
              </a:rPr>
              <a:t>private</a:t>
            </a:r>
            <a:r>
              <a:rPr lang="en-US" b="1" dirty="0">
                <a:solidFill>
                  <a:srgbClr val="000000"/>
                </a:solidFill>
                <a:latin typeface="Consolas" panose="020B0609020204030204" pitchFamily="49" charset="0"/>
              </a:rPr>
              <a:t> </a:t>
            </a:r>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0000C0"/>
                </a:solidFill>
                <a:latin typeface="Consolas" panose="020B0609020204030204" pitchFamily="49" charset="0"/>
              </a:rPr>
              <a:t>a</a:t>
            </a:r>
            <a:r>
              <a:rPr lang="en-US" b="1" dirty="0">
                <a:solidFill>
                  <a:srgbClr val="000000"/>
                </a:solidFill>
                <a:latin typeface="Consolas" panose="020B0609020204030204" pitchFamily="49" charset="0"/>
              </a:rPr>
              <a:t>=10;</a:t>
            </a:r>
          </a:p>
          <a:p>
            <a:r>
              <a:rPr lang="en-US" b="1" dirty="0" smtClean="0">
                <a:solidFill>
                  <a:srgbClr val="7F0055"/>
                </a:solidFill>
                <a:latin typeface="Consolas" panose="020B0609020204030204" pitchFamily="49" charset="0"/>
              </a:rPr>
              <a:t>private</a:t>
            </a:r>
            <a:r>
              <a:rPr lang="en-US" b="1" dirty="0" smtClean="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b="1" dirty="0">
                <a:solidFill>
                  <a:srgbClr val="000000"/>
                </a:solidFill>
                <a:latin typeface="Consolas" panose="020B0609020204030204" pitchFamily="49" charset="0"/>
              </a:rPr>
              <a:t> </a:t>
            </a:r>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i="1" dirty="0">
                <a:solidFill>
                  <a:srgbClr val="0000C0"/>
                </a:solidFill>
                <a:latin typeface="Consolas" panose="020B0609020204030204" pitchFamily="49" charset="0"/>
              </a:rPr>
              <a:t>k</a:t>
            </a:r>
            <a:r>
              <a:rPr lang="en-US" b="1" i="1"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Person(){</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"Hello"</a:t>
            </a:r>
            <a:r>
              <a:rPr lang="en-US" b="1" i="1"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Person(</a:t>
            </a:r>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k</a:t>
            </a:r>
            <a:r>
              <a:rPr lang="en-US" b="1" dirty="0">
                <a:solidFill>
                  <a:srgbClr val="000000"/>
                </a:solidFill>
                <a:latin typeface="Consolas" panose="020B0609020204030204" pitchFamily="49" charset="0"/>
              </a:rPr>
              <a:t>, </a:t>
            </a:r>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y</a:t>
            </a:r>
            <a:r>
              <a:rPr lang="en-US" b="1" dirty="0">
                <a:solidFill>
                  <a:srgbClr val="000000"/>
                </a:solidFill>
                <a:latin typeface="Consolas" panose="020B0609020204030204" pitchFamily="49" charset="0"/>
              </a:rPr>
              <a:t>, </a:t>
            </a:r>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cc</a:t>
            </a:r>
            <a:r>
              <a:rPr lang="en-US" b="1" dirty="0">
                <a:solidFill>
                  <a:srgbClr val="000000"/>
                </a:solidFill>
                <a:latin typeface="Consolas" panose="020B0609020204030204" pitchFamily="49" charset="0"/>
              </a:rPr>
              <a:t>){</a:t>
            </a:r>
          </a:p>
          <a:p>
            <a:r>
              <a:rPr lang="en-US" b="1" dirty="0" err="1">
                <a:solidFill>
                  <a:srgbClr val="7F0055"/>
                </a:solidFill>
                <a:latin typeface="Consolas" panose="020B0609020204030204" pitchFamily="49" charset="0"/>
              </a:rPr>
              <a:t>this</a:t>
            </a:r>
            <a:r>
              <a:rPr lang="en-US" b="1" dirty="0" err="1">
                <a:solidFill>
                  <a:srgbClr val="000000"/>
                </a:solidFill>
                <a:latin typeface="Consolas" panose="020B0609020204030204" pitchFamily="49" charset="0"/>
              </a:rPr>
              <a:t>.</a:t>
            </a:r>
            <a:r>
              <a:rPr lang="en-US" b="1" dirty="0" err="1">
                <a:solidFill>
                  <a:srgbClr val="0000C0"/>
                </a:solidFill>
                <a:latin typeface="Consolas" panose="020B0609020204030204" pitchFamily="49" charset="0"/>
              </a:rPr>
              <a:t>a</a:t>
            </a:r>
            <a:r>
              <a:rPr lang="en-US" b="1" dirty="0">
                <a:solidFill>
                  <a:srgbClr val="000000"/>
                </a:solidFill>
                <a:latin typeface="Consolas" panose="020B0609020204030204" pitchFamily="49" charset="0"/>
              </a:rPr>
              <a:t>=</a:t>
            </a:r>
            <a:r>
              <a:rPr lang="en-US" b="1" dirty="0">
                <a:solidFill>
                  <a:srgbClr val="6A3E3E"/>
                </a:solidFill>
                <a:latin typeface="Consolas" panose="020B0609020204030204" pitchFamily="49" charset="0"/>
              </a:rPr>
              <a:t>k</a:t>
            </a:r>
            <a:r>
              <a:rPr lang="en-US" b="1"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Person.</a:t>
            </a:r>
            <a:r>
              <a:rPr lang="en-US" i="1" dirty="0" err="1">
                <a:solidFill>
                  <a:srgbClr val="0000C0"/>
                </a:solidFill>
                <a:latin typeface="Consolas" panose="020B0609020204030204" pitchFamily="49" charset="0"/>
              </a:rPr>
              <a:t>k</a:t>
            </a:r>
            <a:r>
              <a:rPr lang="en-US" i="1" dirty="0">
                <a:solidFill>
                  <a:srgbClr val="000000"/>
                </a:solidFill>
                <a:latin typeface="Consolas" panose="020B0609020204030204" pitchFamily="49" charset="0"/>
              </a:rPr>
              <a:t>=</a:t>
            </a:r>
            <a:r>
              <a:rPr lang="en-US" i="1" dirty="0">
                <a:solidFill>
                  <a:srgbClr val="6A3E3E"/>
                </a:solidFill>
                <a:latin typeface="Consolas" panose="020B0609020204030204" pitchFamily="49" charset="0"/>
              </a:rPr>
              <a:t>y</a:t>
            </a:r>
            <a:r>
              <a:rPr lang="en-US" i="1"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err="1">
                <a:solidFill>
                  <a:srgbClr val="0000C0"/>
                </a:solidFill>
                <a:latin typeface="Consolas" panose="020B0609020204030204" pitchFamily="49" charset="0"/>
              </a:rPr>
              <a:t>a</a:t>
            </a:r>
            <a:r>
              <a:rPr lang="en-US" b="1" i="1" dirty="0" err="1">
                <a:solidFill>
                  <a:srgbClr val="000000"/>
                </a:solidFill>
                <a:latin typeface="Consolas" panose="020B0609020204030204" pitchFamily="49" charset="0"/>
              </a:rPr>
              <a:t>+</a:t>
            </a:r>
            <a:r>
              <a:rPr lang="en-US" b="1" i="1" dirty="0" err="1">
                <a:solidFill>
                  <a:srgbClr val="2A00FF"/>
                </a:solidFill>
                <a:latin typeface="Consolas" panose="020B0609020204030204" pitchFamily="49" charset="0"/>
              </a:rPr>
              <a:t>"Parameter</a:t>
            </a:r>
            <a:r>
              <a:rPr lang="en-US" b="1" i="1" dirty="0">
                <a:solidFill>
                  <a:srgbClr val="2A00FF"/>
                </a:solidFill>
                <a:latin typeface="Consolas" panose="020B0609020204030204" pitchFamily="49" charset="0"/>
              </a:rPr>
              <a:t> </a:t>
            </a:r>
            <a:r>
              <a:rPr lang="en-US" b="1" i="1" dirty="0" err="1">
                <a:solidFill>
                  <a:srgbClr val="2A00FF"/>
                </a:solidFill>
                <a:latin typeface="Consolas" panose="020B0609020204030204" pitchFamily="49" charset="0"/>
              </a:rPr>
              <a:t>constructor"</a:t>
            </a:r>
            <a:r>
              <a:rPr lang="en-US" b="1" i="1" dirty="0" err="1">
                <a:solidFill>
                  <a:srgbClr val="000000"/>
                </a:solidFill>
                <a:latin typeface="Consolas" panose="020B0609020204030204" pitchFamily="49" charset="0"/>
              </a:rPr>
              <a:t>+</a:t>
            </a:r>
            <a:r>
              <a:rPr lang="en-US" b="1" i="1" dirty="0" err="1">
                <a:solidFill>
                  <a:srgbClr val="6A3E3E"/>
                </a:solidFill>
                <a:latin typeface="Consolas" panose="020B0609020204030204" pitchFamily="49" charset="0"/>
              </a:rPr>
              <a:t>k</a:t>
            </a:r>
            <a:r>
              <a:rPr lang="en-US" b="1" i="1"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add() </a:t>
            </a:r>
            <a:r>
              <a:rPr lang="en-US" b="1" dirty="0" smtClean="0">
                <a:solidFill>
                  <a:srgbClr val="000000"/>
                </a:solidFill>
                <a:latin typeface="Consolas" panose="020B0609020204030204" pitchFamily="49" charset="0"/>
              </a:rPr>
              <a:t>{</a:t>
            </a:r>
          </a:p>
          <a:p>
            <a:r>
              <a:rPr lang="en-US" b="1" dirty="0" err="1" smtClean="0">
                <a:solidFill>
                  <a:srgbClr val="000000"/>
                </a:solidFill>
                <a:latin typeface="Consolas" panose="020B0609020204030204" pitchFamily="49" charset="0"/>
              </a:rPr>
              <a:t>System.</a:t>
            </a:r>
            <a:r>
              <a:rPr lang="en-US" b="1" i="1" dirty="0" err="1" smtClean="0">
                <a:solidFill>
                  <a:srgbClr val="0000C0"/>
                </a:solidFill>
                <a:latin typeface="Consolas" panose="020B0609020204030204" pitchFamily="49" charset="0"/>
              </a:rPr>
              <a:t>out</a:t>
            </a:r>
            <a:r>
              <a:rPr lang="en-US" b="1" i="1" dirty="0" err="1" smtClean="0">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"From </a:t>
            </a:r>
            <a:r>
              <a:rPr lang="en-US" b="1" i="1" dirty="0" err="1">
                <a:solidFill>
                  <a:srgbClr val="2A00FF"/>
                </a:solidFill>
                <a:latin typeface="Consolas" panose="020B0609020204030204" pitchFamily="49" charset="0"/>
              </a:rPr>
              <a:t>add"</a:t>
            </a:r>
            <a:r>
              <a:rPr lang="en-US" b="1" i="1" dirty="0" err="1">
                <a:solidFill>
                  <a:srgbClr val="000000"/>
                </a:solidFill>
                <a:latin typeface="Consolas" panose="020B0609020204030204" pitchFamily="49" charset="0"/>
              </a:rPr>
              <a:t>+</a:t>
            </a:r>
            <a:r>
              <a:rPr lang="en-US" b="1" i="1" dirty="0" err="1">
                <a:solidFill>
                  <a:srgbClr val="0000C0"/>
                </a:solidFill>
                <a:latin typeface="Consolas" panose="020B0609020204030204" pitchFamily="49" charset="0"/>
              </a:rPr>
              <a:t>a</a:t>
            </a:r>
            <a:r>
              <a:rPr lang="en-US" b="1" i="1"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apple() </a:t>
            </a:r>
            <a:r>
              <a:rPr lang="en-US" b="1" dirty="0" smtClean="0">
                <a:solidFill>
                  <a:srgbClr val="000000"/>
                </a:solidFill>
                <a:latin typeface="Consolas" panose="020B0609020204030204" pitchFamily="49" charset="0"/>
              </a:rPr>
              <a:t>{</a:t>
            </a:r>
          </a:p>
          <a:p>
            <a:r>
              <a:rPr lang="en-US" b="1" dirty="0" err="1" smtClean="0">
                <a:solidFill>
                  <a:srgbClr val="000000"/>
                </a:solidFill>
                <a:latin typeface="Consolas" panose="020B0609020204030204" pitchFamily="49" charset="0"/>
              </a:rPr>
              <a:t>System.</a:t>
            </a:r>
            <a:r>
              <a:rPr lang="en-US" b="1" i="1" dirty="0" err="1" smtClean="0">
                <a:solidFill>
                  <a:srgbClr val="0000C0"/>
                </a:solidFill>
                <a:latin typeface="Consolas" panose="020B0609020204030204" pitchFamily="49" charset="0"/>
              </a:rPr>
              <a:t>out</a:t>
            </a:r>
            <a:r>
              <a:rPr lang="en-US" b="1" i="1" dirty="0" err="1" smtClean="0">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"From </a:t>
            </a:r>
            <a:r>
              <a:rPr lang="en-US" b="1" i="1" dirty="0" err="1">
                <a:solidFill>
                  <a:srgbClr val="2A00FF"/>
                </a:solidFill>
                <a:latin typeface="Consolas" panose="020B0609020204030204" pitchFamily="49" charset="0"/>
              </a:rPr>
              <a:t>apple"</a:t>
            </a:r>
            <a:r>
              <a:rPr lang="en-US" b="1" i="1" dirty="0" err="1">
                <a:solidFill>
                  <a:srgbClr val="000000"/>
                </a:solidFill>
                <a:latin typeface="Consolas" panose="020B0609020204030204" pitchFamily="49" charset="0"/>
              </a:rPr>
              <a:t>+</a:t>
            </a:r>
            <a:r>
              <a:rPr lang="en-US" b="1" i="1" dirty="0" err="1">
                <a:solidFill>
                  <a:srgbClr val="0000C0"/>
                </a:solidFill>
                <a:latin typeface="Consolas" panose="020B0609020204030204" pitchFamily="49" charset="0"/>
              </a:rPr>
              <a:t>k</a:t>
            </a:r>
            <a:r>
              <a:rPr lang="en-US" b="1" i="1"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main(String[] </a:t>
            </a:r>
            <a:r>
              <a:rPr lang="en-US" b="1" dirty="0" err="1">
                <a:solidFill>
                  <a:srgbClr val="6A3E3E"/>
                </a:solidFill>
                <a:latin typeface="Consolas" panose="020B0609020204030204" pitchFamily="49" charset="0"/>
              </a:rPr>
              <a:t>args</a:t>
            </a:r>
            <a:r>
              <a:rPr lang="en-US" b="1"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Person </a:t>
            </a:r>
            <a:r>
              <a:rPr lang="en-US" dirty="0">
                <a:solidFill>
                  <a:srgbClr val="6A3E3E"/>
                </a:solidFill>
                <a:latin typeface="Consolas" panose="020B0609020204030204" pitchFamily="49" charset="0"/>
              </a:rPr>
              <a:t>p</a:t>
            </a:r>
            <a:r>
              <a:rPr lang="en-US" dirty="0">
                <a:solidFill>
                  <a:srgbClr val="000000"/>
                </a:solidFill>
                <a:latin typeface="Consolas" panose="020B0609020204030204" pitchFamily="49" charset="0"/>
              </a:rPr>
              <a:t>=</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Person();</a:t>
            </a:r>
          </a:p>
          <a:p>
            <a:r>
              <a:rPr lang="en-US" dirty="0">
                <a:solidFill>
                  <a:srgbClr val="000000"/>
                </a:solidFill>
                <a:latin typeface="Consolas" panose="020B0609020204030204" pitchFamily="49" charset="0"/>
              </a:rPr>
              <a:t>Person </a:t>
            </a:r>
            <a:r>
              <a:rPr lang="en-US" dirty="0">
                <a:solidFill>
                  <a:srgbClr val="6A3E3E"/>
                </a:solidFill>
                <a:latin typeface="Consolas" panose="020B0609020204030204" pitchFamily="49" charset="0"/>
              </a:rPr>
              <a:t>pp</a:t>
            </a:r>
            <a:r>
              <a:rPr lang="en-US" dirty="0">
                <a:solidFill>
                  <a:srgbClr val="000000"/>
                </a:solidFill>
                <a:latin typeface="Consolas" panose="020B0609020204030204" pitchFamily="49" charset="0"/>
              </a:rPr>
              <a:t>=</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Person(20,30,40);</a:t>
            </a:r>
          </a:p>
          <a:p>
            <a:r>
              <a:rPr lang="en-US" dirty="0" err="1">
                <a:solidFill>
                  <a:srgbClr val="6A3E3E"/>
                </a:solidFill>
                <a:latin typeface="Consolas" panose="020B0609020204030204" pitchFamily="49" charset="0"/>
              </a:rPr>
              <a:t>p</a:t>
            </a:r>
            <a:r>
              <a:rPr lang="en-US" dirty="0" err="1">
                <a:solidFill>
                  <a:srgbClr val="000000"/>
                </a:solidFill>
                <a:latin typeface="Consolas" panose="020B0609020204030204" pitchFamily="49" charset="0"/>
              </a:rPr>
              <a:t>.add</a:t>
            </a:r>
            <a:r>
              <a:rPr lang="en-US" dirty="0">
                <a:solidFill>
                  <a:srgbClr val="000000"/>
                </a:solidFill>
                <a:latin typeface="Consolas" panose="020B0609020204030204" pitchFamily="49" charset="0"/>
              </a:rPr>
              <a:t>();</a:t>
            </a:r>
          </a:p>
          <a:p>
            <a:r>
              <a:rPr lang="en-US" dirty="0" err="1">
                <a:solidFill>
                  <a:srgbClr val="6A3E3E"/>
                </a:solidFill>
                <a:latin typeface="Consolas" panose="020B0609020204030204" pitchFamily="49" charset="0"/>
              </a:rPr>
              <a:t>pp</a:t>
            </a:r>
            <a:r>
              <a:rPr lang="en-US" dirty="0" err="1">
                <a:solidFill>
                  <a:srgbClr val="000000"/>
                </a:solidFill>
                <a:latin typeface="Consolas" panose="020B0609020204030204" pitchFamily="49" charset="0"/>
              </a:rPr>
              <a:t>.apple</a:t>
            </a:r>
            <a:r>
              <a:rPr lang="en-US" dirty="0" smtClean="0">
                <a:solidFill>
                  <a:srgbClr val="000000"/>
                </a:solidFill>
                <a:latin typeface="Consolas" panose="020B0609020204030204" pitchFamily="49" charset="0"/>
              </a:rPr>
              <a:t>();  } }</a:t>
            </a:r>
            <a:endParaRPr lang="en-US" dirty="0"/>
          </a:p>
        </p:txBody>
      </p:sp>
      <p:sp>
        <p:nvSpPr>
          <p:cNvPr id="5" name="Rectangle 4"/>
          <p:cNvSpPr/>
          <p:nvPr/>
        </p:nvSpPr>
        <p:spPr>
          <a:xfrm>
            <a:off x="5046616" y="0"/>
            <a:ext cx="8029303" cy="6740307"/>
          </a:xfrm>
          <a:prstGeom prst="rect">
            <a:avLst/>
          </a:prstGeom>
          <a:ln w="38100">
            <a:solidFill>
              <a:schemeClr val="tx1"/>
            </a:solidFill>
          </a:ln>
        </p:spPr>
        <p:txBody>
          <a:bodyPr wrap="square">
            <a:spAutoFit/>
          </a:bodyPr>
          <a:lstStyle/>
          <a:p>
            <a:r>
              <a:rPr lang="en-US" b="1" dirty="0">
                <a:solidFill>
                  <a:srgbClr val="7F0055"/>
                </a:solidFill>
                <a:latin typeface="Consolas" panose="020B0609020204030204" pitchFamily="49" charset="0"/>
              </a:rPr>
              <a:t>package</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com.test</a:t>
            </a:r>
            <a:r>
              <a:rPr lang="en-US" b="1"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import</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java.lang.reflect.Field</a:t>
            </a:r>
            <a:r>
              <a:rPr lang="en-US" b="1"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import</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java.lang.reflect.Constructor</a:t>
            </a:r>
            <a:r>
              <a:rPr lang="en-US" b="1"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import</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java.lang.reflect.Method</a:t>
            </a:r>
            <a:r>
              <a:rPr lang="en-US" b="1"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Main </a:t>
            </a:r>
            <a:r>
              <a:rPr lang="en-US" b="1" dirty="0" smtClean="0">
                <a:solidFill>
                  <a:srgbClr val="000000"/>
                </a:solidFill>
                <a:latin typeface="Consolas" panose="020B0609020204030204" pitchFamily="49" charset="0"/>
              </a:rPr>
              <a:t>{</a:t>
            </a:r>
            <a:endParaRPr lang="en-US" dirty="0">
              <a:latin typeface="Consolas" panose="020B0609020204030204" pitchFamily="49" charset="0"/>
            </a:endParaRP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main(String[] </a:t>
            </a:r>
            <a:r>
              <a:rPr lang="en-US" b="1" dirty="0" err="1">
                <a:solidFill>
                  <a:srgbClr val="6A3E3E"/>
                </a:solidFill>
                <a:latin typeface="Consolas" panose="020B0609020204030204" pitchFamily="49" charset="0"/>
              </a:rPr>
              <a:t>args</a:t>
            </a:r>
            <a:r>
              <a:rPr lang="en-US" b="1" dirty="0">
                <a:solidFill>
                  <a:srgbClr val="000000"/>
                </a:solidFill>
                <a:latin typeface="Consolas" panose="020B0609020204030204" pitchFamily="49" charset="0"/>
              </a:rPr>
              <a:t>) {</a:t>
            </a:r>
          </a:p>
          <a:p>
            <a:r>
              <a:rPr lang="en-US" b="1" dirty="0" smtClean="0">
                <a:solidFill>
                  <a:srgbClr val="7F0055"/>
                </a:solidFill>
                <a:latin typeface="Consolas" panose="020B0609020204030204" pitchFamily="49" charset="0"/>
              </a:rPr>
              <a:t>try</a:t>
            </a:r>
            <a:r>
              <a:rPr lang="en-US" b="1" dirty="0" smtClean="0">
                <a:solidFill>
                  <a:srgbClr val="000000"/>
                </a:solidFill>
                <a:latin typeface="Consolas" panose="020B0609020204030204" pitchFamily="49" charset="0"/>
              </a:rPr>
              <a:t> </a:t>
            </a:r>
            <a:r>
              <a:rPr lang="en-US" b="1" dirty="0">
                <a:solidFill>
                  <a:srgbClr val="000000"/>
                </a:solidFill>
                <a:latin typeface="Consolas" panose="020B0609020204030204" pitchFamily="49" charset="0"/>
              </a:rPr>
              <a:t>{</a:t>
            </a:r>
          </a:p>
          <a:p>
            <a:r>
              <a:rPr lang="en-US" u="sng" dirty="0">
                <a:solidFill>
                  <a:srgbClr val="000000"/>
                </a:solidFill>
                <a:latin typeface="Consolas" panose="020B0609020204030204" pitchFamily="49" charset="0"/>
              </a:rPr>
              <a:t>Class </a:t>
            </a:r>
            <a:r>
              <a:rPr lang="en-US" u="sng" dirty="0">
                <a:solidFill>
                  <a:srgbClr val="6A3E3E"/>
                </a:solidFill>
                <a:latin typeface="Consolas" panose="020B0609020204030204" pitchFamily="49" charset="0"/>
              </a:rPr>
              <a:t>c</a:t>
            </a:r>
            <a:r>
              <a:rPr lang="en-US" u="sng" dirty="0">
                <a:solidFill>
                  <a:srgbClr val="000000"/>
                </a:solidFill>
                <a:latin typeface="Consolas" panose="020B0609020204030204" pitchFamily="49" charset="0"/>
              </a:rPr>
              <a:t>=</a:t>
            </a:r>
            <a:r>
              <a:rPr lang="en-US" u="sng" dirty="0" err="1">
                <a:solidFill>
                  <a:srgbClr val="000000"/>
                </a:solidFill>
                <a:latin typeface="Consolas" panose="020B0609020204030204" pitchFamily="49" charset="0"/>
              </a:rPr>
              <a:t>Class.</a:t>
            </a:r>
            <a:r>
              <a:rPr lang="en-US" i="1" u="sng" dirty="0" err="1">
                <a:solidFill>
                  <a:srgbClr val="000000"/>
                </a:solidFill>
                <a:latin typeface="Consolas" panose="020B0609020204030204" pitchFamily="49" charset="0"/>
              </a:rPr>
              <a:t>forName</a:t>
            </a:r>
            <a:r>
              <a:rPr lang="en-US" i="1" u="sng" dirty="0">
                <a:solidFill>
                  <a:srgbClr val="000000"/>
                </a:solidFill>
                <a:latin typeface="Consolas" panose="020B0609020204030204" pitchFamily="49" charset="0"/>
              </a:rPr>
              <a:t>(</a:t>
            </a:r>
            <a:r>
              <a:rPr lang="en-US" i="1" u="sng" dirty="0">
                <a:solidFill>
                  <a:srgbClr val="2A00FF"/>
                </a:solidFill>
                <a:latin typeface="Consolas" panose="020B0609020204030204" pitchFamily="49" charset="0"/>
              </a:rPr>
              <a:t>"</a:t>
            </a:r>
            <a:r>
              <a:rPr lang="en-US" i="1" u="sng" dirty="0" err="1">
                <a:solidFill>
                  <a:srgbClr val="FF0000"/>
                </a:solidFill>
                <a:latin typeface="Consolas" panose="020B0609020204030204" pitchFamily="49" charset="0"/>
              </a:rPr>
              <a:t>com.test.Person</a:t>
            </a:r>
            <a:r>
              <a:rPr lang="en-US" i="1" u="sng" dirty="0">
                <a:solidFill>
                  <a:srgbClr val="2A00FF"/>
                </a:solidFill>
                <a:latin typeface="Consolas" panose="020B0609020204030204" pitchFamily="49" charset="0"/>
              </a:rPr>
              <a:t>"</a:t>
            </a:r>
            <a:r>
              <a:rPr lang="en-US" i="1" u="sng"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"Name is: "</a:t>
            </a:r>
            <a:r>
              <a:rPr lang="en-US" b="1" i="1" dirty="0">
                <a:solidFill>
                  <a:srgbClr val="000000"/>
                </a:solidFill>
                <a:latin typeface="Consolas" panose="020B0609020204030204" pitchFamily="49" charset="0"/>
              </a:rPr>
              <a:t>+</a:t>
            </a:r>
            <a:r>
              <a:rPr lang="en-US" b="1" i="1" dirty="0" err="1">
                <a:solidFill>
                  <a:srgbClr val="6A3E3E"/>
                </a:solidFill>
                <a:latin typeface="Consolas" panose="020B0609020204030204" pitchFamily="49" charset="0"/>
              </a:rPr>
              <a:t>c</a:t>
            </a:r>
            <a:r>
              <a:rPr lang="en-US" b="1" i="1" dirty="0" err="1">
                <a:solidFill>
                  <a:srgbClr val="000000"/>
                </a:solidFill>
                <a:latin typeface="Consolas" panose="020B0609020204030204" pitchFamily="49" charset="0"/>
              </a:rPr>
              <a:t>.getName</a:t>
            </a:r>
            <a:r>
              <a:rPr lang="en-US" b="1" i="1"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a:t>
            </a:r>
            <a:r>
              <a:rPr lang="en-US" b="1" i="1"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"Name is: "</a:t>
            </a:r>
            <a:r>
              <a:rPr lang="en-US" b="1" i="1" dirty="0">
                <a:solidFill>
                  <a:srgbClr val="000000"/>
                </a:solidFill>
                <a:latin typeface="Consolas" panose="020B0609020204030204" pitchFamily="49" charset="0"/>
              </a:rPr>
              <a:t>+</a:t>
            </a:r>
            <a:r>
              <a:rPr lang="en-US" b="1" i="1" dirty="0" err="1">
                <a:solidFill>
                  <a:srgbClr val="6A3E3E"/>
                </a:solidFill>
                <a:latin typeface="Consolas" panose="020B0609020204030204" pitchFamily="49" charset="0"/>
              </a:rPr>
              <a:t>c</a:t>
            </a:r>
            <a:r>
              <a:rPr lang="en-US" b="1" i="1" dirty="0" err="1">
                <a:solidFill>
                  <a:srgbClr val="000000"/>
                </a:solidFill>
                <a:latin typeface="Consolas" panose="020B0609020204030204" pitchFamily="49" charset="0"/>
              </a:rPr>
              <a:t>.getSuperclass</a:t>
            </a:r>
            <a:r>
              <a:rPr lang="en-US" b="1" i="1" dirty="0">
                <a:solidFill>
                  <a:srgbClr val="000000"/>
                </a:solidFill>
                <a:latin typeface="Consolas" panose="020B0609020204030204" pitchFamily="49" charset="0"/>
              </a:rPr>
              <a:t>().</a:t>
            </a:r>
            <a:r>
              <a:rPr lang="en-US" b="1" i="1" dirty="0" err="1">
                <a:solidFill>
                  <a:srgbClr val="000000"/>
                </a:solidFill>
                <a:latin typeface="Consolas" panose="020B0609020204030204" pitchFamily="49" charset="0"/>
              </a:rPr>
              <a:t>getName</a:t>
            </a:r>
            <a:r>
              <a:rPr lang="en-US" b="1" i="1" dirty="0">
                <a:solidFill>
                  <a:srgbClr val="000000"/>
                </a:solidFill>
                <a:latin typeface="Consolas" panose="020B0609020204030204" pitchFamily="49" charset="0"/>
              </a:rPr>
              <a:t>()); </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a:t>
            </a:r>
            <a:r>
              <a:rPr lang="en-US" b="1" i="1"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Person </a:t>
            </a:r>
            <a:r>
              <a:rPr lang="en-US" dirty="0">
                <a:solidFill>
                  <a:srgbClr val="6A3E3E"/>
                </a:solidFill>
                <a:latin typeface="Consolas" panose="020B0609020204030204" pitchFamily="49" charset="0"/>
              </a:rPr>
              <a:t>person</a:t>
            </a:r>
            <a:r>
              <a:rPr lang="en-US" dirty="0">
                <a:solidFill>
                  <a:srgbClr val="000000"/>
                </a:solidFill>
                <a:latin typeface="Consolas" panose="020B0609020204030204" pitchFamily="49" charset="0"/>
              </a:rPr>
              <a:t>=(Person)</a:t>
            </a:r>
            <a:r>
              <a:rPr lang="en-US" dirty="0" err="1">
                <a:solidFill>
                  <a:srgbClr val="6A3E3E"/>
                </a:solidFill>
                <a:latin typeface="Consolas" panose="020B0609020204030204" pitchFamily="49" charset="0"/>
              </a:rPr>
              <a:t>c</a:t>
            </a:r>
            <a:r>
              <a:rPr lang="en-US" dirty="0" err="1">
                <a:solidFill>
                  <a:srgbClr val="000000"/>
                </a:solidFill>
                <a:latin typeface="Consolas" panose="020B0609020204030204" pitchFamily="49" charset="0"/>
              </a:rPr>
              <a:t>.</a:t>
            </a:r>
            <a:r>
              <a:rPr lang="en-US" u="sng" strike="sngStrike" dirty="0" err="1">
                <a:solidFill>
                  <a:srgbClr val="000000"/>
                </a:solidFill>
                <a:latin typeface="Consolas" panose="020B0609020204030204" pitchFamily="49" charset="0"/>
              </a:rPr>
              <a:t>newInstance</a:t>
            </a:r>
            <a:r>
              <a:rPr lang="en-US" u="sng" strike="sngStrike" dirty="0">
                <a:solidFill>
                  <a:srgbClr val="000000"/>
                </a:solidFill>
                <a:latin typeface="Consolas" panose="020B0609020204030204" pitchFamily="49" charset="0"/>
              </a:rPr>
              <a:t>();</a:t>
            </a:r>
          </a:p>
          <a:p>
            <a:r>
              <a:rPr lang="en-US" dirty="0" err="1">
                <a:solidFill>
                  <a:srgbClr val="6A3E3E"/>
                </a:solidFill>
                <a:latin typeface="Consolas" panose="020B0609020204030204" pitchFamily="49" charset="0"/>
              </a:rPr>
              <a:t>person</a:t>
            </a:r>
            <a:r>
              <a:rPr lang="en-US" dirty="0" err="1">
                <a:solidFill>
                  <a:srgbClr val="000000"/>
                </a:solidFill>
                <a:latin typeface="Consolas" panose="020B0609020204030204" pitchFamily="49" charset="0"/>
              </a:rPr>
              <a:t>.add</a:t>
            </a:r>
            <a:r>
              <a:rPr lang="en-US" dirty="0" smtClean="0">
                <a:solidFill>
                  <a:srgbClr val="000000"/>
                </a:solidFill>
                <a:latin typeface="Consolas" panose="020B0609020204030204" pitchFamily="49" charset="0"/>
              </a:rPr>
              <a:t>();     </a:t>
            </a:r>
            <a:r>
              <a:rPr lang="en-US" dirty="0" err="1" smtClean="0">
                <a:solidFill>
                  <a:srgbClr val="6A3E3E"/>
                </a:solidFill>
                <a:latin typeface="Consolas" panose="020B0609020204030204" pitchFamily="49" charset="0"/>
              </a:rPr>
              <a:t>person</a:t>
            </a:r>
            <a:r>
              <a:rPr lang="en-US" dirty="0" err="1" smtClean="0">
                <a:solidFill>
                  <a:srgbClr val="000000"/>
                </a:solidFill>
                <a:latin typeface="Consolas" panose="020B0609020204030204" pitchFamily="49" charset="0"/>
              </a:rPr>
              <a:t>.apple</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a:t>
            </a:r>
            <a:r>
              <a:rPr lang="en-US" b="1" i="1"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Field [] </a:t>
            </a:r>
            <a:r>
              <a:rPr lang="en-US" dirty="0">
                <a:solidFill>
                  <a:srgbClr val="6A3E3E"/>
                </a:solidFill>
                <a:latin typeface="Consolas" panose="020B0609020204030204" pitchFamily="49" charset="0"/>
              </a:rPr>
              <a:t>f</a:t>
            </a:r>
            <a:r>
              <a:rPr lang="en-US" dirty="0">
                <a:solidFill>
                  <a:srgbClr val="000000"/>
                </a:solidFill>
                <a:latin typeface="Consolas" panose="020B0609020204030204" pitchFamily="49" charset="0"/>
              </a:rPr>
              <a:t>=</a:t>
            </a:r>
            <a:r>
              <a:rPr lang="en-US" dirty="0" err="1">
                <a:solidFill>
                  <a:srgbClr val="6A3E3E"/>
                </a:solidFill>
                <a:latin typeface="Consolas" panose="020B0609020204030204" pitchFamily="49" charset="0"/>
              </a:rPr>
              <a:t>c</a:t>
            </a:r>
            <a:r>
              <a:rPr lang="en-US" dirty="0" err="1">
                <a:solidFill>
                  <a:srgbClr val="000000"/>
                </a:solidFill>
                <a:latin typeface="Consolas" panose="020B0609020204030204" pitchFamily="49" charset="0"/>
              </a:rPr>
              <a:t>.getDeclaredFields</a:t>
            </a:r>
            <a:r>
              <a:rPr lang="en-US"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for</a:t>
            </a:r>
            <a:r>
              <a:rPr lang="en-US" b="1" dirty="0">
                <a:solidFill>
                  <a:srgbClr val="000000"/>
                </a:solidFill>
                <a:latin typeface="Consolas" panose="020B0609020204030204" pitchFamily="49" charset="0"/>
              </a:rPr>
              <a:t>(Field </a:t>
            </a:r>
            <a:r>
              <a:rPr lang="en-US" b="1" dirty="0" err="1">
                <a:solidFill>
                  <a:srgbClr val="6A3E3E"/>
                </a:solidFill>
                <a:latin typeface="Consolas" panose="020B0609020204030204" pitchFamily="49" charset="0"/>
              </a:rPr>
              <a:t>field</a:t>
            </a:r>
            <a:r>
              <a:rPr lang="en-US" b="1" dirty="0" err="1">
                <a:solidFill>
                  <a:srgbClr val="000000"/>
                </a:solidFill>
                <a:latin typeface="Consolas" panose="020B0609020204030204" pitchFamily="49" charset="0"/>
              </a:rPr>
              <a:t>:</a:t>
            </a:r>
            <a:r>
              <a:rPr lang="en-US" b="1" dirty="0" err="1">
                <a:solidFill>
                  <a:srgbClr val="6A3E3E"/>
                </a:solidFill>
                <a:latin typeface="Consolas" panose="020B0609020204030204" pitchFamily="49" charset="0"/>
              </a:rPr>
              <a:t>f</a:t>
            </a:r>
            <a:r>
              <a:rPr lang="en-US" b="1" dirty="0">
                <a:solidFill>
                  <a:srgbClr val="000000"/>
                </a:solidFill>
                <a:latin typeface="Consolas" panose="020B0609020204030204" pitchFamily="49" charset="0"/>
              </a:rPr>
              <a:t>) </a:t>
            </a:r>
            <a:r>
              <a:rPr lang="en-US" b="1" dirty="0" smtClean="0">
                <a:solidFill>
                  <a:srgbClr val="000000"/>
                </a:solidFill>
                <a:latin typeface="Consolas" panose="020B0609020204030204" pitchFamily="49" charset="0"/>
              </a:rPr>
              <a:t>{</a:t>
            </a:r>
            <a:r>
              <a:rPr lang="en-US" dirty="0" err="1" smtClean="0">
                <a:solidFill>
                  <a:srgbClr val="000000"/>
                </a:solidFill>
                <a:latin typeface="Consolas" panose="020B0609020204030204" pitchFamily="49" charset="0"/>
              </a:rPr>
              <a:t>System.</a:t>
            </a:r>
            <a:r>
              <a:rPr lang="en-US" b="1" i="1" dirty="0" err="1" smtClean="0">
                <a:solidFill>
                  <a:srgbClr val="0000C0"/>
                </a:solidFill>
                <a:latin typeface="Consolas" panose="020B0609020204030204" pitchFamily="49" charset="0"/>
              </a:rPr>
              <a:t>out</a:t>
            </a:r>
            <a:r>
              <a:rPr lang="en-US" b="1" i="1" dirty="0" err="1" smtClean="0">
                <a:solidFill>
                  <a:srgbClr val="000000"/>
                </a:solidFill>
                <a:latin typeface="Consolas" panose="020B0609020204030204" pitchFamily="49" charset="0"/>
              </a:rPr>
              <a:t>.println</a:t>
            </a:r>
            <a:r>
              <a:rPr lang="en-US" b="1" i="1" dirty="0" smtClean="0">
                <a:solidFill>
                  <a:srgbClr val="000000"/>
                </a:solidFill>
                <a:latin typeface="Consolas" panose="020B0609020204030204" pitchFamily="49" charset="0"/>
              </a:rPr>
              <a:t>(</a:t>
            </a:r>
            <a:r>
              <a:rPr lang="en-US" b="1" i="1" dirty="0" smtClean="0">
                <a:solidFill>
                  <a:srgbClr val="6A3E3E"/>
                </a:solidFill>
                <a:latin typeface="Consolas" panose="020B0609020204030204" pitchFamily="49" charset="0"/>
              </a:rPr>
              <a:t>field</a:t>
            </a:r>
            <a:r>
              <a:rPr lang="en-US" b="1" i="1"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a:t>
            </a:r>
            <a:r>
              <a:rPr lang="en-US" b="1" i="1" dirty="0">
                <a:solidFill>
                  <a:srgbClr val="000000"/>
                </a:solidFill>
                <a:latin typeface="Consolas" panose="020B0609020204030204" pitchFamily="49" charset="0"/>
              </a:rPr>
              <a:t>);</a:t>
            </a:r>
          </a:p>
          <a:p>
            <a:r>
              <a:rPr lang="en-US" u="sng" dirty="0">
                <a:solidFill>
                  <a:srgbClr val="000000"/>
                </a:solidFill>
                <a:latin typeface="Consolas" panose="020B0609020204030204" pitchFamily="49" charset="0"/>
              </a:rPr>
              <a:t>Constructor </a:t>
            </a:r>
            <a:r>
              <a:rPr lang="en-US" u="sng" dirty="0">
                <a:solidFill>
                  <a:srgbClr val="6A3E3E"/>
                </a:solidFill>
                <a:latin typeface="Consolas" panose="020B0609020204030204" pitchFamily="49" charset="0"/>
              </a:rPr>
              <a:t>cons</a:t>
            </a:r>
            <a:r>
              <a:rPr lang="en-US" u="sng" dirty="0">
                <a:solidFill>
                  <a:srgbClr val="000000"/>
                </a:solidFill>
                <a:latin typeface="Consolas" panose="020B0609020204030204" pitchFamily="49" charset="0"/>
              </a:rPr>
              <a:t>[]=</a:t>
            </a:r>
            <a:r>
              <a:rPr lang="en-US" u="sng" dirty="0" err="1">
                <a:solidFill>
                  <a:srgbClr val="6A3E3E"/>
                </a:solidFill>
                <a:latin typeface="Consolas" panose="020B0609020204030204" pitchFamily="49" charset="0"/>
              </a:rPr>
              <a:t>c</a:t>
            </a:r>
            <a:r>
              <a:rPr lang="en-US" u="sng" dirty="0" err="1">
                <a:solidFill>
                  <a:srgbClr val="000000"/>
                </a:solidFill>
                <a:latin typeface="Consolas" panose="020B0609020204030204" pitchFamily="49" charset="0"/>
              </a:rPr>
              <a:t>.getDeclaredConstructors</a:t>
            </a:r>
            <a:r>
              <a:rPr lang="en-US" u="sng"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for</a:t>
            </a:r>
            <a:r>
              <a:rPr lang="en-US" b="1" dirty="0">
                <a:solidFill>
                  <a:srgbClr val="000000"/>
                </a:solidFill>
                <a:latin typeface="Consolas" panose="020B0609020204030204" pitchFamily="49" charset="0"/>
              </a:rPr>
              <a:t>(</a:t>
            </a:r>
            <a:r>
              <a:rPr lang="en-US" b="1" u="sng" dirty="0">
                <a:solidFill>
                  <a:srgbClr val="000000"/>
                </a:solidFill>
                <a:latin typeface="Consolas" panose="020B0609020204030204" pitchFamily="49" charset="0"/>
              </a:rPr>
              <a:t>Constructor </a:t>
            </a:r>
            <a:r>
              <a:rPr lang="en-US" b="1" u="sng" dirty="0" err="1">
                <a:solidFill>
                  <a:srgbClr val="6A3E3E"/>
                </a:solidFill>
                <a:latin typeface="Consolas" panose="020B0609020204030204" pitchFamily="49" charset="0"/>
              </a:rPr>
              <a:t>cc</a:t>
            </a:r>
            <a:r>
              <a:rPr lang="en-US" b="1" u="sng" dirty="0" err="1">
                <a:solidFill>
                  <a:srgbClr val="000000"/>
                </a:solidFill>
                <a:latin typeface="Consolas" panose="020B0609020204030204" pitchFamily="49" charset="0"/>
              </a:rPr>
              <a:t>:</a:t>
            </a:r>
            <a:r>
              <a:rPr lang="en-US" b="1" u="sng" dirty="0" err="1">
                <a:solidFill>
                  <a:srgbClr val="6A3E3E"/>
                </a:solidFill>
                <a:latin typeface="Consolas" panose="020B0609020204030204" pitchFamily="49" charset="0"/>
              </a:rPr>
              <a:t>cons</a:t>
            </a:r>
            <a:r>
              <a:rPr lang="en-US" b="1" u="sng" dirty="0">
                <a:solidFill>
                  <a:srgbClr val="000000"/>
                </a:solidFill>
                <a:latin typeface="Consolas" panose="020B0609020204030204" pitchFamily="49" charset="0"/>
              </a:rPr>
              <a:t>) </a:t>
            </a:r>
            <a:r>
              <a:rPr lang="en-US" b="1" u="sng" dirty="0" smtClean="0">
                <a:solidFill>
                  <a:srgbClr val="000000"/>
                </a:solidFill>
                <a:latin typeface="Consolas" panose="020B0609020204030204" pitchFamily="49" charset="0"/>
              </a:rPr>
              <a:t>{</a:t>
            </a:r>
            <a:r>
              <a:rPr lang="en-US" dirty="0" err="1" smtClean="0">
                <a:solidFill>
                  <a:srgbClr val="000000"/>
                </a:solidFill>
                <a:latin typeface="Consolas" panose="020B0609020204030204" pitchFamily="49" charset="0"/>
              </a:rPr>
              <a:t>System.</a:t>
            </a:r>
            <a:r>
              <a:rPr lang="en-US" b="1" i="1" dirty="0" err="1" smtClean="0">
                <a:solidFill>
                  <a:srgbClr val="0000C0"/>
                </a:solidFill>
                <a:latin typeface="Consolas" panose="020B0609020204030204" pitchFamily="49" charset="0"/>
              </a:rPr>
              <a:t>out</a:t>
            </a:r>
            <a:r>
              <a:rPr lang="en-US" b="1" i="1" dirty="0" err="1" smtClean="0">
                <a:solidFill>
                  <a:srgbClr val="000000"/>
                </a:solidFill>
                <a:latin typeface="Consolas" panose="020B0609020204030204" pitchFamily="49" charset="0"/>
              </a:rPr>
              <a:t>.println</a:t>
            </a:r>
            <a:r>
              <a:rPr lang="en-US" b="1" i="1" dirty="0" smtClean="0">
                <a:solidFill>
                  <a:srgbClr val="000000"/>
                </a:solidFill>
                <a:latin typeface="Consolas" panose="020B0609020204030204" pitchFamily="49" charset="0"/>
              </a:rPr>
              <a:t>(</a:t>
            </a:r>
            <a:r>
              <a:rPr lang="en-US" b="1" i="1" dirty="0" smtClean="0">
                <a:solidFill>
                  <a:srgbClr val="6A3E3E"/>
                </a:solidFill>
                <a:latin typeface="Consolas" panose="020B0609020204030204" pitchFamily="49" charset="0"/>
              </a:rPr>
              <a:t>cc</a:t>
            </a:r>
            <a:r>
              <a:rPr lang="en-US" b="1" i="1"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a:t>
            </a:r>
            <a:r>
              <a:rPr lang="en-US" b="1" i="1"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Method </a:t>
            </a:r>
            <a:r>
              <a:rPr lang="en-US" dirty="0">
                <a:solidFill>
                  <a:srgbClr val="6A3E3E"/>
                </a:solidFill>
                <a:latin typeface="Consolas" panose="020B0609020204030204" pitchFamily="49" charset="0"/>
              </a:rPr>
              <a:t>m</a:t>
            </a:r>
            <a:r>
              <a:rPr lang="en-US" dirty="0">
                <a:solidFill>
                  <a:srgbClr val="000000"/>
                </a:solidFill>
                <a:latin typeface="Consolas" panose="020B0609020204030204" pitchFamily="49" charset="0"/>
              </a:rPr>
              <a:t>[]=</a:t>
            </a:r>
            <a:r>
              <a:rPr lang="en-US" dirty="0" err="1">
                <a:solidFill>
                  <a:srgbClr val="6A3E3E"/>
                </a:solidFill>
                <a:latin typeface="Consolas" panose="020B0609020204030204" pitchFamily="49" charset="0"/>
              </a:rPr>
              <a:t>c</a:t>
            </a:r>
            <a:r>
              <a:rPr lang="en-US" dirty="0" err="1">
                <a:solidFill>
                  <a:srgbClr val="000000"/>
                </a:solidFill>
                <a:latin typeface="Consolas" panose="020B0609020204030204" pitchFamily="49" charset="0"/>
              </a:rPr>
              <a:t>.getDeclaredMethods</a:t>
            </a:r>
            <a:r>
              <a:rPr lang="en-US"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for</a:t>
            </a:r>
            <a:r>
              <a:rPr lang="en-US" b="1" dirty="0">
                <a:solidFill>
                  <a:srgbClr val="000000"/>
                </a:solidFill>
                <a:latin typeface="Consolas" panose="020B0609020204030204" pitchFamily="49" charset="0"/>
              </a:rPr>
              <a:t>(Method </a:t>
            </a:r>
            <a:r>
              <a:rPr lang="en-US" b="1" dirty="0" err="1">
                <a:solidFill>
                  <a:srgbClr val="6A3E3E"/>
                </a:solidFill>
                <a:latin typeface="Consolas" panose="020B0609020204030204" pitchFamily="49" charset="0"/>
              </a:rPr>
              <a:t>mm</a:t>
            </a:r>
            <a:r>
              <a:rPr lang="en-US" b="1" dirty="0" err="1">
                <a:solidFill>
                  <a:srgbClr val="000000"/>
                </a:solidFill>
                <a:latin typeface="Consolas" panose="020B0609020204030204" pitchFamily="49" charset="0"/>
              </a:rPr>
              <a:t>:</a:t>
            </a:r>
            <a:r>
              <a:rPr lang="en-US" b="1" dirty="0" err="1">
                <a:solidFill>
                  <a:srgbClr val="6A3E3E"/>
                </a:solidFill>
                <a:latin typeface="Consolas" panose="020B0609020204030204" pitchFamily="49" charset="0"/>
              </a:rPr>
              <a:t>m</a:t>
            </a:r>
            <a:r>
              <a:rPr lang="en-US" b="1" dirty="0">
                <a:solidFill>
                  <a:srgbClr val="000000"/>
                </a:solidFill>
                <a:latin typeface="Consolas" panose="020B0609020204030204" pitchFamily="49" charset="0"/>
              </a:rPr>
              <a:t>) </a:t>
            </a:r>
            <a:r>
              <a:rPr lang="en-US" b="1" dirty="0" smtClean="0">
                <a:solidFill>
                  <a:srgbClr val="000000"/>
                </a:solidFill>
                <a:latin typeface="Consolas" panose="020B0609020204030204" pitchFamily="49" charset="0"/>
              </a:rPr>
              <a:t>{</a:t>
            </a:r>
            <a:r>
              <a:rPr lang="en-US" dirty="0" err="1" smtClean="0">
                <a:solidFill>
                  <a:srgbClr val="000000"/>
                </a:solidFill>
                <a:latin typeface="Consolas" panose="020B0609020204030204" pitchFamily="49" charset="0"/>
              </a:rPr>
              <a:t>System.</a:t>
            </a:r>
            <a:r>
              <a:rPr lang="en-US" b="1" i="1" dirty="0" err="1" smtClean="0">
                <a:solidFill>
                  <a:srgbClr val="0000C0"/>
                </a:solidFill>
                <a:latin typeface="Consolas" panose="020B0609020204030204" pitchFamily="49" charset="0"/>
              </a:rPr>
              <a:t>out</a:t>
            </a:r>
            <a:r>
              <a:rPr lang="en-US" b="1" i="1" dirty="0" err="1" smtClean="0">
                <a:solidFill>
                  <a:srgbClr val="000000"/>
                </a:solidFill>
                <a:latin typeface="Consolas" panose="020B0609020204030204" pitchFamily="49" charset="0"/>
              </a:rPr>
              <a:t>.println</a:t>
            </a:r>
            <a:r>
              <a:rPr lang="en-US" b="1" i="1" dirty="0" smtClean="0">
                <a:solidFill>
                  <a:srgbClr val="000000"/>
                </a:solidFill>
                <a:latin typeface="Consolas" panose="020B0609020204030204" pitchFamily="49" charset="0"/>
              </a:rPr>
              <a:t>(</a:t>
            </a:r>
            <a:r>
              <a:rPr lang="en-US" b="1" i="1" dirty="0" smtClean="0">
                <a:solidFill>
                  <a:srgbClr val="6A3E3E"/>
                </a:solidFill>
                <a:latin typeface="Consolas" panose="020B0609020204030204" pitchFamily="49" charset="0"/>
              </a:rPr>
              <a:t>mm</a:t>
            </a:r>
            <a:r>
              <a:rPr lang="en-US" b="1" i="1" dirty="0" smtClean="0">
                <a:solidFill>
                  <a:srgbClr val="000000"/>
                </a:solidFill>
                <a:latin typeface="Consolas" panose="020B0609020204030204" pitchFamily="49" charset="0"/>
              </a:rPr>
              <a:t>);}   </a:t>
            </a:r>
            <a:r>
              <a:rPr lang="en-US" dirty="0" smtClean="0">
                <a:solidFill>
                  <a:srgbClr val="000000"/>
                </a:solidFill>
                <a:latin typeface="Consolas" panose="020B0609020204030204" pitchFamily="49" charset="0"/>
              </a:rPr>
              <a:t>}</a:t>
            </a:r>
            <a:endParaRPr lang="en-US" dirty="0">
              <a:solidFill>
                <a:srgbClr val="000000"/>
              </a:solidFill>
              <a:latin typeface="Consolas" panose="020B0609020204030204" pitchFamily="49" charset="0"/>
            </a:endParaRPr>
          </a:p>
          <a:p>
            <a:r>
              <a:rPr lang="en-US" b="1" dirty="0">
                <a:solidFill>
                  <a:srgbClr val="7F0055"/>
                </a:solidFill>
                <a:latin typeface="Consolas" panose="020B0609020204030204" pitchFamily="49" charset="0"/>
              </a:rPr>
              <a:t>catch</a:t>
            </a:r>
            <a:r>
              <a:rPr lang="en-US" b="1" dirty="0">
                <a:solidFill>
                  <a:srgbClr val="000000"/>
                </a:solidFill>
                <a:latin typeface="Consolas" panose="020B0609020204030204" pitchFamily="49" charset="0"/>
              </a:rPr>
              <a:t>(Exception </a:t>
            </a:r>
            <a:r>
              <a:rPr lang="en-US" b="1" dirty="0">
                <a:solidFill>
                  <a:srgbClr val="6A3E3E"/>
                </a:solidFill>
                <a:latin typeface="Consolas" panose="020B0609020204030204" pitchFamily="49" charset="0"/>
              </a:rPr>
              <a:t>e</a:t>
            </a:r>
            <a:r>
              <a:rPr lang="en-US" b="1" dirty="0">
                <a:solidFill>
                  <a:srgbClr val="000000"/>
                </a:solidFill>
                <a:latin typeface="Consolas" panose="020B0609020204030204" pitchFamily="49" charset="0"/>
              </a:rPr>
              <a:t>) </a:t>
            </a:r>
            <a:r>
              <a:rPr lang="en-US" b="1" dirty="0" smtClean="0">
                <a:solidFill>
                  <a:srgbClr val="000000"/>
                </a:solidFill>
                <a:latin typeface="Consolas" panose="020B0609020204030204" pitchFamily="49" charset="0"/>
              </a:rPr>
              <a:t>{</a:t>
            </a:r>
            <a:r>
              <a:rPr lang="en-US" dirty="0" err="1" smtClean="0">
                <a:solidFill>
                  <a:srgbClr val="6A3E3E"/>
                </a:solidFill>
                <a:latin typeface="Consolas" panose="020B0609020204030204" pitchFamily="49" charset="0"/>
              </a:rPr>
              <a:t>e</a:t>
            </a:r>
            <a:r>
              <a:rPr lang="en-US" dirty="0" err="1" smtClean="0">
                <a:solidFill>
                  <a:srgbClr val="000000"/>
                </a:solidFill>
                <a:latin typeface="Consolas" panose="020B0609020204030204" pitchFamily="49" charset="0"/>
              </a:rPr>
              <a:t>.printStackTrace</a:t>
            </a:r>
            <a:r>
              <a:rPr lang="en-US" dirty="0" smtClean="0">
                <a:solidFill>
                  <a:srgbClr val="000000"/>
                </a:solidFill>
                <a:latin typeface="Consolas" panose="020B0609020204030204" pitchFamily="49" charset="0"/>
              </a:rPr>
              <a:t>();}   }}</a:t>
            </a:r>
            <a:endParaRPr lang="en-US"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43963472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8081" t="18981" r="48832" b="39660"/>
          <a:stretch/>
        </p:blipFill>
        <p:spPr>
          <a:xfrm>
            <a:off x="209006" y="143692"/>
            <a:ext cx="11769633" cy="6466114"/>
          </a:xfrm>
          <a:prstGeom prst="rect">
            <a:avLst/>
          </a:prstGeom>
        </p:spPr>
      </p:pic>
    </p:spTree>
    <p:extLst>
      <p:ext uri="{BB962C8B-B14F-4D97-AF65-F5344CB8AC3E}">
        <p14:creationId xmlns:p14="http://schemas.microsoft.com/office/powerpoint/2010/main" val="205435216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1257" y="202539"/>
            <a:ext cx="11299371" cy="6370975"/>
          </a:xfrm>
          <a:prstGeom prst="rect">
            <a:avLst/>
          </a:prstGeom>
        </p:spPr>
        <p:txBody>
          <a:bodyPr wrap="square">
            <a:spAutoFit/>
          </a:bodyPr>
          <a:lstStyle/>
          <a:p>
            <a:r>
              <a:rPr lang="en-US" sz="2400" b="1" dirty="0">
                <a:solidFill>
                  <a:srgbClr val="7F0055"/>
                </a:solidFill>
                <a:latin typeface="Consolas" panose="020B0609020204030204" pitchFamily="49" charset="0"/>
              </a:rPr>
              <a:t>public</a:t>
            </a:r>
            <a:r>
              <a:rPr lang="en-US" sz="2400" b="1" dirty="0">
                <a:solidFill>
                  <a:srgbClr val="000000"/>
                </a:solidFill>
                <a:latin typeface="Consolas" panose="020B0609020204030204" pitchFamily="49" charset="0"/>
              </a:rPr>
              <a:t> </a:t>
            </a:r>
            <a:r>
              <a:rPr lang="en-US" sz="2400" b="1" dirty="0">
                <a:solidFill>
                  <a:srgbClr val="7F0055"/>
                </a:solidFill>
                <a:latin typeface="Consolas" panose="020B0609020204030204" pitchFamily="49" charset="0"/>
              </a:rPr>
              <a:t>class</a:t>
            </a:r>
            <a:r>
              <a:rPr lang="en-US" sz="2400" b="1" dirty="0">
                <a:solidFill>
                  <a:srgbClr val="000000"/>
                </a:solidFill>
                <a:latin typeface="Consolas" panose="020B0609020204030204" pitchFamily="49" charset="0"/>
              </a:rPr>
              <a:t> </a:t>
            </a:r>
            <a:r>
              <a:rPr lang="en-US" sz="2400" b="1" dirty="0" err="1">
                <a:solidFill>
                  <a:srgbClr val="000000"/>
                </a:solidFill>
                <a:latin typeface="Consolas" panose="020B0609020204030204" pitchFamily="49" charset="0"/>
              </a:rPr>
              <a:t>MyThread</a:t>
            </a:r>
            <a:r>
              <a:rPr lang="en-US" sz="2400" b="1" dirty="0">
                <a:solidFill>
                  <a:srgbClr val="000000"/>
                </a:solidFill>
                <a:latin typeface="Consolas" panose="020B0609020204030204" pitchFamily="49" charset="0"/>
              </a:rPr>
              <a:t> </a:t>
            </a:r>
            <a:r>
              <a:rPr lang="en-US" sz="2400" b="1" dirty="0">
                <a:solidFill>
                  <a:srgbClr val="7F0055"/>
                </a:solidFill>
                <a:latin typeface="Consolas" panose="020B0609020204030204" pitchFamily="49" charset="0"/>
              </a:rPr>
              <a:t>implements</a:t>
            </a:r>
            <a:r>
              <a:rPr lang="en-US" sz="2400" b="1" dirty="0">
                <a:solidFill>
                  <a:srgbClr val="000000"/>
                </a:solidFill>
                <a:latin typeface="Consolas" panose="020B0609020204030204" pitchFamily="49" charset="0"/>
              </a:rPr>
              <a:t> Runnable {</a:t>
            </a:r>
          </a:p>
          <a:p>
            <a:r>
              <a:rPr lang="en-US" sz="2400" dirty="0">
                <a:solidFill>
                  <a:srgbClr val="000000"/>
                </a:solidFill>
                <a:latin typeface="Consolas" panose="020B0609020204030204" pitchFamily="49" charset="0"/>
              </a:rPr>
              <a:t>String </a:t>
            </a:r>
            <a:r>
              <a:rPr lang="en-US" sz="2400" dirty="0">
                <a:solidFill>
                  <a:srgbClr val="0000C0"/>
                </a:solidFill>
                <a:latin typeface="Consolas" panose="020B0609020204030204" pitchFamily="49" charset="0"/>
              </a:rPr>
              <a:t>s</a:t>
            </a:r>
            <a:r>
              <a:rPr lang="en-US" sz="2400" dirty="0">
                <a:solidFill>
                  <a:srgbClr val="000000"/>
                </a:solidFill>
                <a:latin typeface="Consolas" panose="020B0609020204030204" pitchFamily="49" charset="0"/>
              </a:rPr>
              <a:t>; Thread </a:t>
            </a:r>
            <a:r>
              <a:rPr lang="en-US" sz="2400" dirty="0">
                <a:solidFill>
                  <a:srgbClr val="0000C0"/>
                </a:solidFill>
                <a:latin typeface="Consolas" panose="020B0609020204030204" pitchFamily="49" charset="0"/>
              </a:rPr>
              <a:t>t1</a:t>
            </a:r>
            <a:r>
              <a:rPr lang="en-US" sz="2400" dirty="0">
                <a:solidFill>
                  <a:srgbClr val="000000"/>
                </a:solidFill>
                <a:latin typeface="Consolas" panose="020B0609020204030204" pitchFamily="49" charset="0"/>
              </a:rPr>
              <a:t>,</a:t>
            </a:r>
            <a:r>
              <a:rPr lang="en-US" sz="2400" dirty="0">
                <a:solidFill>
                  <a:srgbClr val="0000C0"/>
                </a:solidFill>
                <a:latin typeface="Consolas" panose="020B0609020204030204" pitchFamily="49" charset="0"/>
              </a:rPr>
              <a:t>t2</a:t>
            </a:r>
            <a:r>
              <a:rPr lang="en-US" sz="2400" dirty="0">
                <a:solidFill>
                  <a:srgbClr val="000000"/>
                </a:solidFill>
                <a:latin typeface="Consolas" panose="020B0609020204030204" pitchFamily="49" charset="0"/>
              </a:rPr>
              <a:t>,</a:t>
            </a:r>
            <a:r>
              <a:rPr lang="en-US" sz="2400" dirty="0">
                <a:solidFill>
                  <a:srgbClr val="0000C0"/>
                </a:solidFill>
                <a:latin typeface="Consolas" panose="020B0609020204030204" pitchFamily="49" charset="0"/>
              </a:rPr>
              <a:t>t3</a:t>
            </a:r>
            <a:r>
              <a:rPr lang="en-US" sz="2400" dirty="0">
                <a:solidFill>
                  <a:srgbClr val="000000"/>
                </a:solidFill>
                <a:latin typeface="Consolas" panose="020B0609020204030204" pitchFamily="49" charset="0"/>
              </a:rPr>
              <a:t>;</a:t>
            </a:r>
          </a:p>
          <a:p>
            <a:r>
              <a:rPr lang="en-US" sz="2400" b="1" dirty="0">
                <a:solidFill>
                  <a:srgbClr val="7F0055"/>
                </a:solidFill>
                <a:latin typeface="Consolas" panose="020B0609020204030204" pitchFamily="49" charset="0"/>
              </a:rPr>
              <a:t>public</a:t>
            </a:r>
            <a:r>
              <a:rPr lang="en-US" sz="2400" b="1" dirty="0">
                <a:solidFill>
                  <a:srgbClr val="000000"/>
                </a:solidFill>
                <a:latin typeface="Consolas" panose="020B0609020204030204" pitchFamily="49" charset="0"/>
              </a:rPr>
              <a:t> </a:t>
            </a:r>
            <a:r>
              <a:rPr lang="en-US" sz="2400" b="1" dirty="0">
                <a:solidFill>
                  <a:srgbClr val="7F0055"/>
                </a:solidFill>
                <a:latin typeface="Consolas" panose="020B0609020204030204" pitchFamily="49" charset="0"/>
              </a:rPr>
              <a:t>void</a:t>
            </a:r>
            <a:r>
              <a:rPr lang="en-US" sz="2400" b="1" dirty="0">
                <a:solidFill>
                  <a:srgbClr val="000000"/>
                </a:solidFill>
                <a:latin typeface="Consolas" panose="020B0609020204030204" pitchFamily="49" charset="0"/>
              </a:rPr>
              <a:t> create(){</a:t>
            </a:r>
          </a:p>
          <a:p>
            <a:r>
              <a:rPr lang="en-US" sz="2400" dirty="0">
                <a:solidFill>
                  <a:srgbClr val="0000C0"/>
                </a:solidFill>
                <a:latin typeface="Consolas" panose="020B0609020204030204" pitchFamily="49" charset="0"/>
              </a:rPr>
              <a:t>t1</a:t>
            </a:r>
            <a:r>
              <a:rPr lang="en-US" sz="2400" dirty="0">
                <a:solidFill>
                  <a:srgbClr val="000000"/>
                </a:solidFill>
                <a:latin typeface="Consolas" panose="020B0609020204030204" pitchFamily="49" charset="0"/>
              </a:rPr>
              <a:t>=</a:t>
            </a:r>
            <a:r>
              <a:rPr lang="en-US" sz="2400" b="1" dirty="0">
                <a:solidFill>
                  <a:srgbClr val="7F0055"/>
                </a:solidFill>
                <a:latin typeface="Consolas" panose="020B0609020204030204" pitchFamily="49" charset="0"/>
              </a:rPr>
              <a:t>new</a:t>
            </a:r>
            <a:r>
              <a:rPr lang="en-US" sz="2400" b="1" dirty="0">
                <a:solidFill>
                  <a:srgbClr val="000000"/>
                </a:solidFill>
                <a:latin typeface="Consolas" panose="020B0609020204030204" pitchFamily="49" charset="0"/>
              </a:rPr>
              <a:t> Thread(</a:t>
            </a:r>
            <a:r>
              <a:rPr lang="en-US" sz="2400" b="1" dirty="0" err="1">
                <a:solidFill>
                  <a:srgbClr val="7F0055"/>
                </a:solidFill>
                <a:latin typeface="Consolas" panose="020B0609020204030204" pitchFamily="49" charset="0"/>
              </a:rPr>
              <a:t>this</a:t>
            </a:r>
            <a:r>
              <a:rPr lang="en-US" sz="2400" b="1" dirty="0" err="1">
                <a:solidFill>
                  <a:srgbClr val="000000"/>
                </a:solidFill>
                <a:latin typeface="Consolas" panose="020B0609020204030204" pitchFamily="49" charset="0"/>
              </a:rPr>
              <a:t>,</a:t>
            </a:r>
            <a:r>
              <a:rPr lang="en-US" sz="2400" b="1" dirty="0" err="1">
                <a:solidFill>
                  <a:srgbClr val="2A00FF"/>
                </a:solidFill>
                <a:latin typeface="Consolas" panose="020B0609020204030204" pitchFamily="49" charset="0"/>
              </a:rPr>
              <a:t>"First</a:t>
            </a:r>
            <a:r>
              <a:rPr lang="en-US" sz="2400" b="1" dirty="0">
                <a:solidFill>
                  <a:srgbClr val="2A00FF"/>
                </a:solidFill>
                <a:latin typeface="Consolas" panose="020B0609020204030204" pitchFamily="49" charset="0"/>
              </a:rPr>
              <a:t> Thread"</a:t>
            </a:r>
            <a:r>
              <a:rPr lang="en-US" sz="2400" b="1" dirty="0">
                <a:solidFill>
                  <a:srgbClr val="000000"/>
                </a:solidFill>
                <a:latin typeface="Consolas" panose="020B0609020204030204" pitchFamily="49" charset="0"/>
              </a:rPr>
              <a:t>);</a:t>
            </a:r>
          </a:p>
          <a:p>
            <a:r>
              <a:rPr lang="en-US" sz="2400" dirty="0">
                <a:solidFill>
                  <a:srgbClr val="0000C0"/>
                </a:solidFill>
                <a:latin typeface="Consolas" panose="020B0609020204030204" pitchFamily="49" charset="0"/>
              </a:rPr>
              <a:t>t2</a:t>
            </a:r>
            <a:r>
              <a:rPr lang="en-US" sz="2400" dirty="0">
                <a:solidFill>
                  <a:srgbClr val="000000"/>
                </a:solidFill>
                <a:latin typeface="Consolas" panose="020B0609020204030204" pitchFamily="49" charset="0"/>
              </a:rPr>
              <a:t>=</a:t>
            </a:r>
            <a:r>
              <a:rPr lang="en-US" sz="2400" b="1" dirty="0">
                <a:solidFill>
                  <a:srgbClr val="7F0055"/>
                </a:solidFill>
                <a:latin typeface="Consolas" panose="020B0609020204030204" pitchFamily="49" charset="0"/>
              </a:rPr>
              <a:t>new</a:t>
            </a:r>
            <a:r>
              <a:rPr lang="en-US" sz="2400" b="1" dirty="0">
                <a:solidFill>
                  <a:srgbClr val="000000"/>
                </a:solidFill>
                <a:latin typeface="Consolas" panose="020B0609020204030204" pitchFamily="49" charset="0"/>
              </a:rPr>
              <a:t> Thread(</a:t>
            </a:r>
            <a:r>
              <a:rPr lang="en-US" sz="2400" b="1" dirty="0" err="1">
                <a:solidFill>
                  <a:srgbClr val="7F0055"/>
                </a:solidFill>
                <a:latin typeface="Consolas" panose="020B0609020204030204" pitchFamily="49" charset="0"/>
              </a:rPr>
              <a:t>this</a:t>
            </a:r>
            <a:r>
              <a:rPr lang="en-US" sz="2400" b="1" dirty="0" err="1">
                <a:solidFill>
                  <a:srgbClr val="000000"/>
                </a:solidFill>
                <a:latin typeface="Consolas" panose="020B0609020204030204" pitchFamily="49" charset="0"/>
              </a:rPr>
              <a:t>,</a:t>
            </a:r>
            <a:r>
              <a:rPr lang="en-US" sz="2400" b="1" dirty="0" err="1">
                <a:solidFill>
                  <a:srgbClr val="2A00FF"/>
                </a:solidFill>
                <a:latin typeface="Consolas" panose="020B0609020204030204" pitchFamily="49" charset="0"/>
              </a:rPr>
              <a:t>"Second</a:t>
            </a:r>
            <a:r>
              <a:rPr lang="en-US" sz="2400" b="1" dirty="0">
                <a:solidFill>
                  <a:srgbClr val="2A00FF"/>
                </a:solidFill>
                <a:latin typeface="Consolas" panose="020B0609020204030204" pitchFamily="49" charset="0"/>
              </a:rPr>
              <a:t> Thread"</a:t>
            </a:r>
            <a:r>
              <a:rPr lang="en-US" sz="2400" b="1" dirty="0">
                <a:solidFill>
                  <a:srgbClr val="000000"/>
                </a:solidFill>
                <a:latin typeface="Consolas" panose="020B0609020204030204" pitchFamily="49" charset="0"/>
              </a:rPr>
              <a:t>);</a:t>
            </a:r>
          </a:p>
          <a:p>
            <a:r>
              <a:rPr lang="en-US" sz="2400" dirty="0">
                <a:solidFill>
                  <a:srgbClr val="0000C0"/>
                </a:solidFill>
                <a:latin typeface="Consolas" panose="020B0609020204030204" pitchFamily="49" charset="0"/>
              </a:rPr>
              <a:t>t3</a:t>
            </a:r>
            <a:r>
              <a:rPr lang="en-US" sz="2400" dirty="0">
                <a:solidFill>
                  <a:srgbClr val="000000"/>
                </a:solidFill>
                <a:latin typeface="Consolas" panose="020B0609020204030204" pitchFamily="49" charset="0"/>
              </a:rPr>
              <a:t>=</a:t>
            </a:r>
            <a:r>
              <a:rPr lang="en-US" sz="2400" b="1" dirty="0">
                <a:solidFill>
                  <a:srgbClr val="7F0055"/>
                </a:solidFill>
                <a:latin typeface="Consolas" panose="020B0609020204030204" pitchFamily="49" charset="0"/>
              </a:rPr>
              <a:t>new</a:t>
            </a:r>
            <a:r>
              <a:rPr lang="en-US" sz="2400" b="1" dirty="0">
                <a:solidFill>
                  <a:srgbClr val="000000"/>
                </a:solidFill>
                <a:latin typeface="Consolas" panose="020B0609020204030204" pitchFamily="49" charset="0"/>
              </a:rPr>
              <a:t> Thread(</a:t>
            </a:r>
            <a:r>
              <a:rPr lang="en-US" sz="2400" b="1" dirty="0" err="1">
                <a:solidFill>
                  <a:srgbClr val="7F0055"/>
                </a:solidFill>
                <a:latin typeface="Consolas" panose="020B0609020204030204" pitchFamily="49" charset="0"/>
              </a:rPr>
              <a:t>this</a:t>
            </a:r>
            <a:r>
              <a:rPr lang="en-US" sz="2400" b="1" dirty="0" err="1">
                <a:solidFill>
                  <a:srgbClr val="000000"/>
                </a:solidFill>
                <a:latin typeface="Consolas" panose="020B0609020204030204" pitchFamily="49" charset="0"/>
              </a:rPr>
              <a:t>,</a:t>
            </a:r>
            <a:r>
              <a:rPr lang="en-US" sz="2400" b="1" dirty="0" err="1">
                <a:solidFill>
                  <a:srgbClr val="2A00FF"/>
                </a:solidFill>
                <a:latin typeface="Consolas" panose="020B0609020204030204" pitchFamily="49" charset="0"/>
              </a:rPr>
              <a:t>"Third</a:t>
            </a:r>
            <a:r>
              <a:rPr lang="en-US" sz="2400" b="1" dirty="0">
                <a:solidFill>
                  <a:srgbClr val="2A00FF"/>
                </a:solidFill>
                <a:latin typeface="Consolas" panose="020B0609020204030204" pitchFamily="49" charset="0"/>
              </a:rPr>
              <a:t> Thread"</a:t>
            </a:r>
            <a:r>
              <a:rPr lang="en-US" sz="2400" b="1" dirty="0">
                <a:solidFill>
                  <a:srgbClr val="000000"/>
                </a:solidFill>
                <a:latin typeface="Consolas" panose="020B0609020204030204" pitchFamily="49" charset="0"/>
              </a:rPr>
              <a:t>);</a:t>
            </a:r>
          </a:p>
          <a:p>
            <a:r>
              <a:rPr lang="en-US" sz="2400" dirty="0">
                <a:solidFill>
                  <a:srgbClr val="0000C0"/>
                </a:solidFill>
                <a:latin typeface="Consolas" panose="020B0609020204030204" pitchFamily="49" charset="0"/>
              </a:rPr>
              <a:t>t1</a:t>
            </a:r>
            <a:r>
              <a:rPr lang="en-US" sz="2400" dirty="0">
                <a:solidFill>
                  <a:srgbClr val="000000"/>
                </a:solidFill>
                <a:latin typeface="Consolas" panose="020B0609020204030204" pitchFamily="49" charset="0"/>
              </a:rPr>
              <a:t>.start();</a:t>
            </a:r>
            <a:r>
              <a:rPr lang="en-US" sz="2400" dirty="0">
                <a:solidFill>
                  <a:srgbClr val="0000C0"/>
                </a:solidFill>
                <a:latin typeface="Consolas" panose="020B0609020204030204" pitchFamily="49" charset="0"/>
              </a:rPr>
              <a:t>t2</a:t>
            </a:r>
            <a:r>
              <a:rPr lang="en-US" sz="2400" dirty="0">
                <a:solidFill>
                  <a:srgbClr val="000000"/>
                </a:solidFill>
                <a:latin typeface="Consolas" panose="020B0609020204030204" pitchFamily="49" charset="0"/>
              </a:rPr>
              <a:t>.start(); </a:t>
            </a:r>
            <a:r>
              <a:rPr lang="en-US" sz="2400" dirty="0">
                <a:solidFill>
                  <a:srgbClr val="0000C0"/>
                </a:solidFill>
                <a:latin typeface="Consolas" panose="020B0609020204030204" pitchFamily="49" charset="0"/>
              </a:rPr>
              <a:t>t3</a:t>
            </a:r>
            <a:r>
              <a:rPr lang="en-US" sz="2400" dirty="0">
                <a:solidFill>
                  <a:srgbClr val="000000"/>
                </a:solidFill>
                <a:latin typeface="Consolas" panose="020B0609020204030204" pitchFamily="49" charset="0"/>
              </a:rPr>
              <a:t>.start</a:t>
            </a:r>
            <a:r>
              <a:rPr lang="en-US" sz="2400" dirty="0" smtClean="0">
                <a:solidFill>
                  <a:srgbClr val="000000"/>
                </a:solidFill>
                <a:latin typeface="Consolas" panose="020B0609020204030204" pitchFamily="49" charset="0"/>
              </a:rPr>
              <a:t>();       </a:t>
            </a:r>
            <a:r>
              <a:rPr lang="en-US" sz="2400" dirty="0">
                <a:solidFill>
                  <a:srgbClr val="000000"/>
                </a:solidFill>
                <a:latin typeface="Consolas" panose="020B0609020204030204" pitchFamily="49" charset="0"/>
              </a:rPr>
              <a:t>}</a:t>
            </a:r>
          </a:p>
          <a:p>
            <a:r>
              <a:rPr lang="en-US" sz="2400" b="1" dirty="0">
                <a:solidFill>
                  <a:srgbClr val="7F0055"/>
                </a:solidFill>
                <a:latin typeface="Consolas" panose="020B0609020204030204" pitchFamily="49" charset="0"/>
              </a:rPr>
              <a:t>public</a:t>
            </a:r>
            <a:r>
              <a:rPr lang="en-US" sz="2400" b="1" dirty="0">
                <a:solidFill>
                  <a:srgbClr val="000000"/>
                </a:solidFill>
                <a:latin typeface="Consolas" panose="020B0609020204030204" pitchFamily="49" charset="0"/>
              </a:rPr>
              <a:t> </a:t>
            </a:r>
            <a:r>
              <a:rPr lang="en-US" sz="2400" b="1" dirty="0">
                <a:solidFill>
                  <a:srgbClr val="7F0055"/>
                </a:solidFill>
                <a:latin typeface="Consolas" panose="020B0609020204030204" pitchFamily="49" charset="0"/>
              </a:rPr>
              <a:t>void</a:t>
            </a:r>
            <a:r>
              <a:rPr lang="en-US" sz="2400" b="1" dirty="0">
                <a:solidFill>
                  <a:srgbClr val="000000"/>
                </a:solidFill>
                <a:latin typeface="Consolas" panose="020B0609020204030204" pitchFamily="49" charset="0"/>
              </a:rPr>
              <a:t> run(){</a:t>
            </a:r>
          </a:p>
          <a:p>
            <a:r>
              <a:rPr lang="en-US" sz="2400" b="1" dirty="0" err="1">
                <a:solidFill>
                  <a:srgbClr val="7F0055"/>
                </a:solidFill>
                <a:latin typeface="Consolas" panose="020B0609020204030204" pitchFamily="49" charset="0"/>
              </a:rPr>
              <a:t>int</a:t>
            </a:r>
            <a:r>
              <a:rPr lang="en-US" sz="2400" b="1" dirty="0">
                <a:solidFill>
                  <a:srgbClr val="000000"/>
                </a:solidFill>
                <a:latin typeface="Consolas" panose="020B0609020204030204" pitchFamily="49" charset="0"/>
              </a:rPr>
              <a:t> </a:t>
            </a:r>
            <a:r>
              <a:rPr lang="en-US" sz="2400" b="1" dirty="0" err="1">
                <a:solidFill>
                  <a:srgbClr val="6A3E3E"/>
                </a:solidFill>
                <a:latin typeface="Consolas" panose="020B0609020204030204" pitchFamily="49" charset="0"/>
              </a:rPr>
              <a:t>sleepTime</a:t>
            </a:r>
            <a:r>
              <a:rPr lang="en-US" sz="2400" b="1" dirty="0">
                <a:solidFill>
                  <a:srgbClr val="000000"/>
                </a:solidFill>
                <a:latin typeface="Consolas" panose="020B0609020204030204" pitchFamily="49" charset="0"/>
              </a:rPr>
              <a:t>=(</a:t>
            </a:r>
            <a:r>
              <a:rPr lang="en-US" sz="2400" b="1" dirty="0" err="1">
                <a:solidFill>
                  <a:srgbClr val="7F0055"/>
                </a:solidFill>
                <a:latin typeface="Consolas" panose="020B0609020204030204" pitchFamily="49" charset="0"/>
              </a:rPr>
              <a:t>int</a:t>
            </a:r>
            <a:r>
              <a:rPr lang="en-US" sz="2400" b="1" dirty="0">
                <a:solidFill>
                  <a:srgbClr val="000000"/>
                </a:solidFill>
                <a:latin typeface="Consolas" panose="020B0609020204030204" pitchFamily="49" charset="0"/>
              </a:rPr>
              <a:t>)</a:t>
            </a:r>
            <a:r>
              <a:rPr lang="en-US" sz="2400" b="1" dirty="0" err="1">
                <a:solidFill>
                  <a:srgbClr val="000000"/>
                </a:solidFill>
                <a:latin typeface="Consolas" panose="020B0609020204030204" pitchFamily="49" charset="0"/>
              </a:rPr>
              <a:t>Math.</a:t>
            </a:r>
            <a:r>
              <a:rPr lang="en-US" sz="2400" b="1" i="1" dirty="0" err="1">
                <a:solidFill>
                  <a:srgbClr val="000000"/>
                </a:solidFill>
                <a:latin typeface="Consolas" panose="020B0609020204030204" pitchFamily="49" charset="0"/>
              </a:rPr>
              <a:t>random</a:t>
            </a:r>
            <a:r>
              <a:rPr lang="en-US" sz="2400" b="1" i="1" dirty="0">
                <a:solidFill>
                  <a:srgbClr val="000000"/>
                </a:solidFill>
                <a:latin typeface="Consolas" panose="020B0609020204030204" pitchFamily="49" charset="0"/>
              </a:rPr>
              <a:t>()+5000;</a:t>
            </a:r>
          </a:p>
          <a:p>
            <a:r>
              <a:rPr lang="en-US" sz="2400" b="1" dirty="0">
                <a:solidFill>
                  <a:srgbClr val="7F0055"/>
                </a:solidFill>
                <a:latin typeface="Consolas" panose="020B0609020204030204" pitchFamily="49" charset="0"/>
              </a:rPr>
              <a:t>try</a:t>
            </a:r>
            <a:r>
              <a:rPr lang="en-US" sz="2400" b="1" dirty="0" smtClean="0">
                <a:solidFill>
                  <a:srgbClr val="000000"/>
                </a:solidFill>
                <a:latin typeface="Consolas" panose="020B0609020204030204" pitchFamily="49" charset="0"/>
              </a:rPr>
              <a:t>{  </a:t>
            </a:r>
            <a:r>
              <a:rPr lang="en-US" sz="2400" dirty="0" err="1" smtClean="0">
                <a:solidFill>
                  <a:srgbClr val="000000"/>
                </a:solidFill>
                <a:latin typeface="Consolas" panose="020B0609020204030204" pitchFamily="49" charset="0"/>
              </a:rPr>
              <a:t>Thread.</a:t>
            </a:r>
            <a:r>
              <a:rPr lang="en-US" sz="2400" i="1" dirty="0" err="1" smtClean="0">
                <a:solidFill>
                  <a:srgbClr val="000000"/>
                </a:solidFill>
                <a:latin typeface="Consolas" panose="020B0609020204030204" pitchFamily="49" charset="0"/>
              </a:rPr>
              <a:t>sleep</a:t>
            </a:r>
            <a:r>
              <a:rPr lang="en-US" sz="2400" i="1" dirty="0" smtClean="0">
                <a:solidFill>
                  <a:srgbClr val="000000"/>
                </a:solidFill>
                <a:latin typeface="Consolas" panose="020B0609020204030204" pitchFamily="49" charset="0"/>
              </a:rPr>
              <a:t>(</a:t>
            </a:r>
            <a:r>
              <a:rPr lang="en-US" sz="2400" i="1" dirty="0" err="1" smtClean="0">
                <a:solidFill>
                  <a:srgbClr val="6A3E3E"/>
                </a:solidFill>
                <a:latin typeface="Consolas" panose="020B0609020204030204" pitchFamily="49" charset="0"/>
              </a:rPr>
              <a:t>sleepTime</a:t>
            </a:r>
            <a:r>
              <a:rPr lang="en-US" sz="2400" i="1" dirty="0" smtClean="0">
                <a:solidFill>
                  <a:srgbClr val="000000"/>
                </a:solidFill>
                <a:latin typeface="Consolas" panose="020B0609020204030204" pitchFamily="49" charset="0"/>
              </a:rPr>
              <a:t>);</a:t>
            </a:r>
            <a:r>
              <a:rPr lang="en-US" sz="2400" dirty="0" smtClean="0">
                <a:solidFill>
                  <a:srgbClr val="000000"/>
                </a:solidFill>
                <a:latin typeface="Consolas" panose="020B0609020204030204" pitchFamily="49" charset="0"/>
              </a:rPr>
              <a:t>}</a:t>
            </a:r>
            <a:endParaRPr lang="en-US" sz="2400" dirty="0">
              <a:solidFill>
                <a:srgbClr val="000000"/>
              </a:solidFill>
              <a:latin typeface="Consolas" panose="020B0609020204030204" pitchFamily="49" charset="0"/>
            </a:endParaRPr>
          </a:p>
          <a:p>
            <a:r>
              <a:rPr lang="en-US" sz="2400" b="1" dirty="0">
                <a:solidFill>
                  <a:srgbClr val="7F0055"/>
                </a:solidFill>
                <a:latin typeface="Consolas" panose="020B0609020204030204" pitchFamily="49" charset="0"/>
              </a:rPr>
              <a:t>catch</a:t>
            </a:r>
            <a:r>
              <a:rPr lang="en-US" sz="2400" b="1" dirty="0">
                <a:solidFill>
                  <a:srgbClr val="000000"/>
                </a:solidFill>
                <a:latin typeface="Consolas" panose="020B0609020204030204" pitchFamily="49" charset="0"/>
              </a:rPr>
              <a:t>(</a:t>
            </a:r>
            <a:r>
              <a:rPr lang="en-US" sz="2400" b="1" dirty="0" err="1">
                <a:solidFill>
                  <a:srgbClr val="000000"/>
                </a:solidFill>
                <a:latin typeface="Consolas" panose="020B0609020204030204" pitchFamily="49" charset="0"/>
              </a:rPr>
              <a:t>InterruptedException</a:t>
            </a:r>
            <a:r>
              <a:rPr lang="en-US" sz="2400" b="1" dirty="0">
                <a:solidFill>
                  <a:srgbClr val="000000"/>
                </a:solidFill>
                <a:latin typeface="Consolas" panose="020B0609020204030204" pitchFamily="49" charset="0"/>
              </a:rPr>
              <a:t> </a:t>
            </a:r>
            <a:r>
              <a:rPr lang="en-US" sz="2400" b="1" dirty="0">
                <a:solidFill>
                  <a:srgbClr val="6A3E3E"/>
                </a:solidFill>
                <a:latin typeface="Consolas" panose="020B0609020204030204" pitchFamily="49" charset="0"/>
              </a:rPr>
              <a:t>e</a:t>
            </a:r>
            <a:r>
              <a:rPr lang="en-US" sz="2400" b="1" dirty="0">
                <a:solidFill>
                  <a:srgbClr val="000000"/>
                </a:solidFill>
                <a:latin typeface="Consolas" panose="020B0609020204030204" pitchFamily="49" charset="0"/>
              </a:rPr>
              <a:t>){}</a:t>
            </a:r>
          </a:p>
          <a:p>
            <a:r>
              <a:rPr lang="en-US" sz="2400" dirty="0">
                <a:solidFill>
                  <a:srgbClr val="0000C0"/>
                </a:solidFill>
                <a:latin typeface="Consolas" panose="020B0609020204030204" pitchFamily="49" charset="0"/>
              </a:rPr>
              <a:t>s</a:t>
            </a:r>
            <a:r>
              <a:rPr lang="en-US" sz="2400" dirty="0">
                <a:solidFill>
                  <a:srgbClr val="000000"/>
                </a:solidFill>
                <a:latin typeface="Consolas" panose="020B0609020204030204" pitchFamily="49" charset="0"/>
              </a:rPr>
              <a:t>=</a:t>
            </a:r>
            <a:r>
              <a:rPr lang="en-US" sz="2400" dirty="0" err="1">
                <a:solidFill>
                  <a:srgbClr val="000000"/>
                </a:solidFill>
                <a:latin typeface="Consolas" panose="020B0609020204030204" pitchFamily="49" charset="0"/>
              </a:rPr>
              <a:t>Thread.</a:t>
            </a:r>
            <a:r>
              <a:rPr lang="en-US" sz="2400" i="1" dirty="0" err="1">
                <a:solidFill>
                  <a:srgbClr val="000000"/>
                </a:solidFill>
                <a:latin typeface="Consolas" panose="020B0609020204030204" pitchFamily="49" charset="0"/>
              </a:rPr>
              <a:t>currentThread</a:t>
            </a:r>
            <a:r>
              <a:rPr lang="en-US" sz="2400" i="1" dirty="0">
                <a:solidFill>
                  <a:srgbClr val="000000"/>
                </a:solidFill>
                <a:latin typeface="Consolas" panose="020B0609020204030204" pitchFamily="49" charset="0"/>
              </a:rPr>
              <a:t>().</a:t>
            </a:r>
            <a:r>
              <a:rPr lang="en-US" sz="2400" i="1" dirty="0" err="1">
                <a:solidFill>
                  <a:srgbClr val="000000"/>
                </a:solidFill>
                <a:latin typeface="Consolas" panose="020B0609020204030204" pitchFamily="49" charset="0"/>
              </a:rPr>
              <a:t>getName</a:t>
            </a:r>
            <a:r>
              <a:rPr lang="en-US" sz="2400" i="1" dirty="0">
                <a:solidFill>
                  <a:srgbClr val="000000"/>
                </a:solidFill>
                <a:latin typeface="Consolas" panose="020B0609020204030204" pitchFamily="49" charset="0"/>
              </a:rPr>
              <a:t>();</a:t>
            </a:r>
          </a:p>
          <a:p>
            <a:r>
              <a:rPr lang="en-US" sz="2400" dirty="0" err="1">
                <a:solidFill>
                  <a:srgbClr val="000000"/>
                </a:solidFill>
                <a:latin typeface="Consolas" panose="020B0609020204030204" pitchFamily="49" charset="0"/>
              </a:rPr>
              <a:t>System.</a:t>
            </a:r>
            <a:r>
              <a:rPr lang="en-US" sz="2400" b="1" i="1" dirty="0" err="1">
                <a:solidFill>
                  <a:srgbClr val="0000C0"/>
                </a:solidFill>
                <a:latin typeface="Consolas" panose="020B0609020204030204" pitchFamily="49" charset="0"/>
              </a:rPr>
              <a:t>out</a:t>
            </a:r>
            <a:r>
              <a:rPr lang="en-US" sz="2400" b="1" i="1" dirty="0" err="1">
                <a:solidFill>
                  <a:srgbClr val="000000"/>
                </a:solidFill>
                <a:latin typeface="Consolas" panose="020B0609020204030204" pitchFamily="49" charset="0"/>
              </a:rPr>
              <a:t>.println</a:t>
            </a:r>
            <a:r>
              <a:rPr lang="en-US" sz="2400" b="1" i="1" dirty="0">
                <a:solidFill>
                  <a:srgbClr val="000000"/>
                </a:solidFill>
                <a:latin typeface="Consolas" panose="020B0609020204030204" pitchFamily="49" charset="0"/>
              </a:rPr>
              <a:t>(</a:t>
            </a:r>
            <a:r>
              <a:rPr lang="en-US" sz="2400" b="1" i="1" dirty="0">
                <a:solidFill>
                  <a:srgbClr val="2A00FF"/>
                </a:solidFill>
                <a:latin typeface="Consolas" panose="020B0609020204030204" pitchFamily="49" charset="0"/>
              </a:rPr>
              <a:t>"My name is:"</a:t>
            </a:r>
            <a:r>
              <a:rPr lang="en-US" sz="2400" b="1" i="1" dirty="0">
                <a:solidFill>
                  <a:srgbClr val="000000"/>
                </a:solidFill>
                <a:latin typeface="Consolas" panose="020B0609020204030204" pitchFamily="49" charset="0"/>
              </a:rPr>
              <a:t> +</a:t>
            </a:r>
            <a:r>
              <a:rPr lang="en-US" sz="2400" b="1" i="1" dirty="0">
                <a:solidFill>
                  <a:srgbClr val="0000C0"/>
                </a:solidFill>
                <a:latin typeface="Consolas" panose="020B0609020204030204" pitchFamily="49" charset="0"/>
              </a:rPr>
              <a:t>s</a:t>
            </a:r>
            <a:r>
              <a:rPr lang="en-US" sz="2400" b="1" i="1" dirty="0">
                <a:solidFill>
                  <a:srgbClr val="000000"/>
                </a:solidFill>
                <a:latin typeface="Consolas" panose="020B0609020204030204" pitchFamily="49" charset="0"/>
              </a:rPr>
              <a:t>);</a:t>
            </a:r>
          </a:p>
          <a:p>
            <a:r>
              <a:rPr lang="en-US" sz="2400" dirty="0" err="1">
                <a:solidFill>
                  <a:srgbClr val="000000"/>
                </a:solidFill>
                <a:latin typeface="Consolas" panose="020B0609020204030204" pitchFamily="49" charset="0"/>
              </a:rPr>
              <a:t>System.</a:t>
            </a:r>
            <a:r>
              <a:rPr lang="en-US" sz="2400" b="1" i="1" dirty="0" err="1">
                <a:solidFill>
                  <a:srgbClr val="0000C0"/>
                </a:solidFill>
                <a:latin typeface="Consolas" panose="020B0609020204030204" pitchFamily="49" charset="0"/>
              </a:rPr>
              <a:t>out</a:t>
            </a:r>
            <a:r>
              <a:rPr lang="en-US" sz="2400" b="1" i="1" dirty="0" err="1">
                <a:solidFill>
                  <a:srgbClr val="000000"/>
                </a:solidFill>
                <a:latin typeface="Consolas" panose="020B0609020204030204" pitchFamily="49" charset="0"/>
              </a:rPr>
              <a:t>.println</a:t>
            </a:r>
            <a:r>
              <a:rPr lang="en-US" sz="2400" b="1" i="1" dirty="0">
                <a:solidFill>
                  <a:srgbClr val="000000"/>
                </a:solidFill>
                <a:latin typeface="Consolas" panose="020B0609020204030204" pitchFamily="49" charset="0"/>
              </a:rPr>
              <a:t>(</a:t>
            </a:r>
            <a:r>
              <a:rPr lang="en-US" sz="2400" b="1" i="1" dirty="0">
                <a:solidFill>
                  <a:srgbClr val="2A00FF"/>
                </a:solidFill>
                <a:latin typeface="Consolas" panose="020B0609020204030204" pitchFamily="49" charset="0"/>
              </a:rPr>
              <a:t>"       I slept for"</a:t>
            </a:r>
            <a:r>
              <a:rPr lang="en-US" sz="2400" b="1" i="1" dirty="0">
                <a:solidFill>
                  <a:srgbClr val="000000"/>
                </a:solidFill>
                <a:latin typeface="Consolas" panose="020B0609020204030204" pitchFamily="49" charset="0"/>
              </a:rPr>
              <a:t>+</a:t>
            </a:r>
            <a:r>
              <a:rPr lang="en-US" sz="2400" b="1" i="1" dirty="0" err="1">
                <a:solidFill>
                  <a:srgbClr val="6A3E3E"/>
                </a:solidFill>
                <a:latin typeface="Consolas" panose="020B0609020204030204" pitchFamily="49" charset="0"/>
              </a:rPr>
              <a:t>sleepTime</a:t>
            </a:r>
            <a:r>
              <a:rPr lang="en-US" sz="2400" b="1" i="1" dirty="0">
                <a:solidFill>
                  <a:srgbClr val="000000"/>
                </a:solidFill>
                <a:latin typeface="Consolas" panose="020B0609020204030204" pitchFamily="49" charset="0"/>
              </a:rPr>
              <a:t>+</a:t>
            </a:r>
            <a:r>
              <a:rPr lang="en-US" sz="2400" b="1" i="1" dirty="0">
                <a:solidFill>
                  <a:srgbClr val="2A00FF"/>
                </a:solidFill>
                <a:latin typeface="Consolas" panose="020B0609020204030204" pitchFamily="49" charset="0"/>
              </a:rPr>
              <a:t>" Seconds</a:t>
            </a:r>
            <a:r>
              <a:rPr lang="en-US" sz="2400" b="1" i="1" dirty="0" smtClean="0">
                <a:solidFill>
                  <a:srgbClr val="2A00FF"/>
                </a:solidFill>
                <a:latin typeface="Consolas" panose="020B0609020204030204" pitchFamily="49" charset="0"/>
              </a:rPr>
              <a:t>"</a:t>
            </a:r>
            <a:r>
              <a:rPr lang="en-US" sz="2400" b="1" i="1" dirty="0" smtClean="0">
                <a:solidFill>
                  <a:srgbClr val="000000"/>
                </a:solidFill>
                <a:latin typeface="Consolas" panose="020B0609020204030204" pitchFamily="49" charset="0"/>
              </a:rPr>
              <a:t>);</a:t>
            </a:r>
            <a:r>
              <a:rPr lang="en-US" sz="2400" dirty="0" smtClean="0">
                <a:solidFill>
                  <a:srgbClr val="000000"/>
                </a:solidFill>
                <a:latin typeface="Consolas" panose="020B0609020204030204" pitchFamily="49" charset="0"/>
              </a:rPr>
              <a:t>}</a:t>
            </a:r>
            <a:endParaRPr lang="en-US" sz="2400" dirty="0">
              <a:solidFill>
                <a:srgbClr val="000000"/>
              </a:solidFill>
              <a:latin typeface="Consolas" panose="020B0609020204030204" pitchFamily="49" charset="0"/>
            </a:endParaRPr>
          </a:p>
          <a:p>
            <a:r>
              <a:rPr lang="en-US" sz="2400" b="1" dirty="0">
                <a:solidFill>
                  <a:srgbClr val="7F0055"/>
                </a:solidFill>
                <a:latin typeface="Consolas" panose="020B0609020204030204" pitchFamily="49" charset="0"/>
              </a:rPr>
              <a:t>public</a:t>
            </a:r>
            <a:r>
              <a:rPr lang="en-US" sz="2400" b="1" dirty="0">
                <a:solidFill>
                  <a:srgbClr val="000000"/>
                </a:solidFill>
                <a:latin typeface="Consolas" panose="020B0609020204030204" pitchFamily="49" charset="0"/>
              </a:rPr>
              <a:t> </a:t>
            </a:r>
            <a:r>
              <a:rPr lang="en-US" sz="2400" b="1" dirty="0">
                <a:solidFill>
                  <a:srgbClr val="7F0055"/>
                </a:solidFill>
                <a:latin typeface="Consolas" panose="020B0609020204030204" pitchFamily="49" charset="0"/>
              </a:rPr>
              <a:t>static</a:t>
            </a:r>
            <a:r>
              <a:rPr lang="en-US" sz="2400" b="1" dirty="0">
                <a:solidFill>
                  <a:srgbClr val="000000"/>
                </a:solidFill>
                <a:latin typeface="Consolas" panose="020B0609020204030204" pitchFamily="49" charset="0"/>
              </a:rPr>
              <a:t> </a:t>
            </a:r>
            <a:r>
              <a:rPr lang="en-US" sz="2400" b="1" dirty="0">
                <a:solidFill>
                  <a:srgbClr val="7F0055"/>
                </a:solidFill>
                <a:latin typeface="Consolas" panose="020B0609020204030204" pitchFamily="49" charset="0"/>
              </a:rPr>
              <a:t>void</a:t>
            </a:r>
            <a:r>
              <a:rPr lang="en-US" sz="2400" b="1" dirty="0">
                <a:solidFill>
                  <a:srgbClr val="000000"/>
                </a:solidFill>
                <a:latin typeface="Consolas" panose="020B0609020204030204" pitchFamily="49" charset="0"/>
              </a:rPr>
              <a:t> main(String[] </a:t>
            </a:r>
            <a:r>
              <a:rPr lang="en-US" sz="2400" b="1" dirty="0" err="1">
                <a:solidFill>
                  <a:srgbClr val="6A3E3E"/>
                </a:solidFill>
                <a:latin typeface="Consolas" panose="020B0609020204030204" pitchFamily="49" charset="0"/>
              </a:rPr>
              <a:t>args</a:t>
            </a:r>
            <a:r>
              <a:rPr lang="en-US" sz="2400" b="1" dirty="0">
                <a:solidFill>
                  <a:srgbClr val="000000"/>
                </a:solidFill>
                <a:latin typeface="Consolas" panose="020B0609020204030204" pitchFamily="49" charset="0"/>
              </a:rPr>
              <a:t>){</a:t>
            </a:r>
          </a:p>
          <a:p>
            <a:r>
              <a:rPr lang="en-US" sz="2400" dirty="0" err="1">
                <a:solidFill>
                  <a:srgbClr val="000000"/>
                </a:solidFill>
                <a:latin typeface="Consolas" panose="020B0609020204030204" pitchFamily="49" charset="0"/>
              </a:rPr>
              <a:t>MyThread</a:t>
            </a:r>
            <a:r>
              <a:rPr lang="en-US" sz="2400" dirty="0">
                <a:solidFill>
                  <a:srgbClr val="000000"/>
                </a:solidFill>
                <a:latin typeface="Consolas" panose="020B0609020204030204" pitchFamily="49" charset="0"/>
              </a:rPr>
              <a:t> </a:t>
            </a:r>
            <a:r>
              <a:rPr lang="en-US" sz="2400" dirty="0">
                <a:solidFill>
                  <a:srgbClr val="6A3E3E"/>
                </a:solidFill>
                <a:latin typeface="Consolas" panose="020B0609020204030204" pitchFamily="49" charset="0"/>
              </a:rPr>
              <a:t>t</a:t>
            </a:r>
            <a:r>
              <a:rPr lang="en-US" sz="2400" dirty="0">
                <a:solidFill>
                  <a:srgbClr val="000000"/>
                </a:solidFill>
                <a:latin typeface="Consolas" panose="020B0609020204030204" pitchFamily="49" charset="0"/>
              </a:rPr>
              <a:t>=</a:t>
            </a:r>
            <a:r>
              <a:rPr lang="en-US" sz="2400" b="1" dirty="0">
                <a:solidFill>
                  <a:srgbClr val="7F0055"/>
                </a:solidFill>
                <a:latin typeface="Consolas" panose="020B0609020204030204" pitchFamily="49" charset="0"/>
              </a:rPr>
              <a:t>new</a:t>
            </a:r>
            <a:r>
              <a:rPr lang="en-US" sz="2400" b="1" dirty="0">
                <a:solidFill>
                  <a:srgbClr val="000000"/>
                </a:solidFill>
                <a:latin typeface="Consolas" panose="020B0609020204030204" pitchFamily="49" charset="0"/>
              </a:rPr>
              <a:t> </a:t>
            </a:r>
            <a:r>
              <a:rPr lang="en-US" sz="2400" b="1" dirty="0" err="1">
                <a:solidFill>
                  <a:srgbClr val="000000"/>
                </a:solidFill>
                <a:latin typeface="Consolas" panose="020B0609020204030204" pitchFamily="49" charset="0"/>
              </a:rPr>
              <a:t>MyThread</a:t>
            </a:r>
            <a:r>
              <a:rPr lang="en-US" sz="2400" b="1" dirty="0">
                <a:solidFill>
                  <a:srgbClr val="000000"/>
                </a:solidFill>
                <a:latin typeface="Consolas" panose="020B0609020204030204" pitchFamily="49" charset="0"/>
              </a:rPr>
              <a:t>();</a:t>
            </a:r>
          </a:p>
          <a:p>
            <a:r>
              <a:rPr lang="en-US" sz="2400" dirty="0" err="1">
                <a:solidFill>
                  <a:srgbClr val="6A3E3E"/>
                </a:solidFill>
                <a:latin typeface="Consolas" panose="020B0609020204030204" pitchFamily="49" charset="0"/>
              </a:rPr>
              <a:t>t</a:t>
            </a:r>
            <a:r>
              <a:rPr lang="en-US" sz="2400" dirty="0" err="1">
                <a:solidFill>
                  <a:srgbClr val="000000"/>
                </a:solidFill>
                <a:latin typeface="Consolas" panose="020B0609020204030204" pitchFamily="49" charset="0"/>
              </a:rPr>
              <a:t>.create</a:t>
            </a:r>
            <a:r>
              <a:rPr lang="en-US" sz="2400" dirty="0" smtClean="0">
                <a:solidFill>
                  <a:srgbClr val="000000"/>
                </a:solidFill>
                <a:latin typeface="Consolas" panose="020B0609020204030204" pitchFamily="49" charset="0"/>
              </a:rPr>
              <a:t>();} }</a:t>
            </a:r>
            <a:endParaRPr lang="en-US" sz="2400" dirty="0"/>
          </a:p>
        </p:txBody>
      </p:sp>
    </p:spTree>
    <p:extLst>
      <p:ext uri="{BB962C8B-B14F-4D97-AF65-F5344CB8AC3E}">
        <p14:creationId xmlns:p14="http://schemas.microsoft.com/office/powerpoint/2010/main" val="72490253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7383" y="100549"/>
            <a:ext cx="11234057" cy="6370975"/>
          </a:xfrm>
          <a:prstGeom prst="rect">
            <a:avLst/>
          </a:prstGeom>
        </p:spPr>
        <p:txBody>
          <a:bodyPr wrap="square">
            <a:spAutoFit/>
          </a:bodyPr>
          <a:lstStyle/>
          <a:p>
            <a:r>
              <a:rPr lang="en-US" sz="2400" b="1" dirty="0">
                <a:solidFill>
                  <a:srgbClr val="7F0055"/>
                </a:solidFill>
                <a:latin typeface="Consolas" panose="020B0609020204030204" pitchFamily="49" charset="0"/>
              </a:rPr>
              <a:t>class</a:t>
            </a:r>
            <a:r>
              <a:rPr lang="en-US" sz="2400" b="1" dirty="0">
                <a:solidFill>
                  <a:srgbClr val="000000"/>
                </a:solidFill>
                <a:latin typeface="Consolas" panose="020B0609020204030204" pitchFamily="49" charset="0"/>
              </a:rPr>
              <a:t> Hi </a:t>
            </a:r>
            <a:r>
              <a:rPr lang="en-US" sz="2400" b="1" dirty="0">
                <a:solidFill>
                  <a:srgbClr val="7F0055"/>
                </a:solidFill>
                <a:latin typeface="Consolas" panose="020B0609020204030204" pitchFamily="49" charset="0"/>
              </a:rPr>
              <a:t>extends</a:t>
            </a:r>
            <a:r>
              <a:rPr lang="en-US" sz="2400" b="1" dirty="0">
                <a:solidFill>
                  <a:srgbClr val="000000"/>
                </a:solidFill>
                <a:latin typeface="Consolas" panose="020B0609020204030204" pitchFamily="49" charset="0"/>
              </a:rPr>
              <a:t> Thread{</a:t>
            </a:r>
          </a:p>
          <a:p>
            <a:r>
              <a:rPr lang="en-US" sz="2400" b="1" dirty="0">
                <a:solidFill>
                  <a:srgbClr val="7F0055"/>
                </a:solidFill>
                <a:latin typeface="Consolas" panose="020B0609020204030204" pitchFamily="49" charset="0"/>
              </a:rPr>
              <a:t>public</a:t>
            </a:r>
            <a:r>
              <a:rPr lang="en-US" sz="2400" b="1" dirty="0">
                <a:solidFill>
                  <a:srgbClr val="000000"/>
                </a:solidFill>
                <a:latin typeface="Consolas" panose="020B0609020204030204" pitchFamily="49" charset="0"/>
              </a:rPr>
              <a:t> </a:t>
            </a:r>
            <a:r>
              <a:rPr lang="en-US" sz="2400" b="1" dirty="0">
                <a:solidFill>
                  <a:srgbClr val="7F0055"/>
                </a:solidFill>
                <a:latin typeface="Consolas" panose="020B0609020204030204" pitchFamily="49" charset="0"/>
              </a:rPr>
              <a:t>void</a:t>
            </a:r>
            <a:r>
              <a:rPr lang="en-US" sz="2400" b="1" dirty="0">
                <a:solidFill>
                  <a:srgbClr val="000000"/>
                </a:solidFill>
                <a:latin typeface="Consolas" panose="020B0609020204030204" pitchFamily="49" charset="0"/>
              </a:rPr>
              <a:t> run(){</a:t>
            </a:r>
          </a:p>
          <a:p>
            <a:r>
              <a:rPr lang="en-US" sz="2400" b="1" dirty="0">
                <a:solidFill>
                  <a:srgbClr val="7F0055"/>
                </a:solidFill>
                <a:latin typeface="Consolas" panose="020B0609020204030204" pitchFamily="49" charset="0"/>
              </a:rPr>
              <a:t>for</a:t>
            </a:r>
            <a:r>
              <a:rPr lang="en-US" sz="2400" b="1" dirty="0">
                <a:solidFill>
                  <a:srgbClr val="000000"/>
                </a:solidFill>
                <a:latin typeface="Consolas" panose="020B0609020204030204" pitchFamily="49" charset="0"/>
              </a:rPr>
              <a:t>(</a:t>
            </a:r>
            <a:r>
              <a:rPr lang="en-US" sz="2400" b="1" dirty="0" err="1">
                <a:solidFill>
                  <a:srgbClr val="7F0055"/>
                </a:solidFill>
                <a:latin typeface="Consolas" panose="020B0609020204030204" pitchFamily="49" charset="0"/>
              </a:rPr>
              <a:t>int</a:t>
            </a:r>
            <a:r>
              <a:rPr lang="en-US" sz="2400" b="1" dirty="0">
                <a:solidFill>
                  <a:srgbClr val="000000"/>
                </a:solidFill>
                <a:latin typeface="Consolas" panose="020B0609020204030204" pitchFamily="49" charset="0"/>
              </a:rPr>
              <a:t> </a:t>
            </a:r>
            <a:r>
              <a:rPr lang="en-US" sz="2400" b="1" dirty="0" err="1">
                <a:solidFill>
                  <a:srgbClr val="6A3E3E"/>
                </a:solidFill>
                <a:latin typeface="Consolas" panose="020B0609020204030204" pitchFamily="49" charset="0"/>
              </a:rPr>
              <a:t>i</a:t>
            </a:r>
            <a:r>
              <a:rPr lang="en-US" sz="2400" b="1" dirty="0">
                <a:solidFill>
                  <a:srgbClr val="000000"/>
                </a:solidFill>
                <a:latin typeface="Consolas" panose="020B0609020204030204" pitchFamily="49" charset="0"/>
              </a:rPr>
              <a:t>=0;</a:t>
            </a:r>
            <a:r>
              <a:rPr lang="en-US" sz="2400" b="1" dirty="0">
                <a:solidFill>
                  <a:srgbClr val="6A3E3E"/>
                </a:solidFill>
                <a:latin typeface="Consolas" panose="020B0609020204030204" pitchFamily="49" charset="0"/>
              </a:rPr>
              <a:t>i</a:t>
            </a:r>
            <a:r>
              <a:rPr lang="en-US" sz="2400" b="1" dirty="0">
                <a:solidFill>
                  <a:srgbClr val="000000"/>
                </a:solidFill>
                <a:latin typeface="Consolas" panose="020B0609020204030204" pitchFamily="49" charset="0"/>
              </a:rPr>
              <a:t>&lt;5;</a:t>
            </a:r>
            <a:r>
              <a:rPr lang="en-US" sz="2400" b="1" dirty="0">
                <a:solidFill>
                  <a:srgbClr val="6A3E3E"/>
                </a:solidFill>
                <a:latin typeface="Consolas" panose="020B0609020204030204" pitchFamily="49" charset="0"/>
              </a:rPr>
              <a:t>i</a:t>
            </a:r>
            <a:r>
              <a:rPr lang="en-US" sz="2400" b="1" dirty="0">
                <a:solidFill>
                  <a:srgbClr val="000000"/>
                </a:solidFill>
                <a:latin typeface="Consolas" panose="020B0609020204030204" pitchFamily="49" charset="0"/>
              </a:rPr>
              <a:t>++){</a:t>
            </a:r>
          </a:p>
          <a:p>
            <a:r>
              <a:rPr lang="en-US" sz="2400" dirty="0" err="1">
                <a:solidFill>
                  <a:srgbClr val="000000"/>
                </a:solidFill>
                <a:latin typeface="Consolas" panose="020B0609020204030204" pitchFamily="49" charset="0"/>
              </a:rPr>
              <a:t>System.</a:t>
            </a:r>
            <a:r>
              <a:rPr lang="en-US" sz="2400" b="1" i="1" dirty="0" err="1">
                <a:solidFill>
                  <a:srgbClr val="0000C0"/>
                </a:solidFill>
                <a:latin typeface="Consolas" panose="020B0609020204030204" pitchFamily="49" charset="0"/>
              </a:rPr>
              <a:t>out</a:t>
            </a:r>
            <a:r>
              <a:rPr lang="en-US" sz="2400" b="1" i="1" dirty="0" err="1">
                <a:solidFill>
                  <a:srgbClr val="000000"/>
                </a:solidFill>
                <a:latin typeface="Consolas" panose="020B0609020204030204" pitchFamily="49" charset="0"/>
              </a:rPr>
              <a:t>.println</a:t>
            </a:r>
            <a:r>
              <a:rPr lang="en-US" sz="2400" b="1" i="1" dirty="0">
                <a:solidFill>
                  <a:srgbClr val="000000"/>
                </a:solidFill>
                <a:latin typeface="Consolas" panose="020B0609020204030204" pitchFamily="49" charset="0"/>
              </a:rPr>
              <a:t>(</a:t>
            </a:r>
            <a:r>
              <a:rPr lang="en-US" sz="2400" b="1" i="1" dirty="0">
                <a:solidFill>
                  <a:srgbClr val="2A00FF"/>
                </a:solidFill>
                <a:latin typeface="Consolas" panose="020B0609020204030204" pitchFamily="49" charset="0"/>
              </a:rPr>
              <a:t>"Hi"</a:t>
            </a:r>
            <a:r>
              <a:rPr lang="en-US" sz="2400" b="1" i="1" dirty="0">
                <a:solidFill>
                  <a:srgbClr val="000000"/>
                </a:solidFill>
                <a:latin typeface="Consolas" panose="020B0609020204030204" pitchFamily="49" charset="0"/>
              </a:rPr>
              <a:t>);</a:t>
            </a:r>
          </a:p>
          <a:p>
            <a:r>
              <a:rPr lang="en-US" sz="2400" b="1" dirty="0">
                <a:solidFill>
                  <a:srgbClr val="7F0055"/>
                </a:solidFill>
                <a:latin typeface="Consolas" panose="020B0609020204030204" pitchFamily="49" charset="0"/>
              </a:rPr>
              <a:t>try</a:t>
            </a:r>
            <a:r>
              <a:rPr lang="en-US" sz="2400" b="1" dirty="0">
                <a:solidFill>
                  <a:srgbClr val="000000"/>
                </a:solidFill>
                <a:latin typeface="Consolas" panose="020B0609020204030204" pitchFamily="49" charset="0"/>
              </a:rPr>
              <a:t>{</a:t>
            </a:r>
            <a:r>
              <a:rPr lang="en-US" sz="2400" b="1" dirty="0" err="1">
                <a:solidFill>
                  <a:srgbClr val="000000"/>
                </a:solidFill>
                <a:latin typeface="Consolas" panose="020B0609020204030204" pitchFamily="49" charset="0"/>
              </a:rPr>
              <a:t>Thread.</a:t>
            </a:r>
            <a:r>
              <a:rPr lang="en-US" sz="2400" b="1" i="1" dirty="0" err="1">
                <a:solidFill>
                  <a:srgbClr val="000000"/>
                </a:solidFill>
                <a:latin typeface="Consolas" panose="020B0609020204030204" pitchFamily="49" charset="0"/>
              </a:rPr>
              <a:t>sleep</a:t>
            </a:r>
            <a:r>
              <a:rPr lang="en-US" sz="2400" b="1" i="1" dirty="0">
                <a:solidFill>
                  <a:srgbClr val="000000"/>
                </a:solidFill>
                <a:latin typeface="Consolas" panose="020B0609020204030204" pitchFamily="49" charset="0"/>
              </a:rPr>
              <a:t>(1000);}</a:t>
            </a:r>
            <a:r>
              <a:rPr lang="en-US" sz="2400" b="1" i="1" dirty="0">
                <a:solidFill>
                  <a:srgbClr val="7F0055"/>
                </a:solidFill>
                <a:latin typeface="Consolas" panose="020B0609020204030204" pitchFamily="49" charset="0"/>
              </a:rPr>
              <a:t>catch</a:t>
            </a:r>
            <a:r>
              <a:rPr lang="en-US" sz="2400" b="1" i="1" dirty="0">
                <a:solidFill>
                  <a:srgbClr val="000000"/>
                </a:solidFill>
                <a:latin typeface="Consolas" panose="020B0609020204030204" pitchFamily="49" charset="0"/>
              </a:rPr>
              <a:t>(Exception </a:t>
            </a:r>
            <a:r>
              <a:rPr lang="en-US" sz="2400" b="1" i="1" dirty="0">
                <a:solidFill>
                  <a:srgbClr val="6A3E3E"/>
                </a:solidFill>
                <a:latin typeface="Consolas" panose="020B0609020204030204" pitchFamily="49" charset="0"/>
              </a:rPr>
              <a:t>e</a:t>
            </a:r>
            <a:r>
              <a:rPr lang="en-US" sz="2400" b="1" i="1" dirty="0" smtClean="0">
                <a:solidFill>
                  <a:srgbClr val="000000"/>
                </a:solidFill>
                <a:latin typeface="Consolas" panose="020B0609020204030204" pitchFamily="49" charset="0"/>
              </a:rPr>
              <a:t>){}     </a:t>
            </a:r>
            <a:r>
              <a:rPr lang="en-US" sz="2400" dirty="0" smtClean="0">
                <a:solidFill>
                  <a:srgbClr val="000000"/>
                </a:solidFill>
                <a:latin typeface="Consolas" panose="020B0609020204030204" pitchFamily="49" charset="0"/>
              </a:rPr>
              <a:t>}  }   }</a:t>
            </a:r>
            <a:endParaRPr lang="en-US" sz="2400" dirty="0">
              <a:solidFill>
                <a:srgbClr val="000000"/>
              </a:solidFill>
              <a:latin typeface="Consolas" panose="020B0609020204030204" pitchFamily="49" charset="0"/>
            </a:endParaRPr>
          </a:p>
          <a:p>
            <a:r>
              <a:rPr lang="en-US" sz="2400" b="1" dirty="0">
                <a:solidFill>
                  <a:srgbClr val="7F0055"/>
                </a:solidFill>
                <a:latin typeface="Consolas" panose="020B0609020204030204" pitchFamily="49" charset="0"/>
              </a:rPr>
              <a:t>class</a:t>
            </a:r>
            <a:r>
              <a:rPr lang="en-US" sz="2400" b="1" dirty="0">
                <a:solidFill>
                  <a:srgbClr val="000000"/>
                </a:solidFill>
                <a:latin typeface="Consolas" panose="020B0609020204030204" pitchFamily="49" charset="0"/>
              </a:rPr>
              <a:t> Hello </a:t>
            </a:r>
            <a:r>
              <a:rPr lang="en-US" sz="2400" b="1" dirty="0">
                <a:solidFill>
                  <a:srgbClr val="7F0055"/>
                </a:solidFill>
                <a:latin typeface="Consolas" panose="020B0609020204030204" pitchFamily="49" charset="0"/>
              </a:rPr>
              <a:t>extends</a:t>
            </a:r>
            <a:r>
              <a:rPr lang="en-US" sz="2400" b="1" dirty="0">
                <a:solidFill>
                  <a:srgbClr val="000000"/>
                </a:solidFill>
                <a:latin typeface="Consolas" panose="020B0609020204030204" pitchFamily="49" charset="0"/>
              </a:rPr>
              <a:t> Thread{</a:t>
            </a:r>
          </a:p>
          <a:p>
            <a:r>
              <a:rPr lang="en-US" sz="2400" b="1" dirty="0">
                <a:solidFill>
                  <a:srgbClr val="7F0055"/>
                </a:solidFill>
                <a:latin typeface="Consolas" panose="020B0609020204030204" pitchFamily="49" charset="0"/>
              </a:rPr>
              <a:t>public</a:t>
            </a:r>
            <a:r>
              <a:rPr lang="en-US" sz="2400" b="1" dirty="0">
                <a:solidFill>
                  <a:srgbClr val="000000"/>
                </a:solidFill>
                <a:latin typeface="Consolas" panose="020B0609020204030204" pitchFamily="49" charset="0"/>
              </a:rPr>
              <a:t> </a:t>
            </a:r>
            <a:r>
              <a:rPr lang="en-US" sz="2400" b="1" dirty="0">
                <a:solidFill>
                  <a:srgbClr val="7F0055"/>
                </a:solidFill>
                <a:latin typeface="Consolas" panose="020B0609020204030204" pitchFamily="49" charset="0"/>
              </a:rPr>
              <a:t>void</a:t>
            </a:r>
            <a:r>
              <a:rPr lang="en-US" sz="2400" b="1" dirty="0">
                <a:solidFill>
                  <a:srgbClr val="000000"/>
                </a:solidFill>
                <a:latin typeface="Consolas" panose="020B0609020204030204" pitchFamily="49" charset="0"/>
              </a:rPr>
              <a:t> run(){</a:t>
            </a:r>
          </a:p>
          <a:p>
            <a:r>
              <a:rPr lang="en-US" sz="2400" b="1" dirty="0">
                <a:solidFill>
                  <a:srgbClr val="7F0055"/>
                </a:solidFill>
                <a:latin typeface="Consolas" panose="020B0609020204030204" pitchFamily="49" charset="0"/>
              </a:rPr>
              <a:t>for</a:t>
            </a:r>
            <a:r>
              <a:rPr lang="en-US" sz="2400" b="1" dirty="0">
                <a:solidFill>
                  <a:srgbClr val="000000"/>
                </a:solidFill>
                <a:latin typeface="Consolas" panose="020B0609020204030204" pitchFamily="49" charset="0"/>
              </a:rPr>
              <a:t>(</a:t>
            </a:r>
            <a:r>
              <a:rPr lang="en-US" sz="2400" b="1" dirty="0" err="1">
                <a:solidFill>
                  <a:srgbClr val="7F0055"/>
                </a:solidFill>
                <a:latin typeface="Consolas" panose="020B0609020204030204" pitchFamily="49" charset="0"/>
              </a:rPr>
              <a:t>int</a:t>
            </a:r>
            <a:r>
              <a:rPr lang="en-US" sz="2400" b="1" dirty="0">
                <a:solidFill>
                  <a:srgbClr val="000000"/>
                </a:solidFill>
                <a:latin typeface="Consolas" panose="020B0609020204030204" pitchFamily="49" charset="0"/>
              </a:rPr>
              <a:t> </a:t>
            </a:r>
            <a:r>
              <a:rPr lang="en-US" sz="2400" b="1" dirty="0" err="1">
                <a:solidFill>
                  <a:srgbClr val="6A3E3E"/>
                </a:solidFill>
                <a:latin typeface="Consolas" panose="020B0609020204030204" pitchFamily="49" charset="0"/>
              </a:rPr>
              <a:t>i</a:t>
            </a:r>
            <a:r>
              <a:rPr lang="en-US" sz="2400" b="1" dirty="0">
                <a:solidFill>
                  <a:srgbClr val="000000"/>
                </a:solidFill>
                <a:latin typeface="Consolas" panose="020B0609020204030204" pitchFamily="49" charset="0"/>
              </a:rPr>
              <a:t>=0;</a:t>
            </a:r>
            <a:r>
              <a:rPr lang="en-US" sz="2400" b="1" dirty="0">
                <a:solidFill>
                  <a:srgbClr val="6A3E3E"/>
                </a:solidFill>
                <a:latin typeface="Consolas" panose="020B0609020204030204" pitchFamily="49" charset="0"/>
              </a:rPr>
              <a:t>i</a:t>
            </a:r>
            <a:r>
              <a:rPr lang="en-US" sz="2400" b="1" dirty="0">
                <a:solidFill>
                  <a:srgbClr val="000000"/>
                </a:solidFill>
                <a:latin typeface="Consolas" panose="020B0609020204030204" pitchFamily="49" charset="0"/>
              </a:rPr>
              <a:t>&lt;5;</a:t>
            </a:r>
            <a:r>
              <a:rPr lang="en-US" sz="2400" b="1" dirty="0">
                <a:solidFill>
                  <a:srgbClr val="6A3E3E"/>
                </a:solidFill>
                <a:latin typeface="Consolas" panose="020B0609020204030204" pitchFamily="49" charset="0"/>
              </a:rPr>
              <a:t>i</a:t>
            </a:r>
            <a:r>
              <a:rPr lang="en-US" sz="2400" b="1" dirty="0">
                <a:solidFill>
                  <a:srgbClr val="000000"/>
                </a:solidFill>
                <a:latin typeface="Consolas" panose="020B0609020204030204" pitchFamily="49" charset="0"/>
              </a:rPr>
              <a:t>++){</a:t>
            </a:r>
          </a:p>
          <a:p>
            <a:r>
              <a:rPr lang="en-US" sz="2400" dirty="0" err="1">
                <a:solidFill>
                  <a:srgbClr val="000000"/>
                </a:solidFill>
                <a:latin typeface="Consolas" panose="020B0609020204030204" pitchFamily="49" charset="0"/>
              </a:rPr>
              <a:t>System.</a:t>
            </a:r>
            <a:r>
              <a:rPr lang="en-US" sz="2400" b="1" i="1" dirty="0" err="1">
                <a:solidFill>
                  <a:srgbClr val="0000C0"/>
                </a:solidFill>
                <a:latin typeface="Consolas" panose="020B0609020204030204" pitchFamily="49" charset="0"/>
              </a:rPr>
              <a:t>out</a:t>
            </a:r>
            <a:r>
              <a:rPr lang="en-US" sz="2400" b="1" i="1" dirty="0" err="1">
                <a:solidFill>
                  <a:srgbClr val="000000"/>
                </a:solidFill>
                <a:latin typeface="Consolas" panose="020B0609020204030204" pitchFamily="49" charset="0"/>
              </a:rPr>
              <a:t>.println</a:t>
            </a:r>
            <a:r>
              <a:rPr lang="en-US" sz="2400" b="1" i="1" dirty="0">
                <a:solidFill>
                  <a:srgbClr val="000000"/>
                </a:solidFill>
                <a:latin typeface="Consolas" panose="020B0609020204030204" pitchFamily="49" charset="0"/>
              </a:rPr>
              <a:t>(</a:t>
            </a:r>
            <a:r>
              <a:rPr lang="en-US" sz="2400" b="1" i="1" dirty="0">
                <a:solidFill>
                  <a:srgbClr val="2A00FF"/>
                </a:solidFill>
                <a:latin typeface="Consolas" panose="020B0609020204030204" pitchFamily="49" charset="0"/>
              </a:rPr>
              <a:t>"Hello"</a:t>
            </a:r>
            <a:r>
              <a:rPr lang="en-US" sz="2400" b="1" i="1" dirty="0">
                <a:solidFill>
                  <a:srgbClr val="000000"/>
                </a:solidFill>
                <a:latin typeface="Consolas" panose="020B0609020204030204" pitchFamily="49" charset="0"/>
              </a:rPr>
              <a:t>);</a:t>
            </a:r>
          </a:p>
          <a:p>
            <a:r>
              <a:rPr lang="en-US" sz="2400" b="1" dirty="0">
                <a:solidFill>
                  <a:srgbClr val="7F0055"/>
                </a:solidFill>
                <a:latin typeface="Consolas" panose="020B0609020204030204" pitchFamily="49" charset="0"/>
              </a:rPr>
              <a:t>try</a:t>
            </a:r>
            <a:r>
              <a:rPr lang="en-US" sz="2400" b="1" dirty="0">
                <a:solidFill>
                  <a:srgbClr val="000000"/>
                </a:solidFill>
                <a:latin typeface="Consolas" panose="020B0609020204030204" pitchFamily="49" charset="0"/>
              </a:rPr>
              <a:t>{</a:t>
            </a:r>
            <a:r>
              <a:rPr lang="en-US" sz="2400" b="1" dirty="0" err="1">
                <a:solidFill>
                  <a:srgbClr val="000000"/>
                </a:solidFill>
                <a:latin typeface="Consolas" panose="020B0609020204030204" pitchFamily="49" charset="0"/>
              </a:rPr>
              <a:t>Thread.</a:t>
            </a:r>
            <a:r>
              <a:rPr lang="en-US" sz="2400" b="1" i="1" dirty="0" err="1">
                <a:solidFill>
                  <a:srgbClr val="000000"/>
                </a:solidFill>
                <a:latin typeface="Consolas" panose="020B0609020204030204" pitchFamily="49" charset="0"/>
              </a:rPr>
              <a:t>sleep</a:t>
            </a:r>
            <a:r>
              <a:rPr lang="en-US" sz="2400" b="1" i="1" dirty="0">
                <a:solidFill>
                  <a:srgbClr val="000000"/>
                </a:solidFill>
                <a:latin typeface="Consolas" panose="020B0609020204030204" pitchFamily="49" charset="0"/>
              </a:rPr>
              <a:t>(1000);}</a:t>
            </a:r>
            <a:r>
              <a:rPr lang="en-US" sz="2400" b="1" i="1" dirty="0">
                <a:solidFill>
                  <a:srgbClr val="7F0055"/>
                </a:solidFill>
                <a:latin typeface="Consolas" panose="020B0609020204030204" pitchFamily="49" charset="0"/>
              </a:rPr>
              <a:t>catch</a:t>
            </a:r>
            <a:r>
              <a:rPr lang="en-US" sz="2400" b="1" i="1" dirty="0">
                <a:solidFill>
                  <a:srgbClr val="000000"/>
                </a:solidFill>
                <a:latin typeface="Consolas" panose="020B0609020204030204" pitchFamily="49" charset="0"/>
              </a:rPr>
              <a:t>(Exception </a:t>
            </a:r>
            <a:r>
              <a:rPr lang="en-US" sz="2400" b="1" i="1" dirty="0">
                <a:solidFill>
                  <a:srgbClr val="6A3E3E"/>
                </a:solidFill>
                <a:latin typeface="Consolas" panose="020B0609020204030204" pitchFamily="49" charset="0"/>
              </a:rPr>
              <a:t>e</a:t>
            </a:r>
            <a:r>
              <a:rPr lang="en-US" sz="2400" b="1" i="1" dirty="0" smtClean="0">
                <a:solidFill>
                  <a:srgbClr val="000000"/>
                </a:solidFill>
                <a:latin typeface="Consolas" panose="020B0609020204030204" pitchFamily="49" charset="0"/>
              </a:rPr>
              <a:t>){}      </a:t>
            </a:r>
            <a:r>
              <a:rPr lang="en-US" sz="2400" dirty="0" smtClean="0">
                <a:solidFill>
                  <a:srgbClr val="000000"/>
                </a:solidFill>
                <a:latin typeface="Consolas" panose="020B0609020204030204" pitchFamily="49" charset="0"/>
              </a:rPr>
              <a:t>}}  }</a:t>
            </a:r>
            <a:endParaRPr lang="en-US" sz="2400" dirty="0">
              <a:solidFill>
                <a:srgbClr val="000000"/>
              </a:solidFill>
              <a:latin typeface="Consolas" panose="020B0609020204030204" pitchFamily="49" charset="0"/>
            </a:endParaRPr>
          </a:p>
          <a:p>
            <a:r>
              <a:rPr lang="en-US" sz="2400" b="1" dirty="0">
                <a:solidFill>
                  <a:srgbClr val="7F0055"/>
                </a:solidFill>
                <a:latin typeface="Consolas" panose="020B0609020204030204" pitchFamily="49" charset="0"/>
              </a:rPr>
              <a:t>public</a:t>
            </a:r>
            <a:r>
              <a:rPr lang="en-US" sz="2400" b="1" dirty="0">
                <a:solidFill>
                  <a:srgbClr val="000000"/>
                </a:solidFill>
                <a:latin typeface="Consolas" panose="020B0609020204030204" pitchFamily="49" charset="0"/>
              </a:rPr>
              <a:t> </a:t>
            </a:r>
            <a:r>
              <a:rPr lang="en-US" sz="2400" b="1" dirty="0">
                <a:solidFill>
                  <a:srgbClr val="7F0055"/>
                </a:solidFill>
                <a:latin typeface="Consolas" panose="020B0609020204030204" pitchFamily="49" charset="0"/>
              </a:rPr>
              <a:t>class</a:t>
            </a:r>
            <a:r>
              <a:rPr lang="en-US" sz="2400" b="1" dirty="0">
                <a:solidFill>
                  <a:srgbClr val="000000"/>
                </a:solidFill>
                <a:latin typeface="Consolas" panose="020B0609020204030204" pitchFamily="49" charset="0"/>
              </a:rPr>
              <a:t> </a:t>
            </a:r>
            <a:r>
              <a:rPr lang="en-US" sz="2400" b="1" dirty="0" err="1">
                <a:solidFill>
                  <a:srgbClr val="000000"/>
                </a:solidFill>
                <a:latin typeface="Consolas" panose="020B0609020204030204" pitchFamily="49" charset="0"/>
              </a:rPr>
              <a:t>MainThread</a:t>
            </a:r>
            <a:r>
              <a:rPr lang="en-US" sz="2400" b="1" dirty="0">
                <a:solidFill>
                  <a:srgbClr val="000000"/>
                </a:solidFill>
                <a:latin typeface="Consolas" panose="020B0609020204030204" pitchFamily="49" charset="0"/>
              </a:rPr>
              <a:t> {</a:t>
            </a:r>
          </a:p>
          <a:p>
            <a:r>
              <a:rPr lang="en-US" sz="2400" b="1" dirty="0">
                <a:solidFill>
                  <a:srgbClr val="7F0055"/>
                </a:solidFill>
                <a:latin typeface="Consolas" panose="020B0609020204030204" pitchFamily="49" charset="0"/>
              </a:rPr>
              <a:t>public</a:t>
            </a:r>
            <a:r>
              <a:rPr lang="en-US" sz="2400" b="1" dirty="0">
                <a:solidFill>
                  <a:srgbClr val="000000"/>
                </a:solidFill>
                <a:latin typeface="Consolas" panose="020B0609020204030204" pitchFamily="49" charset="0"/>
              </a:rPr>
              <a:t> </a:t>
            </a:r>
            <a:r>
              <a:rPr lang="en-US" sz="2400" b="1" dirty="0">
                <a:solidFill>
                  <a:srgbClr val="7F0055"/>
                </a:solidFill>
                <a:latin typeface="Consolas" panose="020B0609020204030204" pitchFamily="49" charset="0"/>
              </a:rPr>
              <a:t>static</a:t>
            </a:r>
            <a:r>
              <a:rPr lang="en-US" sz="2400" b="1" dirty="0">
                <a:solidFill>
                  <a:srgbClr val="000000"/>
                </a:solidFill>
                <a:latin typeface="Consolas" panose="020B0609020204030204" pitchFamily="49" charset="0"/>
              </a:rPr>
              <a:t> </a:t>
            </a:r>
            <a:r>
              <a:rPr lang="en-US" sz="2400" b="1" dirty="0">
                <a:solidFill>
                  <a:srgbClr val="7F0055"/>
                </a:solidFill>
                <a:latin typeface="Consolas" panose="020B0609020204030204" pitchFamily="49" charset="0"/>
              </a:rPr>
              <a:t>void</a:t>
            </a:r>
            <a:r>
              <a:rPr lang="en-US" sz="2400" b="1" dirty="0">
                <a:solidFill>
                  <a:srgbClr val="000000"/>
                </a:solidFill>
                <a:latin typeface="Consolas" panose="020B0609020204030204" pitchFamily="49" charset="0"/>
              </a:rPr>
              <a:t> main(String[] </a:t>
            </a:r>
            <a:r>
              <a:rPr lang="en-US" sz="2400" b="1" dirty="0" err="1">
                <a:solidFill>
                  <a:srgbClr val="6A3E3E"/>
                </a:solidFill>
                <a:latin typeface="Consolas" panose="020B0609020204030204" pitchFamily="49" charset="0"/>
              </a:rPr>
              <a:t>args</a:t>
            </a:r>
            <a:r>
              <a:rPr lang="en-US" sz="2400" b="1" dirty="0">
                <a:solidFill>
                  <a:srgbClr val="000000"/>
                </a:solidFill>
                <a:latin typeface="Consolas" panose="020B0609020204030204" pitchFamily="49" charset="0"/>
              </a:rPr>
              <a:t>) {</a:t>
            </a:r>
          </a:p>
          <a:p>
            <a:r>
              <a:rPr lang="en-US" sz="2400" dirty="0">
                <a:solidFill>
                  <a:srgbClr val="000000"/>
                </a:solidFill>
                <a:latin typeface="Consolas" panose="020B0609020204030204" pitchFamily="49" charset="0"/>
              </a:rPr>
              <a:t>Hi </a:t>
            </a:r>
            <a:r>
              <a:rPr lang="en-US" sz="2400" dirty="0">
                <a:solidFill>
                  <a:srgbClr val="6A3E3E"/>
                </a:solidFill>
                <a:latin typeface="Consolas" panose="020B0609020204030204" pitchFamily="49" charset="0"/>
              </a:rPr>
              <a:t>o1</a:t>
            </a:r>
            <a:r>
              <a:rPr lang="en-US" sz="2400" dirty="0">
                <a:solidFill>
                  <a:srgbClr val="000000"/>
                </a:solidFill>
                <a:latin typeface="Consolas" panose="020B0609020204030204" pitchFamily="49" charset="0"/>
              </a:rPr>
              <a:t>= </a:t>
            </a:r>
            <a:r>
              <a:rPr lang="en-US" sz="2400" b="1" dirty="0">
                <a:solidFill>
                  <a:srgbClr val="7F0055"/>
                </a:solidFill>
                <a:latin typeface="Consolas" panose="020B0609020204030204" pitchFamily="49" charset="0"/>
              </a:rPr>
              <a:t>new</a:t>
            </a:r>
            <a:r>
              <a:rPr lang="en-US" sz="2400" b="1" dirty="0">
                <a:solidFill>
                  <a:srgbClr val="000000"/>
                </a:solidFill>
                <a:latin typeface="Consolas" panose="020B0609020204030204" pitchFamily="49" charset="0"/>
              </a:rPr>
              <a:t> Hi();</a:t>
            </a:r>
          </a:p>
          <a:p>
            <a:r>
              <a:rPr lang="en-US" sz="2400" dirty="0">
                <a:solidFill>
                  <a:srgbClr val="000000"/>
                </a:solidFill>
                <a:latin typeface="Consolas" panose="020B0609020204030204" pitchFamily="49" charset="0"/>
              </a:rPr>
              <a:t>Hello </a:t>
            </a:r>
            <a:r>
              <a:rPr lang="en-US" sz="2400" dirty="0">
                <a:solidFill>
                  <a:srgbClr val="6A3E3E"/>
                </a:solidFill>
                <a:latin typeface="Consolas" panose="020B0609020204030204" pitchFamily="49" charset="0"/>
              </a:rPr>
              <a:t>o2</a:t>
            </a:r>
            <a:r>
              <a:rPr lang="en-US" sz="2400" dirty="0">
                <a:solidFill>
                  <a:srgbClr val="000000"/>
                </a:solidFill>
                <a:latin typeface="Consolas" panose="020B0609020204030204" pitchFamily="49" charset="0"/>
              </a:rPr>
              <a:t>=</a:t>
            </a:r>
            <a:r>
              <a:rPr lang="en-US" sz="2400" b="1" dirty="0">
                <a:solidFill>
                  <a:srgbClr val="7F0055"/>
                </a:solidFill>
                <a:latin typeface="Consolas" panose="020B0609020204030204" pitchFamily="49" charset="0"/>
              </a:rPr>
              <a:t>new</a:t>
            </a:r>
            <a:r>
              <a:rPr lang="en-US" sz="2400" b="1" dirty="0">
                <a:solidFill>
                  <a:srgbClr val="000000"/>
                </a:solidFill>
                <a:latin typeface="Consolas" panose="020B0609020204030204" pitchFamily="49" charset="0"/>
              </a:rPr>
              <a:t> Hello();</a:t>
            </a:r>
          </a:p>
          <a:p>
            <a:r>
              <a:rPr lang="en-US" sz="2400" dirty="0">
                <a:solidFill>
                  <a:srgbClr val="6A3E3E"/>
                </a:solidFill>
                <a:latin typeface="Consolas" panose="020B0609020204030204" pitchFamily="49" charset="0"/>
              </a:rPr>
              <a:t>o1</a:t>
            </a:r>
            <a:r>
              <a:rPr lang="en-US" sz="2400" dirty="0">
                <a:solidFill>
                  <a:srgbClr val="000000"/>
                </a:solidFill>
                <a:latin typeface="Consolas" panose="020B0609020204030204" pitchFamily="49" charset="0"/>
              </a:rPr>
              <a:t>.start();</a:t>
            </a:r>
          </a:p>
          <a:p>
            <a:r>
              <a:rPr lang="en-US" sz="2400" dirty="0">
                <a:solidFill>
                  <a:srgbClr val="3F7F5F"/>
                </a:solidFill>
                <a:latin typeface="Consolas" panose="020B0609020204030204" pitchFamily="49" charset="0"/>
              </a:rPr>
              <a:t>//try{</a:t>
            </a:r>
            <a:r>
              <a:rPr lang="en-US" sz="2400" dirty="0" err="1">
                <a:solidFill>
                  <a:srgbClr val="3F7F5F"/>
                </a:solidFill>
                <a:latin typeface="Consolas" panose="020B0609020204030204" pitchFamily="49" charset="0"/>
              </a:rPr>
              <a:t>Thread.sleep</a:t>
            </a:r>
            <a:r>
              <a:rPr lang="en-US" sz="2400" dirty="0">
                <a:solidFill>
                  <a:srgbClr val="3F7F5F"/>
                </a:solidFill>
                <a:latin typeface="Consolas" panose="020B0609020204030204" pitchFamily="49" charset="0"/>
              </a:rPr>
              <a:t>(50);}catch(Exception e){}</a:t>
            </a:r>
          </a:p>
          <a:p>
            <a:r>
              <a:rPr lang="en-US" sz="2400" dirty="0">
                <a:solidFill>
                  <a:srgbClr val="6A3E3E"/>
                </a:solidFill>
                <a:latin typeface="Consolas" panose="020B0609020204030204" pitchFamily="49" charset="0"/>
              </a:rPr>
              <a:t>o2</a:t>
            </a:r>
            <a:r>
              <a:rPr lang="en-US" sz="2400" dirty="0">
                <a:solidFill>
                  <a:srgbClr val="000000"/>
                </a:solidFill>
                <a:latin typeface="Consolas" panose="020B0609020204030204" pitchFamily="49" charset="0"/>
              </a:rPr>
              <a:t>.start</a:t>
            </a:r>
            <a:r>
              <a:rPr lang="en-US" sz="2400" dirty="0" smtClean="0">
                <a:solidFill>
                  <a:srgbClr val="000000"/>
                </a:solidFill>
                <a:latin typeface="Consolas" panose="020B0609020204030204" pitchFamily="49" charset="0"/>
              </a:rPr>
              <a:t>();}}</a:t>
            </a:r>
            <a:endParaRPr lang="en-US" sz="2400" dirty="0"/>
          </a:p>
        </p:txBody>
      </p:sp>
    </p:spTree>
    <p:extLst>
      <p:ext uri="{BB962C8B-B14F-4D97-AF65-F5344CB8AC3E}">
        <p14:creationId xmlns:p14="http://schemas.microsoft.com/office/powerpoint/2010/main" val="338407550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7233" y="153041"/>
            <a:ext cx="11438709" cy="2246769"/>
          </a:xfrm>
          <a:prstGeom prst="rect">
            <a:avLst/>
          </a:prstGeom>
        </p:spPr>
        <p:txBody>
          <a:bodyPr wrap="square">
            <a:spAutoFit/>
          </a:bodyPr>
          <a:lstStyle/>
          <a:p>
            <a:r>
              <a:rPr lang="en-US" sz="2000" b="1" dirty="0">
                <a:solidFill>
                  <a:srgbClr val="FF0000"/>
                </a:solidFill>
              </a:rPr>
              <a:t>Java Networking</a:t>
            </a:r>
          </a:p>
          <a:p>
            <a:r>
              <a:rPr lang="en-US" sz="2000" dirty="0"/>
              <a:t>Java Networking is a concept of connecting two or more computing devices together so that we can share resources.</a:t>
            </a:r>
          </a:p>
          <a:p>
            <a:r>
              <a:rPr lang="en-US" sz="2000" dirty="0"/>
              <a:t>Java socket programming provides facility to share data between different computing devices.</a:t>
            </a:r>
          </a:p>
          <a:p>
            <a:r>
              <a:rPr lang="en-US" sz="2000" b="1" dirty="0"/>
              <a:t>Advantage of Java Networking</a:t>
            </a:r>
          </a:p>
          <a:p>
            <a:pPr>
              <a:buFont typeface="+mj-lt"/>
              <a:buAutoNum type="arabicPeriod"/>
            </a:pPr>
            <a:r>
              <a:rPr lang="en-US" sz="2000" dirty="0"/>
              <a:t>sharing resources</a:t>
            </a:r>
          </a:p>
          <a:p>
            <a:pPr>
              <a:buFont typeface="+mj-lt"/>
              <a:buAutoNum type="arabicPeriod"/>
            </a:pPr>
            <a:r>
              <a:rPr lang="en-US" sz="2000" dirty="0"/>
              <a:t>centralize software management</a:t>
            </a:r>
          </a:p>
        </p:txBody>
      </p:sp>
      <p:sp>
        <p:nvSpPr>
          <p:cNvPr id="5" name="Rectangle 1"/>
          <p:cNvSpPr>
            <a:spLocks noChangeArrowheads="1"/>
          </p:cNvSpPr>
          <p:nvPr/>
        </p:nvSpPr>
        <p:spPr bwMode="auto">
          <a:xfrm>
            <a:off x="187233" y="2399810"/>
            <a:ext cx="10920549" cy="427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chemeClr val="tx1"/>
                </a:solidFill>
                <a:effectLst/>
                <a:latin typeface="Arial" panose="020B0604020202020204" pitchFamily="34" charset="0"/>
              </a:rPr>
              <a:t>Java Networking Terminology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rPr>
              <a:t>The widely used java networking terminologies are given below:</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600" b="0" i="0" u="none" strike="noStrike" cap="none" normalizeH="0" baseline="0" dirty="0" smtClean="0">
                <a:ln>
                  <a:noFill/>
                </a:ln>
                <a:solidFill>
                  <a:schemeClr val="tx1"/>
                </a:solidFill>
                <a:effectLst/>
                <a:latin typeface="Arial" panose="020B0604020202020204" pitchFamily="34" charset="0"/>
              </a:rPr>
              <a:t>IP Address  ,Protocol  ,Port Number ,MAC Address ,Connection-oriented and connection-less protocol ,Socket </a:t>
            </a:r>
            <a:endParaRPr kumimoji="0" lang="en-US" altLang="en-US" sz="16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chemeClr val="tx1"/>
                </a:solidFill>
                <a:effectLst/>
                <a:latin typeface="Arial" panose="020B0604020202020204" pitchFamily="34" charset="0"/>
              </a:rPr>
              <a:t>1) IP Address: </a:t>
            </a:r>
            <a:r>
              <a:rPr kumimoji="0" lang="en-US" altLang="en-US" sz="1600" b="0" i="0" u="none" strike="noStrike" cap="none" normalizeH="0" baseline="0" dirty="0" smtClean="0">
                <a:ln>
                  <a:noFill/>
                </a:ln>
                <a:solidFill>
                  <a:schemeClr val="tx1"/>
                </a:solidFill>
                <a:effectLst/>
                <a:latin typeface="Arial" panose="020B0604020202020204" pitchFamily="34" charset="0"/>
              </a:rPr>
              <a:t>IP address is a unique number assigned to a node of a network e.g. 192.168.0.1 . It is composed of octets that range from 0 to 255. It is a logical address that can be changed.</a:t>
            </a:r>
            <a:endParaRPr kumimoji="0" lang="en-US" altLang="en-US" sz="16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chemeClr val="tx1"/>
                </a:solidFill>
                <a:effectLst/>
                <a:latin typeface="Arial" panose="020B0604020202020204" pitchFamily="34" charset="0"/>
              </a:rPr>
              <a:t>2) Protocol: </a:t>
            </a:r>
            <a:r>
              <a:rPr kumimoji="0" lang="en-US" altLang="en-US" sz="1600" b="0" i="0" u="none" strike="noStrike" cap="none" normalizeH="0" baseline="0" dirty="0" smtClean="0">
                <a:ln>
                  <a:noFill/>
                </a:ln>
                <a:solidFill>
                  <a:schemeClr val="tx1"/>
                </a:solidFill>
                <a:effectLst/>
                <a:latin typeface="Arial" panose="020B0604020202020204" pitchFamily="34" charset="0"/>
              </a:rPr>
              <a:t>A protocol is a set of rules basically that is followed for communication. For example: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Arial" panose="020B0604020202020204" pitchFamily="34" charset="0"/>
              </a:rPr>
              <a:t>TCP FTP Telnet SMTP POP etc. </a:t>
            </a:r>
            <a:endParaRPr kumimoji="0" lang="en-US" altLang="en-US" sz="16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chemeClr val="tx1"/>
                </a:solidFill>
                <a:effectLst/>
                <a:latin typeface="Arial" panose="020B0604020202020204" pitchFamily="34" charset="0"/>
              </a:rPr>
              <a:t>3) Port </a:t>
            </a:r>
            <a:r>
              <a:rPr kumimoji="0" lang="en-US" altLang="en-US" sz="1600" b="1" i="0" u="none" strike="noStrike" cap="none" normalizeH="0" baseline="0" dirty="0" err="1" smtClean="0">
                <a:ln>
                  <a:noFill/>
                </a:ln>
                <a:solidFill>
                  <a:schemeClr val="tx1"/>
                </a:solidFill>
                <a:effectLst/>
                <a:latin typeface="Arial" panose="020B0604020202020204" pitchFamily="34" charset="0"/>
              </a:rPr>
              <a:t>Number:</a:t>
            </a:r>
            <a:r>
              <a:rPr kumimoji="0" lang="en-US" altLang="en-US" sz="1600" b="0" i="0" u="none" strike="noStrike" cap="none" normalizeH="0" baseline="0" dirty="0" err="1" smtClean="0">
                <a:ln>
                  <a:noFill/>
                </a:ln>
                <a:solidFill>
                  <a:schemeClr val="tx1"/>
                </a:solidFill>
                <a:effectLst/>
                <a:latin typeface="Arial" panose="020B0604020202020204" pitchFamily="34" charset="0"/>
              </a:rPr>
              <a:t>The</a:t>
            </a:r>
            <a:r>
              <a:rPr kumimoji="0" lang="en-US" altLang="en-US" sz="1600" b="0" i="0" u="none" strike="noStrike" cap="none" normalizeH="0" baseline="0" dirty="0" smtClean="0">
                <a:ln>
                  <a:noFill/>
                </a:ln>
                <a:solidFill>
                  <a:schemeClr val="tx1"/>
                </a:solidFill>
                <a:effectLst/>
                <a:latin typeface="Arial" panose="020B0604020202020204" pitchFamily="34" charset="0"/>
              </a:rPr>
              <a:t> port number is used to uniquely identify different applications. It acts as a communication endpoint between applications.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rPr>
              <a:t>The port number is associated with the IP address for communication between two applications.</a:t>
            </a:r>
            <a:endParaRPr kumimoji="0" lang="en-US" altLang="en-US" sz="16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chemeClr val="tx1"/>
                </a:solidFill>
                <a:effectLst/>
                <a:latin typeface="Arial" panose="020B0604020202020204" pitchFamily="34" charset="0"/>
              </a:rPr>
              <a:t>4) MAC </a:t>
            </a:r>
            <a:r>
              <a:rPr kumimoji="0" lang="en-US" altLang="en-US" sz="1600" b="1" i="0" u="none" strike="noStrike" cap="none" normalizeH="0" baseline="0" dirty="0" err="1" smtClean="0">
                <a:ln>
                  <a:noFill/>
                </a:ln>
                <a:solidFill>
                  <a:schemeClr val="tx1"/>
                </a:solidFill>
                <a:effectLst/>
                <a:latin typeface="Arial" panose="020B0604020202020204" pitchFamily="34" charset="0"/>
              </a:rPr>
              <a:t>Address:</a:t>
            </a:r>
            <a:r>
              <a:rPr kumimoji="0" lang="en-US" altLang="en-US" sz="1600" b="0" i="0" u="none" strike="noStrike" cap="none" normalizeH="0" baseline="0" dirty="0" err="1" smtClean="0">
                <a:ln>
                  <a:noFill/>
                </a:ln>
                <a:solidFill>
                  <a:schemeClr val="tx1"/>
                </a:solidFill>
                <a:effectLst/>
                <a:latin typeface="Arial" panose="020B0604020202020204" pitchFamily="34" charset="0"/>
              </a:rPr>
              <a:t>MAC</a:t>
            </a:r>
            <a:r>
              <a:rPr kumimoji="0" lang="en-US" altLang="en-US" sz="1600" b="0" i="0" u="none" strike="noStrike" cap="none" normalizeH="0" baseline="0" dirty="0" smtClean="0">
                <a:ln>
                  <a:noFill/>
                </a:ln>
                <a:solidFill>
                  <a:schemeClr val="tx1"/>
                </a:solidFill>
                <a:effectLst/>
                <a:latin typeface="Arial" panose="020B0604020202020204" pitchFamily="34" charset="0"/>
              </a:rPr>
              <a:t> (Media Access Control) Address is a unique identifier of NIC (Network Interface Controller). A network node can have multiple NIC but each with unique MAC.</a:t>
            </a:r>
            <a:endParaRPr kumimoji="0" lang="en-US" altLang="en-US" sz="16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chemeClr val="tx1"/>
                </a:solidFill>
                <a:effectLst/>
                <a:latin typeface="Arial" panose="020B0604020202020204" pitchFamily="34" charset="0"/>
              </a:rPr>
              <a:t>5) Connection-oriented and connection-less protocol: </a:t>
            </a:r>
            <a:r>
              <a:rPr kumimoji="0" lang="en-US" altLang="en-US" sz="1600" b="0" i="0" u="none" strike="noStrike" cap="none" normalizeH="0" baseline="0" dirty="0" smtClean="0">
                <a:ln>
                  <a:noFill/>
                </a:ln>
                <a:solidFill>
                  <a:schemeClr val="tx1"/>
                </a:solidFill>
                <a:effectLst/>
                <a:latin typeface="Arial" panose="020B0604020202020204" pitchFamily="34" charset="0"/>
              </a:rPr>
              <a:t>In connection-oriented protocol, acknowledgement is sent by the receiver. So it is reliable but slow. The example of connection-oriented protocol is TCP.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rPr>
              <a:t>But, in connection-less protocol, acknowledgement is not sent by the receiver. So it is not reliable but fast. The example of connection-less protocol is UDP.</a:t>
            </a:r>
            <a:endParaRPr kumimoji="0" lang="en-US" altLang="en-US" sz="16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chemeClr val="tx1"/>
                </a:solidFill>
                <a:effectLst/>
                <a:latin typeface="Arial" panose="020B0604020202020204" pitchFamily="34" charset="0"/>
              </a:rPr>
              <a:t>6) Socket: </a:t>
            </a:r>
            <a:r>
              <a:rPr kumimoji="0" lang="en-US" altLang="en-US" sz="1600" b="0" i="0" u="none" strike="noStrike" cap="none" normalizeH="0" baseline="0" dirty="0" smtClean="0">
                <a:ln>
                  <a:noFill/>
                </a:ln>
                <a:solidFill>
                  <a:schemeClr val="tx1"/>
                </a:solidFill>
                <a:effectLst/>
                <a:latin typeface="Arial" panose="020B0604020202020204" pitchFamily="34" charset="0"/>
              </a:rPr>
              <a:t>A socket is an endpoint between two way communication.</a:t>
            </a:r>
          </a:p>
        </p:txBody>
      </p:sp>
    </p:spTree>
    <p:extLst>
      <p:ext uri="{BB962C8B-B14F-4D97-AF65-F5344CB8AC3E}">
        <p14:creationId xmlns:p14="http://schemas.microsoft.com/office/powerpoint/2010/main" val="3207801999"/>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6753" y="195943"/>
            <a:ext cx="11756571" cy="6370975"/>
          </a:xfrm>
          <a:prstGeom prst="rect">
            <a:avLst/>
          </a:prstGeom>
        </p:spPr>
        <p:txBody>
          <a:bodyPr wrap="square">
            <a:spAutoFit/>
          </a:bodyPr>
          <a:lstStyle/>
          <a:p>
            <a:r>
              <a:rPr lang="en-US" sz="2400" b="1" dirty="0" smtClean="0">
                <a:solidFill>
                  <a:srgbClr val="FF0000"/>
                </a:solidFill>
              </a:rPr>
              <a:t>Java </a:t>
            </a:r>
            <a:r>
              <a:rPr lang="en-US" sz="2400" b="1" dirty="0">
                <a:solidFill>
                  <a:srgbClr val="FF0000"/>
                </a:solidFill>
              </a:rPr>
              <a:t>Socket Programming</a:t>
            </a:r>
          </a:p>
          <a:p>
            <a:r>
              <a:rPr lang="en-US" sz="2400" dirty="0"/>
              <a:t>Java Socket programming is used for communication between the applications running on different JRE.</a:t>
            </a:r>
          </a:p>
          <a:p>
            <a:r>
              <a:rPr lang="en-US" sz="2400" dirty="0"/>
              <a:t>Java Socket programming can be connection-oriented or connection-less.</a:t>
            </a:r>
          </a:p>
          <a:p>
            <a:r>
              <a:rPr lang="en-US" sz="2400" dirty="0"/>
              <a:t>Socket and </a:t>
            </a:r>
            <a:r>
              <a:rPr lang="en-US" sz="2400" dirty="0" err="1"/>
              <a:t>ServerSocket</a:t>
            </a:r>
            <a:r>
              <a:rPr lang="en-US" sz="2400" dirty="0"/>
              <a:t> classes are used for </a:t>
            </a:r>
            <a:r>
              <a:rPr lang="en-US" sz="2400" dirty="0">
                <a:solidFill>
                  <a:srgbClr val="FF0000"/>
                </a:solidFill>
              </a:rPr>
              <a:t>connection-oriented</a:t>
            </a:r>
            <a:r>
              <a:rPr lang="en-US" sz="2400" dirty="0"/>
              <a:t> socket programming and </a:t>
            </a:r>
            <a:r>
              <a:rPr lang="en-US" sz="2400" dirty="0" err="1"/>
              <a:t>DatagramSocket</a:t>
            </a:r>
            <a:r>
              <a:rPr lang="en-US" sz="2400" dirty="0"/>
              <a:t> and </a:t>
            </a:r>
            <a:r>
              <a:rPr lang="en-US" sz="2400" dirty="0" err="1"/>
              <a:t>DatagramPacket</a:t>
            </a:r>
            <a:r>
              <a:rPr lang="en-US" sz="2400" dirty="0"/>
              <a:t> classes are used for </a:t>
            </a:r>
            <a:r>
              <a:rPr lang="en-US" sz="2400" dirty="0">
                <a:solidFill>
                  <a:srgbClr val="FF0000"/>
                </a:solidFill>
              </a:rPr>
              <a:t>connection-less socket </a:t>
            </a:r>
            <a:r>
              <a:rPr lang="en-US" sz="2400" dirty="0"/>
              <a:t>programming.</a:t>
            </a:r>
          </a:p>
          <a:p>
            <a:r>
              <a:rPr lang="en-US" sz="2400" dirty="0"/>
              <a:t>The client in socket programming must know two information:</a:t>
            </a:r>
          </a:p>
          <a:p>
            <a:pPr>
              <a:buFont typeface="+mj-lt"/>
              <a:buAutoNum type="arabicPeriod"/>
            </a:pPr>
            <a:r>
              <a:rPr lang="en-US" sz="2400" dirty="0"/>
              <a:t>IP Address of Server, and</a:t>
            </a:r>
          </a:p>
          <a:p>
            <a:pPr>
              <a:buFont typeface="+mj-lt"/>
              <a:buAutoNum type="arabicPeriod"/>
            </a:pPr>
            <a:r>
              <a:rPr lang="en-US" sz="2400" dirty="0"/>
              <a:t>Port number.</a:t>
            </a:r>
          </a:p>
          <a:p>
            <a:r>
              <a:rPr lang="en-US" sz="2400" dirty="0"/>
              <a:t>Here, we are going to make one-way client and server communication. In this application, client sends a message to the server, server reads the message and prints it. Here, two classes are being used: Socket and </a:t>
            </a:r>
            <a:r>
              <a:rPr lang="en-US" sz="2400" dirty="0" err="1"/>
              <a:t>ServerSocket</a:t>
            </a:r>
            <a:r>
              <a:rPr lang="en-US" sz="2400" dirty="0"/>
              <a:t>. The Socket class is used to communicate client and server. Through this class, we can read and write message. The </a:t>
            </a:r>
            <a:r>
              <a:rPr lang="en-US" sz="2400" dirty="0" err="1"/>
              <a:t>ServerSocket</a:t>
            </a:r>
            <a:r>
              <a:rPr lang="en-US" sz="2400" dirty="0"/>
              <a:t> class is used at server-side. The </a:t>
            </a:r>
            <a:r>
              <a:rPr lang="en-US" sz="2400" dirty="0">
                <a:solidFill>
                  <a:srgbClr val="FF0000"/>
                </a:solidFill>
              </a:rPr>
              <a:t>accept() </a:t>
            </a:r>
            <a:r>
              <a:rPr lang="en-US" sz="2400" dirty="0"/>
              <a:t>method of </a:t>
            </a:r>
            <a:r>
              <a:rPr lang="en-US" sz="2400" dirty="0" err="1"/>
              <a:t>ServerSocket</a:t>
            </a:r>
            <a:r>
              <a:rPr lang="en-US" sz="2400" dirty="0"/>
              <a:t> class blocks the console until the client is connected. After the successful connection of client, it returns the instance of Socket at server-side.</a:t>
            </a:r>
          </a:p>
        </p:txBody>
      </p:sp>
    </p:spTree>
    <p:extLst>
      <p:ext uri="{BB962C8B-B14F-4D97-AF65-F5344CB8AC3E}">
        <p14:creationId xmlns:p14="http://schemas.microsoft.com/office/powerpoint/2010/main" val="137427113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2880" y="160836"/>
            <a:ext cx="11730445" cy="6001643"/>
          </a:xfrm>
          <a:prstGeom prst="rect">
            <a:avLst/>
          </a:prstGeom>
        </p:spPr>
        <p:txBody>
          <a:bodyPr wrap="square">
            <a:spAutoFit/>
          </a:bodyPr>
          <a:lstStyle/>
          <a:p>
            <a:r>
              <a:rPr lang="en-US" sz="2400" b="1" dirty="0" smtClean="0">
                <a:solidFill>
                  <a:srgbClr val="FF0000"/>
                </a:solidFill>
              </a:rPr>
              <a:t>Server Script</a:t>
            </a:r>
          </a:p>
          <a:p>
            <a:r>
              <a:rPr lang="en-US" sz="2400" b="1" dirty="0" smtClean="0"/>
              <a:t>import </a:t>
            </a:r>
            <a:r>
              <a:rPr lang="en-US" sz="2400" b="1" dirty="0" err="1"/>
              <a:t>java.io.BufferedReader</a:t>
            </a:r>
            <a:r>
              <a:rPr lang="en-US" sz="2400" b="1" dirty="0"/>
              <a:t>;</a:t>
            </a:r>
          </a:p>
          <a:p>
            <a:r>
              <a:rPr lang="en-US" sz="2400" b="1" dirty="0"/>
              <a:t>import </a:t>
            </a:r>
            <a:r>
              <a:rPr lang="en-US" sz="2400" b="1" dirty="0" err="1"/>
              <a:t>java.io.InputStreamReader</a:t>
            </a:r>
            <a:r>
              <a:rPr lang="en-US" sz="2400" b="1" dirty="0"/>
              <a:t>;</a:t>
            </a:r>
          </a:p>
          <a:p>
            <a:r>
              <a:rPr lang="en-US" sz="2400" b="1" dirty="0"/>
              <a:t>import </a:t>
            </a:r>
            <a:r>
              <a:rPr lang="en-US" sz="2400" b="1" dirty="0" err="1"/>
              <a:t>java.net.Socket</a:t>
            </a:r>
            <a:r>
              <a:rPr lang="en-US" sz="2400" b="1" dirty="0"/>
              <a:t>;</a:t>
            </a:r>
          </a:p>
          <a:p>
            <a:r>
              <a:rPr lang="en-US" sz="2400" b="1" dirty="0"/>
              <a:t>import </a:t>
            </a:r>
            <a:r>
              <a:rPr lang="en-US" sz="2400" b="1" dirty="0" err="1"/>
              <a:t>java.net.ServerSocket</a:t>
            </a:r>
            <a:r>
              <a:rPr lang="en-US" sz="2400" b="1" dirty="0"/>
              <a:t>;</a:t>
            </a:r>
          </a:p>
          <a:p>
            <a:r>
              <a:rPr lang="en-US" sz="2400" b="1" dirty="0">
                <a:solidFill>
                  <a:srgbClr val="FF0000"/>
                </a:solidFill>
              </a:rPr>
              <a:t>public class Server {</a:t>
            </a:r>
          </a:p>
          <a:p>
            <a:r>
              <a:rPr lang="en-US" sz="2400" b="1" dirty="0" smtClean="0">
                <a:solidFill>
                  <a:srgbClr val="FF0000"/>
                </a:solidFill>
              </a:rPr>
              <a:t>public </a:t>
            </a:r>
            <a:r>
              <a:rPr lang="en-US" sz="2400" b="1" dirty="0">
                <a:solidFill>
                  <a:srgbClr val="FF0000"/>
                </a:solidFill>
              </a:rPr>
              <a:t>static void main(String[] </a:t>
            </a:r>
            <a:r>
              <a:rPr lang="en-US" sz="2400" b="1" dirty="0" err="1">
                <a:solidFill>
                  <a:srgbClr val="FF0000"/>
                </a:solidFill>
              </a:rPr>
              <a:t>args</a:t>
            </a:r>
            <a:r>
              <a:rPr lang="en-US" sz="2400" b="1" dirty="0">
                <a:solidFill>
                  <a:srgbClr val="FF0000"/>
                </a:solidFill>
              </a:rPr>
              <a:t>)throws Exception </a:t>
            </a:r>
            <a:r>
              <a:rPr lang="en-US" sz="2400" b="1" dirty="0"/>
              <a:t>{</a:t>
            </a:r>
          </a:p>
          <a:p>
            <a:r>
              <a:rPr lang="en-US" sz="2400" b="1" dirty="0" err="1" smtClean="0"/>
              <a:t>System.out.println</a:t>
            </a:r>
            <a:r>
              <a:rPr lang="en-US" sz="2400" b="1" dirty="0"/>
              <a:t>("Server Started");</a:t>
            </a:r>
          </a:p>
          <a:p>
            <a:r>
              <a:rPr lang="en-US" sz="2400" b="1" dirty="0" err="1" smtClean="0">
                <a:solidFill>
                  <a:srgbClr val="FF0000"/>
                </a:solidFill>
              </a:rPr>
              <a:t>ServerSocket</a:t>
            </a:r>
            <a:r>
              <a:rPr lang="en-US" sz="2400" b="1" dirty="0" smtClean="0"/>
              <a:t> </a:t>
            </a:r>
            <a:r>
              <a:rPr lang="en-US" sz="2400" b="1" dirty="0" err="1"/>
              <a:t>ss</a:t>
            </a:r>
            <a:r>
              <a:rPr lang="en-US" sz="2400" b="1" dirty="0"/>
              <a:t>=new </a:t>
            </a:r>
            <a:r>
              <a:rPr lang="en-US" sz="2400" b="1" dirty="0" err="1"/>
              <a:t>ServerSocket</a:t>
            </a:r>
            <a:r>
              <a:rPr lang="en-US" sz="2400" b="1" dirty="0"/>
              <a:t>(</a:t>
            </a:r>
            <a:r>
              <a:rPr lang="en-US" sz="2400" b="1" dirty="0">
                <a:solidFill>
                  <a:srgbClr val="FF0000"/>
                </a:solidFill>
              </a:rPr>
              <a:t>9999</a:t>
            </a:r>
            <a:r>
              <a:rPr lang="en-US" sz="2400" b="1" dirty="0"/>
              <a:t>);</a:t>
            </a:r>
          </a:p>
          <a:p>
            <a:r>
              <a:rPr lang="en-US" sz="2400" b="1" dirty="0" err="1" smtClean="0"/>
              <a:t>System.out.println</a:t>
            </a:r>
            <a:r>
              <a:rPr lang="en-US" sz="2400" b="1" dirty="0"/>
              <a:t>("Server Waiting");</a:t>
            </a:r>
          </a:p>
          <a:p>
            <a:r>
              <a:rPr lang="en-US" sz="2400" b="1" dirty="0" smtClean="0"/>
              <a:t>Socket </a:t>
            </a:r>
            <a:r>
              <a:rPr lang="en-US" sz="2400" b="1" dirty="0"/>
              <a:t>s=</a:t>
            </a:r>
            <a:r>
              <a:rPr lang="en-US" sz="2400" b="1" dirty="0" err="1"/>
              <a:t>ss.</a:t>
            </a:r>
            <a:r>
              <a:rPr lang="en-US" sz="2400" b="1" dirty="0" err="1">
                <a:solidFill>
                  <a:srgbClr val="FF0000"/>
                </a:solidFill>
              </a:rPr>
              <a:t>accept</a:t>
            </a:r>
            <a:r>
              <a:rPr lang="en-US" sz="2400" b="1" dirty="0">
                <a:solidFill>
                  <a:srgbClr val="FF0000"/>
                </a:solidFill>
              </a:rPr>
              <a:t>();</a:t>
            </a:r>
          </a:p>
          <a:p>
            <a:r>
              <a:rPr lang="en-US" sz="2400" b="1" dirty="0" err="1" smtClean="0"/>
              <a:t>System.out.println</a:t>
            </a:r>
            <a:r>
              <a:rPr lang="en-US" sz="2400" b="1" dirty="0"/>
              <a:t>("Client Connected");</a:t>
            </a:r>
          </a:p>
          <a:p>
            <a:r>
              <a:rPr lang="en-US" sz="2400" b="1" dirty="0" err="1"/>
              <a:t>BufferedReader</a:t>
            </a:r>
            <a:r>
              <a:rPr lang="en-US" sz="2400" b="1" dirty="0"/>
              <a:t> </a:t>
            </a:r>
            <a:r>
              <a:rPr lang="en-US" sz="2400" b="1" dirty="0" err="1"/>
              <a:t>br</a:t>
            </a:r>
            <a:r>
              <a:rPr lang="en-US" sz="2400" b="1" dirty="0"/>
              <a:t>=new </a:t>
            </a:r>
            <a:r>
              <a:rPr lang="en-US" sz="2400" b="1" dirty="0" err="1">
                <a:solidFill>
                  <a:srgbClr val="FF0000"/>
                </a:solidFill>
              </a:rPr>
              <a:t>BufferedReader</a:t>
            </a:r>
            <a:r>
              <a:rPr lang="en-US" sz="2400" b="1" dirty="0"/>
              <a:t>(new </a:t>
            </a:r>
            <a:r>
              <a:rPr lang="en-US" sz="2400" b="1" dirty="0" err="1">
                <a:solidFill>
                  <a:srgbClr val="FF0000"/>
                </a:solidFill>
              </a:rPr>
              <a:t>InputStreamReader</a:t>
            </a:r>
            <a:r>
              <a:rPr lang="en-US" sz="2400" b="1" dirty="0">
                <a:solidFill>
                  <a:srgbClr val="FF0000"/>
                </a:solidFill>
              </a:rPr>
              <a:t>(</a:t>
            </a:r>
            <a:r>
              <a:rPr lang="en-US" sz="2400" b="1" dirty="0" err="1">
                <a:solidFill>
                  <a:srgbClr val="FF0000"/>
                </a:solidFill>
              </a:rPr>
              <a:t>s.getInputStream</a:t>
            </a:r>
            <a:r>
              <a:rPr lang="en-US" sz="2400" b="1" dirty="0">
                <a:solidFill>
                  <a:srgbClr val="FF0000"/>
                </a:solidFill>
              </a:rPr>
              <a:t>(</a:t>
            </a:r>
            <a:r>
              <a:rPr lang="en-US" sz="2400" b="1" dirty="0"/>
              <a:t>)));</a:t>
            </a:r>
          </a:p>
          <a:p>
            <a:r>
              <a:rPr lang="en-US" sz="2400" b="1" dirty="0" smtClean="0"/>
              <a:t>String </a:t>
            </a:r>
            <a:r>
              <a:rPr lang="en-US" sz="2400" b="1" dirty="0" err="1">
                <a:solidFill>
                  <a:srgbClr val="FF0000"/>
                </a:solidFill>
              </a:rPr>
              <a:t>str</a:t>
            </a:r>
            <a:r>
              <a:rPr lang="en-US" sz="2400" b="1" dirty="0">
                <a:solidFill>
                  <a:srgbClr val="FF0000"/>
                </a:solidFill>
              </a:rPr>
              <a:t>=</a:t>
            </a:r>
            <a:r>
              <a:rPr lang="en-US" sz="2400" b="1" dirty="0" err="1">
                <a:solidFill>
                  <a:srgbClr val="FF0000"/>
                </a:solidFill>
              </a:rPr>
              <a:t>br.readLine</a:t>
            </a:r>
            <a:r>
              <a:rPr lang="en-US" sz="2400" b="1" dirty="0">
                <a:solidFill>
                  <a:srgbClr val="FF0000"/>
                </a:solidFill>
              </a:rPr>
              <a:t>();</a:t>
            </a:r>
          </a:p>
          <a:p>
            <a:r>
              <a:rPr lang="en-US" sz="2400" b="1" dirty="0" err="1" smtClean="0"/>
              <a:t>System.out.println</a:t>
            </a:r>
            <a:r>
              <a:rPr lang="en-US" sz="2400" b="1" dirty="0"/>
              <a:t>("Client data"+</a:t>
            </a:r>
            <a:r>
              <a:rPr lang="en-US" sz="2400" b="1" dirty="0" err="1">
                <a:solidFill>
                  <a:srgbClr val="FF0000"/>
                </a:solidFill>
              </a:rPr>
              <a:t>str</a:t>
            </a:r>
            <a:r>
              <a:rPr lang="en-US" sz="2400" b="1" dirty="0"/>
              <a:t>);</a:t>
            </a:r>
          </a:p>
          <a:p>
            <a:r>
              <a:rPr lang="en-US" sz="2400" b="1" dirty="0" smtClean="0"/>
              <a:t>} }</a:t>
            </a:r>
            <a:endParaRPr lang="en-US" sz="2400" b="1" dirty="0"/>
          </a:p>
        </p:txBody>
      </p:sp>
    </p:spTree>
    <p:extLst>
      <p:ext uri="{BB962C8B-B14F-4D97-AF65-F5344CB8AC3E}">
        <p14:creationId xmlns:p14="http://schemas.microsoft.com/office/powerpoint/2010/main" val="1954740543"/>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0114" y="414389"/>
            <a:ext cx="11112137" cy="6370975"/>
          </a:xfrm>
          <a:prstGeom prst="rect">
            <a:avLst/>
          </a:prstGeom>
        </p:spPr>
        <p:txBody>
          <a:bodyPr wrap="square">
            <a:spAutoFit/>
          </a:bodyPr>
          <a:lstStyle/>
          <a:p>
            <a:r>
              <a:rPr lang="en-US" sz="2400" b="1" dirty="0">
                <a:solidFill>
                  <a:srgbClr val="FF0000"/>
                </a:solidFill>
              </a:rPr>
              <a:t>Server Script</a:t>
            </a:r>
          </a:p>
          <a:p>
            <a:r>
              <a:rPr lang="en-US" sz="2400" b="1" dirty="0"/>
              <a:t>import </a:t>
            </a:r>
            <a:r>
              <a:rPr lang="en-US" sz="2400" b="1" dirty="0" err="1"/>
              <a:t>java.io.BufferedReader</a:t>
            </a:r>
            <a:r>
              <a:rPr lang="en-US" sz="2400" b="1" dirty="0"/>
              <a:t>;</a:t>
            </a:r>
          </a:p>
          <a:p>
            <a:r>
              <a:rPr lang="en-US" sz="2400" b="1" dirty="0"/>
              <a:t>import </a:t>
            </a:r>
            <a:r>
              <a:rPr lang="en-US" sz="2400" b="1" dirty="0" err="1"/>
              <a:t>java.io.InputStreamReader</a:t>
            </a:r>
            <a:r>
              <a:rPr lang="en-US" sz="2400" b="1" dirty="0"/>
              <a:t>;</a:t>
            </a:r>
          </a:p>
          <a:p>
            <a:r>
              <a:rPr lang="en-US" sz="2400" b="1" dirty="0"/>
              <a:t>import </a:t>
            </a:r>
            <a:r>
              <a:rPr lang="en-US" sz="2400" b="1" dirty="0" err="1"/>
              <a:t>java.net.Socket</a:t>
            </a:r>
            <a:r>
              <a:rPr lang="en-US" sz="2400" b="1" dirty="0"/>
              <a:t>;</a:t>
            </a:r>
          </a:p>
          <a:p>
            <a:r>
              <a:rPr lang="en-US" sz="2400" b="1" dirty="0"/>
              <a:t>import </a:t>
            </a:r>
            <a:r>
              <a:rPr lang="en-US" sz="2400" b="1" dirty="0" err="1"/>
              <a:t>java.net.ServerSocket</a:t>
            </a:r>
            <a:r>
              <a:rPr lang="en-US" sz="2400" b="1" dirty="0"/>
              <a:t>;</a:t>
            </a:r>
          </a:p>
          <a:p>
            <a:r>
              <a:rPr lang="en-US" sz="2400" b="1" dirty="0">
                <a:solidFill>
                  <a:srgbClr val="FF0000"/>
                </a:solidFill>
              </a:rPr>
              <a:t>public class Server {</a:t>
            </a:r>
          </a:p>
          <a:p>
            <a:r>
              <a:rPr lang="en-US" sz="2400" b="1" dirty="0">
                <a:solidFill>
                  <a:srgbClr val="FF0000"/>
                </a:solidFill>
              </a:rPr>
              <a:t>public static void main(String[] </a:t>
            </a:r>
            <a:r>
              <a:rPr lang="en-US" sz="2400" b="1" dirty="0" err="1">
                <a:solidFill>
                  <a:srgbClr val="FF0000"/>
                </a:solidFill>
              </a:rPr>
              <a:t>args</a:t>
            </a:r>
            <a:r>
              <a:rPr lang="en-US" sz="2400" b="1" dirty="0">
                <a:solidFill>
                  <a:srgbClr val="FF0000"/>
                </a:solidFill>
              </a:rPr>
              <a:t>)throws Exception </a:t>
            </a:r>
            <a:r>
              <a:rPr lang="en-US" sz="2400" b="1" dirty="0"/>
              <a:t>{</a:t>
            </a:r>
          </a:p>
          <a:p>
            <a:r>
              <a:rPr lang="en-US" sz="2400" b="1" dirty="0" err="1"/>
              <a:t>System.out.println</a:t>
            </a:r>
            <a:r>
              <a:rPr lang="en-US" sz="2400" b="1" dirty="0"/>
              <a:t>("Server Started");</a:t>
            </a:r>
          </a:p>
          <a:p>
            <a:r>
              <a:rPr lang="en-US" sz="2400" b="1" dirty="0" err="1">
                <a:solidFill>
                  <a:srgbClr val="FF0000"/>
                </a:solidFill>
              </a:rPr>
              <a:t>ServerSocket</a:t>
            </a:r>
            <a:r>
              <a:rPr lang="en-US" sz="2400" b="1" dirty="0"/>
              <a:t> </a:t>
            </a:r>
            <a:r>
              <a:rPr lang="en-US" sz="2400" b="1" dirty="0" err="1"/>
              <a:t>ss</a:t>
            </a:r>
            <a:r>
              <a:rPr lang="en-US" sz="2400" b="1" dirty="0"/>
              <a:t>=new </a:t>
            </a:r>
            <a:r>
              <a:rPr lang="en-US" sz="2400" b="1" dirty="0" err="1"/>
              <a:t>ServerSocket</a:t>
            </a:r>
            <a:r>
              <a:rPr lang="en-US" sz="2400" b="1" dirty="0"/>
              <a:t>(</a:t>
            </a:r>
            <a:r>
              <a:rPr lang="en-US" sz="2400" b="1" dirty="0">
                <a:solidFill>
                  <a:srgbClr val="FF0000"/>
                </a:solidFill>
              </a:rPr>
              <a:t>9999</a:t>
            </a:r>
            <a:r>
              <a:rPr lang="en-US" sz="2400" b="1" dirty="0"/>
              <a:t>);</a:t>
            </a:r>
          </a:p>
          <a:p>
            <a:r>
              <a:rPr lang="en-US" sz="2400" b="1" dirty="0" err="1"/>
              <a:t>System.out.println</a:t>
            </a:r>
            <a:r>
              <a:rPr lang="en-US" sz="2400" b="1" dirty="0"/>
              <a:t>("Server Waiting");</a:t>
            </a:r>
          </a:p>
          <a:p>
            <a:r>
              <a:rPr lang="en-US" sz="2400" b="1" dirty="0"/>
              <a:t>Socket s=</a:t>
            </a:r>
            <a:r>
              <a:rPr lang="en-US" sz="2400" b="1" dirty="0" err="1"/>
              <a:t>ss.</a:t>
            </a:r>
            <a:r>
              <a:rPr lang="en-US" sz="2400" b="1" dirty="0" err="1">
                <a:solidFill>
                  <a:srgbClr val="FF0000"/>
                </a:solidFill>
              </a:rPr>
              <a:t>accept</a:t>
            </a:r>
            <a:r>
              <a:rPr lang="en-US" sz="2400" b="1" dirty="0">
                <a:solidFill>
                  <a:srgbClr val="FF0000"/>
                </a:solidFill>
              </a:rPr>
              <a:t>();</a:t>
            </a:r>
          </a:p>
          <a:p>
            <a:r>
              <a:rPr lang="en-US" sz="2400" b="1" dirty="0" err="1"/>
              <a:t>System.out.println</a:t>
            </a:r>
            <a:r>
              <a:rPr lang="en-US" sz="2400" b="1" dirty="0"/>
              <a:t>("Client Connected");</a:t>
            </a:r>
          </a:p>
          <a:p>
            <a:r>
              <a:rPr lang="en-US" sz="2400" b="1" dirty="0" err="1"/>
              <a:t>BufferedReader</a:t>
            </a:r>
            <a:r>
              <a:rPr lang="en-US" sz="2400" b="1" dirty="0"/>
              <a:t> </a:t>
            </a:r>
            <a:r>
              <a:rPr lang="en-US" sz="2400" b="1" dirty="0" err="1"/>
              <a:t>br</a:t>
            </a:r>
            <a:r>
              <a:rPr lang="en-US" sz="2400" b="1" dirty="0"/>
              <a:t>=new </a:t>
            </a:r>
            <a:r>
              <a:rPr lang="en-US" sz="2400" b="1" dirty="0" err="1">
                <a:solidFill>
                  <a:srgbClr val="FF0000"/>
                </a:solidFill>
              </a:rPr>
              <a:t>BufferedReader</a:t>
            </a:r>
            <a:r>
              <a:rPr lang="en-US" sz="2400" b="1" dirty="0"/>
              <a:t>(new </a:t>
            </a:r>
            <a:r>
              <a:rPr lang="en-US" sz="2400" b="1" dirty="0" err="1">
                <a:solidFill>
                  <a:srgbClr val="FF0000"/>
                </a:solidFill>
              </a:rPr>
              <a:t>InputStreamReader</a:t>
            </a:r>
            <a:r>
              <a:rPr lang="en-US" sz="2400" b="1" dirty="0">
                <a:solidFill>
                  <a:srgbClr val="FF0000"/>
                </a:solidFill>
              </a:rPr>
              <a:t>(</a:t>
            </a:r>
            <a:r>
              <a:rPr lang="en-US" sz="2400" b="1" dirty="0" err="1">
                <a:solidFill>
                  <a:srgbClr val="FF0000"/>
                </a:solidFill>
              </a:rPr>
              <a:t>s.getInputStream</a:t>
            </a:r>
            <a:r>
              <a:rPr lang="en-US" sz="2400" b="1" dirty="0">
                <a:solidFill>
                  <a:srgbClr val="FF0000"/>
                </a:solidFill>
              </a:rPr>
              <a:t>(</a:t>
            </a:r>
            <a:r>
              <a:rPr lang="en-US" sz="2400" b="1" dirty="0"/>
              <a:t>)));</a:t>
            </a:r>
          </a:p>
          <a:p>
            <a:r>
              <a:rPr lang="en-US" sz="2400" b="1" dirty="0"/>
              <a:t>String </a:t>
            </a:r>
            <a:r>
              <a:rPr lang="en-US" sz="2400" b="1" dirty="0" err="1">
                <a:solidFill>
                  <a:srgbClr val="FF0000"/>
                </a:solidFill>
              </a:rPr>
              <a:t>str</a:t>
            </a:r>
            <a:r>
              <a:rPr lang="en-US" sz="2400" b="1" dirty="0">
                <a:solidFill>
                  <a:srgbClr val="FF0000"/>
                </a:solidFill>
              </a:rPr>
              <a:t>=</a:t>
            </a:r>
            <a:r>
              <a:rPr lang="en-US" sz="2400" b="1" dirty="0" err="1">
                <a:solidFill>
                  <a:srgbClr val="FF0000"/>
                </a:solidFill>
              </a:rPr>
              <a:t>br.readLine</a:t>
            </a:r>
            <a:r>
              <a:rPr lang="en-US" sz="2400" b="1" dirty="0">
                <a:solidFill>
                  <a:srgbClr val="FF0000"/>
                </a:solidFill>
              </a:rPr>
              <a:t>();</a:t>
            </a:r>
          </a:p>
          <a:p>
            <a:r>
              <a:rPr lang="en-US" sz="2400" b="1" dirty="0" err="1"/>
              <a:t>System.out.println</a:t>
            </a:r>
            <a:r>
              <a:rPr lang="en-US" sz="2400" b="1" dirty="0"/>
              <a:t>("Client data"+</a:t>
            </a:r>
            <a:r>
              <a:rPr lang="en-US" sz="2400" b="1" dirty="0" err="1">
                <a:solidFill>
                  <a:srgbClr val="FF0000"/>
                </a:solidFill>
              </a:rPr>
              <a:t>str</a:t>
            </a:r>
            <a:r>
              <a:rPr lang="en-US" sz="2400" b="1" dirty="0"/>
              <a:t>);</a:t>
            </a:r>
          </a:p>
          <a:p>
            <a:r>
              <a:rPr lang="en-US" sz="2400" b="1" dirty="0"/>
              <a:t>} }</a:t>
            </a:r>
            <a:endParaRPr lang="en-US" sz="2400" b="1" dirty="0"/>
          </a:p>
        </p:txBody>
      </p:sp>
    </p:spTree>
    <p:extLst>
      <p:ext uri="{BB962C8B-B14F-4D97-AF65-F5344CB8AC3E}">
        <p14:creationId xmlns:p14="http://schemas.microsoft.com/office/powerpoint/2010/main" val="315009907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1074" y="0"/>
            <a:ext cx="11630297" cy="6740307"/>
          </a:xfrm>
          <a:prstGeom prst="rect">
            <a:avLst/>
          </a:prstGeom>
        </p:spPr>
        <p:txBody>
          <a:bodyPr wrap="square">
            <a:spAutoFit/>
          </a:bodyPr>
          <a:lstStyle/>
          <a:p>
            <a:r>
              <a:rPr lang="en-US" sz="2400" b="1" dirty="0"/>
              <a:t>import </a:t>
            </a:r>
            <a:r>
              <a:rPr lang="en-US" sz="2400" b="1" dirty="0" err="1"/>
              <a:t>java.io.BufferedReader</a:t>
            </a:r>
            <a:r>
              <a:rPr lang="en-US" sz="2400" b="1" dirty="0"/>
              <a:t>;</a:t>
            </a:r>
          </a:p>
          <a:p>
            <a:r>
              <a:rPr lang="en-US" sz="2400" b="1" dirty="0"/>
              <a:t>import </a:t>
            </a:r>
            <a:r>
              <a:rPr lang="en-US" sz="2400" b="1" dirty="0" err="1"/>
              <a:t>java.io.InputStreamReader</a:t>
            </a:r>
            <a:r>
              <a:rPr lang="en-US" sz="2400" b="1" dirty="0"/>
              <a:t>;</a:t>
            </a:r>
          </a:p>
          <a:p>
            <a:r>
              <a:rPr lang="en-US" sz="2400" b="1" dirty="0"/>
              <a:t>import </a:t>
            </a:r>
            <a:r>
              <a:rPr lang="en-US" sz="2400" b="1" dirty="0" err="1"/>
              <a:t>java.io.PrintWriter</a:t>
            </a:r>
            <a:r>
              <a:rPr lang="en-US" sz="2400" b="1" dirty="0"/>
              <a:t>;</a:t>
            </a:r>
          </a:p>
          <a:p>
            <a:r>
              <a:rPr lang="en-US" sz="2400" b="1" dirty="0"/>
              <a:t>import </a:t>
            </a:r>
            <a:r>
              <a:rPr lang="en-US" sz="2400" b="1" dirty="0" err="1"/>
              <a:t>java.net.ServerSocket</a:t>
            </a:r>
            <a:r>
              <a:rPr lang="en-US" sz="2400" b="1" dirty="0"/>
              <a:t>;</a:t>
            </a:r>
          </a:p>
          <a:p>
            <a:r>
              <a:rPr lang="en-US" sz="2400" b="1" dirty="0"/>
              <a:t>import </a:t>
            </a:r>
            <a:r>
              <a:rPr lang="en-US" sz="2400" b="1" dirty="0" err="1"/>
              <a:t>java.net.Socket</a:t>
            </a:r>
            <a:r>
              <a:rPr lang="en-US" sz="2400" b="1" dirty="0" smtClean="0"/>
              <a:t>;</a:t>
            </a:r>
            <a:endParaRPr lang="en-US" sz="2400" b="1" dirty="0"/>
          </a:p>
          <a:p>
            <a:r>
              <a:rPr lang="en-US" sz="2400" b="1" dirty="0"/>
              <a:t>public class </a:t>
            </a:r>
            <a:r>
              <a:rPr lang="en-US" sz="2400" b="1" dirty="0" err="1"/>
              <a:t>EcoServer</a:t>
            </a:r>
            <a:r>
              <a:rPr lang="en-US" sz="2400" b="1" dirty="0"/>
              <a:t> </a:t>
            </a:r>
            <a:r>
              <a:rPr lang="en-US" sz="2400" b="1" dirty="0" smtClean="0"/>
              <a:t>{</a:t>
            </a:r>
            <a:endParaRPr lang="en-US" sz="2400" b="1" dirty="0"/>
          </a:p>
          <a:p>
            <a:r>
              <a:rPr lang="en-US" sz="2400" b="1" dirty="0" smtClean="0"/>
              <a:t>public </a:t>
            </a:r>
            <a:r>
              <a:rPr lang="en-US" sz="2400" b="1" dirty="0"/>
              <a:t>static void main(String[] </a:t>
            </a:r>
            <a:r>
              <a:rPr lang="en-US" sz="2400" b="1" dirty="0" err="1"/>
              <a:t>args</a:t>
            </a:r>
            <a:r>
              <a:rPr lang="en-US" sz="2400" b="1" dirty="0"/>
              <a:t>) {</a:t>
            </a:r>
          </a:p>
          <a:p>
            <a:r>
              <a:rPr lang="en-US" sz="2400" b="1" dirty="0" smtClean="0"/>
              <a:t>try</a:t>
            </a:r>
            <a:r>
              <a:rPr lang="en-US" sz="2400" b="1" dirty="0"/>
              <a:t>{</a:t>
            </a:r>
          </a:p>
          <a:p>
            <a:r>
              <a:rPr lang="en-US" sz="2400" b="1" dirty="0" err="1" smtClean="0"/>
              <a:t>System.out.println</a:t>
            </a:r>
            <a:r>
              <a:rPr lang="en-US" sz="2400" b="1" dirty="0"/>
              <a:t>("Waiting For Client");</a:t>
            </a:r>
          </a:p>
          <a:p>
            <a:r>
              <a:rPr lang="en-US" sz="2400" b="1" dirty="0" err="1" smtClean="0">
                <a:solidFill>
                  <a:srgbClr val="FF0000"/>
                </a:solidFill>
              </a:rPr>
              <a:t>ServerSocket</a:t>
            </a:r>
            <a:r>
              <a:rPr lang="en-US" sz="2400" b="1" dirty="0" smtClean="0">
                <a:solidFill>
                  <a:srgbClr val="FF0000"/>
                </a:solidFill>
              </a:rPr>
              <a:t> </a:t>
            </a:r>
            <a:r>
              <a:rPr lang="en-US" sz="2400" b="1" dirty="0" err="1">
                <a:solidFill>
                  <a:srgbClr val="FF0000"/>
                </a:solidFill>
              </a:rPr>
              <a:t>ss</a:t>
            </a:r>
            <a:r>
              <a:rPr lang="en-US" sz="2400" b="1" dirty="0">
                <a:solidFill>
                  <a:srgbClr val="FF0000"/>
                </a:solidFill>
              </a:rPr>
              <a:t>=new </a:t>
            </a:r>
            <a:r>
              <a:rPr lang="en-US" sz="2400" b="1" dirty="0" err="1">
                <a:solidFill>
                  <a:srgbClr val="FF0000"/>
                </a:solidFill>
              </a:rPr>
              <a:t>ServerSocket</a:t>
            </a:r>
            <a:r>
              <a:rPr lang="en-US" sz="2400" b="1" dirty="0">
                <a:solidFill>
                  <a:srgbClr val="FF0000"/>
                </a:solidFill>
              </a:rPr>
              <a:t>(9806);</a:t>
            </a:r>
          </a:p>
          <a:p>
            <a:r>
              <a:rPr lang="en-US" sz="2400" b="1" dirty="0" smtClean="0">
                <a:solidFill>
                  <a:srgbClr val="FF0000"/>
                </a:solidFill>
              </a:rPr>
              <a:t>Socket </a:t>
            </a:r>
            <a:r>
              <a:rPr lang="en-US" sz="2400" b="1" dirty="0" err="1">
                <a:solidFill>
                  <a:srgbClr val="FF0000"/>
                </a:solidFill>
              </a:rPr>
              <a:t>soc</a:t>
            </a:r>
            <a:r>
              <a:rPr lang="en-US" sz="2400" b="1" dirty="0">
                <a:solidFill>
                  <a:srgbClr val="FF0000"/>
                </a:solidFill>
              </a:rPr>
              <a:t>=</a:t>
            </a:r>
            <a:r>
              <a:rPr lang="en-US" sz="2400" b="1" dirty="0" err="1">
                <a:solidFill>
                  <a:srgbClr val="FF0000"/>
                </a:solidFill>
              </a:rPr>
              <a:t>ss.accept</a:t>
            </a:r>
            <a:r>
              <a:rPr lang="en-US" sz="2400" b="1" dirty="0" smtClean="0">
                <a:solidFill>
                  <a:srgbClr val="FF0000"/>
                </a:solidFill>
              </a:rPr>
              <a:t>();   </a:t>
            </a:r>
            <a:r>
              <a:rPr lang="en-US" sz="2400" b="1" dirty="0" smtClean="0"/>
              <a:t>//</a:t>
            </a:r>
            <a:r>
              <a:rPr lang="en-US" sz="2400" b="1" dirty="0" err="1"/>
              <a:t>System.out.println</a:t>
            </a:r>
            <a:r>
              <a:rPr lang="en-US" sz="2400" b="1" dirty="0"/>
              <a:t>("Connection established");</a:t>
            </a:r>
          </a:p>
          <a:p>
            <a:r>
              <a:rPr lang="en-US" sz="2400" b="1" dirty="0" err="1" smtClean="0"/>
              <a:t>BufferedReader</a:t>
            </a:r>
            <a:r>
              <a:rPr lang="en-US" sz="2400" b="1" dirty="0" smtClean="0"/>
              <a:t> </a:t>
            </a:r>
            <a:r>
              <a:rPr lang="en-US" sz="2400" b="1" dirty="0"/>
              <a:t>in=new </a:t>
            </a:r>
            <a:r>
              <a:rPr lang="en-US" sz="2400" b="1" dirty="0" err="1"/>
              <a:t>BufferedReader</a:t>
            </a:r>
            <a:r>
              <a:rPr lang="en-US" sz="2400" b="1" dirty="0"/>
              <a:t>(new </a:t>
            </a:r>
            <a:r>
              <a:rPr lang="en-US" sz="2400" b="1" dirty="0" err="1"/>
              <a:t>InputStreamReader</a:t>
            </a:r>
            <a:r>
              <a:rPr lang="en-US" sz="2400" b="1" dirty="0"/>
              <a:t>(</a:t>
            </a:r>
            <a:r>
              <a:rPr lang="en-US" sz="2400" b="1" dirty="0" err="1">
                <a:solidFill>
                  <a:srgbClr val="FF0000"/>
                </a:solidFill>
              </a:rPr>
              <a:t>soc.getInputStream</a:t>
            </a:r>
            <a:r>
              <a:rPr lang="en-US" sz="2400" b="1" dirty="0"/>
              <a:t>()));</a:t>
            </a:r>
          </a:p>
          <a:p>
            <a:r>
              <a:rPr lang="en-US" sz="2400" b="1" dirty="0" smtClean="0"/>
              <a:t>String </a:t>
            </a:r>
            <a:r>
              <a:rPr lang="en-US" sz="2400" b="1" dirty="0" err="1">
                <a:solidFill>
                  <a:srgbClr val="FF0000"/>
                </a:solidFill>
              </a:rPr>
              <a:t>str</a:t>
            </a:r>
            <a:r>
              <a:rPr lang="en-US" sz="2400" b="1" dirty="0">
                <a:solidFill>
                  <a:srgbClr val="FF0000"/>
                </a:solidFill>
              </a:rPr>
              <a:t>=</a:t>
            </a:r>
            <a:r>
              <a:rPr lang="en-US" sz="2400" b="1" dirty="0" err="1">
                <a:solidFill>
                  <a:srgbClr val="FF0000"/>
                </a:solidFill>
              </a:rPr>
              <a:t>in.readLine</a:t>
            </a:r>
            <a:r>
              <a:rPr lang="en-US" sz="2400" b="1" dirty="0">
                <a:solidFill>
                  <a:srgbClr val="FF0000"/>
                </a:solidFill>
              </a:rPr>
              <a:t>();</a:t>
            </a:r>
          </a:p>
          <a:p>
            <a:r>
              <a:rPr lang="en-US" sz="2400" b="1" dirty="0" err="1" smtClean="0"/>
              <a:t>PrintWriter</a:t>
            </a:r>
            <a:r>
              <a:rPr lang="en-US" sz="2400" b="1" dirty="0" smtClean="0"/>
              <a:t> </a:t>
            </a:r>
            <a:r>
              <a:rPr lang="en-US" sz="2400" b="1" dirty="0">
                <a:solidFill>
                  <a:srgbClr val="FF0000"/>
                </a:solidFill>
              </a:rPr>
              <a:t>out</a:t>
            </a:r>
            <a:r>
              <a:rPr lang="en-US" sz="2400" b="1" dirty="0"/>
              <a:t>=new </a:t>
            </a:r>
            <a:r>
              <a:rPr lang="en-US" sz="2400" b="1" dirty="0" err="1"/>
              <a:t>PrintWriter</a:t>
            </a:r>
            <a:r>
              <a:rPr lang="en-US" sz="2400" b="1" dirty="0"/>
              <a:t>(</a:t>
            </a:r>
            <a:r>
              <a:rPr lang="en-US" sz="2400" b="1" dirty="0" err="1"/>
              <a:t>soc.getOutputStream</a:t>
            </a:r>
            <a:r>
              <a:rPr lang="en-US" sz="2400" b="1" dirty="0"/>
              <a:t>(),true);</a:t>
            </a:r>
          </a:p>
          <a:p>
            <a:r>
              <a:rPr lang="en-US" sz="2400" b="1" dirty="0" err="1" smtClean="0">
                <a:solidFill>
                  <a:srgbClr val="FF0000"/>
                </a:solidFill>
              </a:rPr>
              <a:t>out</a:t>
            </a:r>
            <a:r>
              <a:rPr lang="en-US" sz="2400" b="1" dirty="0" err="1" smtClean="0"/>
              <a:t>.println</a:t>
            </a:r>
            <a:r>
              <a:rPr lang="en-US" sz="2400" b="1" dirty="0"/>
              <a:t>("Server says"+</a:t>
            </a:r>
            <a:r>
              <a:rPr lang="en-US" sz="2400" b="1" dirty="0" err="1">
                <a:solidFill>
                  <a:srgbClr val="FF0000"/>
                </a:solidFill>
              </a:rPr>
              <a:t>str</a:t>
            </a:r>
            <a:r>
              <a:rPr lang="en-US" sz="2400" b="1" dirty="0" smtClean="0"/>
              <a:t>);}</a:t>
            </a:r>
          </a:p>
          <a:p>
            <a:r>
              <a:rPr lang="en-US" sz="2400" b="1" dirty="0" smtClean="0"/>
              <a:t>catch(Exception </a:t>
            </a:r>
            <a:r>
              <a:rPr lang="en-US" sz="2400" b="1" dirty="0"/>
              <a:t>e</a:t>
            </a:r>
            <a:r>
              <a:rPr lang="en-US" sz="2400" b="1" dirty="0" smtClean="0"/>
              <a:t>){</a:t>
            </a:r>
          </a:p>
          <a:p>
            <a:r>
              <a:rPr lang="en-US" sz="2400" b="1" dirty="0" err="1" smtClean="0"/>
              <a:t>e.printStackTrace</a:t>
            </a:r>
            <a:r>
              <a:rPr lang="en-US" sz="2400" b="1" dirty="0" smtClean="0"/>
              <a:t>();}   </a:t>
            </a:r>
          </a:p>
          <a:p>
            <a:r>
              <a:rPr lang="en-US" sz="2400" b="1" dirty="0"/>
              <a:t> </a:t>
            </a:r>
            <a:r>
              <a:rPr lang="en-US" sz="2400" b="1" dirty="0" smtClean="0"/>
              <a:t>                          } }</a:t>
            </a:r>
            <a:endParaRPr lang="en-US" sz="2400" b="1" dirty="0"/>
          </a:p>
        </p:txBody>
      </p:sp>
    </p:spTree>
    <p:extLst>
      <p:ext uri="{BB962C8B-B14F-4D97-AF65-F5344CB8AC3E}">
        <p14:creationId xmlns:p14="http://schemas.microsoft.com/office/powerpoint/2010/main" val="1152487261"/>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6421" y="113778"/>
            <a:ext cx="11634653" cy="6370975"/>
          </a:xfrm>
          <a:prstGeom prst="rect">
            <a:avLst/>
          </a:prstGeom>
        </p:spPr>
        <p:txBody>
          <a:bodyPr wrap="square">
            <a:spAutoFit/>
          </a:bodyPr>
          <a:lstStyle/>
          <a:p>
            <a:r>
              <a:rPr lang="en-US" sz="2400" dirty="0"/>
              <a:t>import </a:t>
            </a:r>
            <a:r>
              <a:rPr lang="en-US" sz="2400" dirty="0" err="1"/>
              <a:t>java.io.BufferedReader</a:t>
            </a:r>
            <a:r>
              <a:rPr lang="en-US" sz="2400" dirty="0"/>
              <a:t>;</a:t>
            </a:r>
          </a:p>
          <a:p>
            <a:r>
              <a:rPr lang="en-US" sz="2400" dirty="0"/>
              <a:t>import </a:t>
            </a:r>
            <a:r>
              <a:rPr lang="en-US" sz="2400" dirty="0" err="1"/>
              <a:t>java.io.InputStreamReader</a:t>
            </a:r>
            <a:r>
              <a:rPr lang="en-US" sz="2400" dirty="0"/>
              <a:t>;</a:t>
            </a:r>
          </a:p>
          <a:p>
            <a:r>
              <a:rPr lang="en-US" sz="2400" dirty="0"/>
              <a:t>import </a:t>
            </a:r>
            <a:r>
              <a:rPr lang="en-US" sz="2400" dirty="0" err="1"/>
              <a:t>java.io.PrintWriter</a:t>
            </a:r>
            <a:r>
              <a:rPr lang="en-US" sz="2400" dirty="0"/>
              <a:t>;</a:t>
            </a:r>
          </a:p>
          <a:p>
            <a:r>
              <a:rPr lang="en-US" sz="2400" dirty="0"/>
              <a:t>import </a:t>
            </a:r>
            <a:r>
              <a:rPr lang="en-US" sz="2400" dirty="0" err="1"/>
              <a:t>java.net.Socket</a:t>
            </a:r>
            <a:r>
              <a:rPr lang="en-US" sz="2400" dirty="0"/>
              <a:t>;</a:t>
            </a:r>
          </a:p>
          <a:p>
            <a:r>
              <a:rPr lang="en-US" sz="2400" dirty="0"/>
              <a:t>public class </a:t>
            </a:r>
            <a:r>
              <a:rPr lang="en-US" sz="2400" dirty="0" err="1">
                <a:solidFill>
                  <a:srgbClr val="FF0000"/>
                </a:solidFill>
              </a:rPr>
              <a:t>EcoClient</a:t>
            </a:r>
            <a:r>
              <a:rPr lang="en-US" sz="2400" dirty="0"/>
              <a:t> {</a:t>
            </a:r>
          </a:p>
          <a:p>
            <a:r>
              <a:rPr lang="en-US" sz="2400" dirty="0"/>
              <a:t>public static void main(String[] </a:t>
            </a:r>
            <a:r>
              <a:rPr lang="en-US" sz="2400" dirty="0" err="1"/>
              <a:t>args</a:t>
            </a:r>
            <a:r>
              <a:rPr lang="en-US" sz="2400" dirty="0"/>
              <a:t>) {</a:t>
            </a:r>
          </a:p>
          <a:p>
            <a:r>
              <a:rPr lang="en-US" sz="2400" dirty="0"/>
              <a:t>try{</a:t>
            </a:r>
          </a:p>
          <a:p>
            <a:r>
              <a:rPr lang="en-US" sz="2400" dirty="0" err="1"/>
              <a:t>System.out.println</a:t>
            </a:r>
            <a:r>
              <a:rPr lang="en-US" sz="2400" dirty="0"/>
              <a:t>("Client Started");</a:t>
            </a:r>
          </a:p>
          <a:p>
            <a:r>
              <a:rPr lang="en-US" sz="2400" dirty="0"/>
              <a:t>Socket </a:t>
            </a:r>
            <a:r>
              <a:rPr lang="en-US" sz="2400" dirty="0" err="1"/>
              <a:t>soc</a:t>
            </a:r>
            <a:r>
              <a:rPr lang="en-US" sz="2400" dirty="0"/>
              <a:t>=new Socket("localhost",9806);</a:t>
            </a:r>
          </a:p>
          <a:p>
            <a:r>
              <a:rPr lang="en-US" sz="2400" dirty="0" err="1"/>
              <a:t>BufferedReader</a:t>
            </a:r>
            <a:r>
              <a:rPr lang="en-US" sz="2400" dirty="0"/>
              <a:t> u=new </a:t>
            </a:r>
            <a:r>
              <a:rPr lang="en-US" sz="2400" dirty="0" err="1"/>
              <a:t>BufferedReader</a:t>
            </a:r>
            <a:r>
              <a:rPr lang="en-US" sz="2400" dirty="0"/>
              <a:t>(new </a:t>
            </a:r>
            <a:r>
              <a:rPr lang="en-US" sz="2400" dirty="0" err="1">
                <a:solidFill>
                  <a:srgbClr val="FF0000"/>
                </a:solidFill>
              </a:rPr>
              <a:t>InputStreamReader</a:t>
            </a:r>
            <a:r>
              <a:rPr lang="en-US" sz="2400" dirty="0">
                <a:solidFill>
                  <a:srgbClr val="FF0000"/>
                </a:solidFill>
              </a:rPr>
              <a:t>(System.in</a:t>
            </a:r>
            <a:r>
              <a:rPr lang="en-US" sz="2400" dirty="0"/>
              <a:t>));</a:t>
            </a:r>
          </a:p>
          <a:p>
            <a:r>
              <a:rPr lang="en-US" sz="2400" dirty="0" err="1"/>
              <a:t>System.out.println</a:t>
            </a:r>
            <a:r>
              <a:rPr lang="en-US" sz="2400" dirty="0"/>
              <a:t>("Enter Number");</a:t>
            </a:r>
          </a:p>
          <a:p>
            <a:r>
              <a:rPr lang="en-US" sz="2400" dirty="0">
                <a:solidFill>
                  <a:srgbClr val="FF0000"/>
                </a:solidFill>
              </a:rPr>
              <a:t>String </a:t>
            </a:r>
            <a:r>
              <a:rPr lang="en-US" sz="2400" dirty="0" err="1">
                <a:solidFill>
                  <a:srgbClr val="FF0000"/>
                </a:solidFill>
              </a:rPr>
              <a:t>str</a:t>
            </a:r>
            <a:r>
              <a:rPr lang="en-US" sz="2400" dirty="0">
                <a:solidFill>
                  <a:srgbClr val="FF0000"/>
                </a:solidFill>
              </a:rPr>
              <a:t>= </a:t>
            </a:r>
            <a:r>
              <a:rPr lang="en-US" sz="2400" dirty="0" err="1">
                <a:solidFill>
                  <a:srgbClr val="FF0000"/>
                </a:solidFill>
              </a:rPr>
              <a:t>u.readLine</a:t>
            </a:r>
            <a:r>
              <a:rPr lang="en-US" sz="2400" dirty="0">
                <a:solidFill>
                  <a:srgbClr val="FF0000"/>
                </a:solidFill>
              </a:rPr>
              <a:t>();</a:t>
            </a:r>
          </a:p>
          <a:p>
            <a:r>
              <a:rPr lang="en-US" sz="2400" dirty="0" err="1"/>
              <a:t>PrintWriter</a:t>
            </a:r>
            <a:r>
              <a:rPr lang="en-US" sz="2400" dirty="0"/>
              <a:t> out=new </a:t>
            </a:r>
            <a:r>
              <a:rPr lang="en-US" sz="2400" dirty="0" err="1"/>
              <a:t>PrintWriter</a:t>
            </a:r>
            <a:r>
              <a:rPr lang="en-US" sz="2400" dirty="0"/>
              <a:t>(</a:t>
            </a:r>
            <a:r>
              <a:rPr lang="en-US" sz="2400" dirty="0" err="1">
                <a:solidFill>
                  <a:srgbClr val="FF0000"/>
                </a:solidFill>
              </a:rPr>
              <a:t>soc.getOutputStream</a:t>
            </a:r>
            <a:r>
              <a:rPr lang="en-US" sz="2400" dirty="0">
                <a:solidFill>
                  <a:srgbClr val="FF0000"/>
                </a:solidFill>
              </a:rPr>
              <a:t>(),</a:t>
            </a:r>
            <a:r>
              <a:rPr lang="en-US" sz="2400" dirty="0"/>
              <a:t>true);</a:t>
            </a:r>
          </a:p>
          <a:p>
            <a:r>
              <a:rPr lang="en-US" sz="2400" dirty="0" err="1"/>
              <a:t>System.out.println</a:t>
            </a:r>
            <a:r>
              <a:rPr lang="en-US" sz="2400" dirty="0"/>
              <a:t>(</a:t>
            </a:r>
            <a:r>
              <a:rPr lang="en-US" sz="2400" dirty="0" err="1"/>
              <a:t>str</a:t>
            </a:r>
            <a:r>
              <a:rPr lang="en-US" sz="2400" dirty="0"/>
              <a:t>);</a:t>
            </a:r>
          </a:p>
          <a:p>
            <a:r>
              <a:rPr lang="en-US" sz="2400" dirty="0" err="1">
                <a:solidFill>
                  <a:srgbClr val="FF0000"/>
                </a:solidFill>
              </a:rPr>
              <a:t>soc.close</a:t>
            </a:r>
            <a:r>
              <a:rPr lang="en-US" sz="2400" dirty="0" smtClean="0">
                <a:solidFill>
                  <a:srgbClr val="FF0000"/>
                </a:solidFill>
              </a:rPr>
              <a:t>();}</a:t>
            </a:r>
          </a:p>
          <a:p>
            <a:r>
              <a:rPr lang="en-US" sz="2400" dirty="0" smtClean="0"/>
              <a:t>catch(Exception </a:t>
            </a:r>
            <a:r>
              <a:rPr lang="en-US" sz="2400" dirty="0"/>
              <a:t>e</a:t>
            </a:r>
            <a:r>
              <a:rPr lang="en-US" sz="2400" dirty="0" smtClean="0"/>
              <a:t>){</a:t>
            </a:r>
            <a:r>
              <a:rPr lang="en-US" sz="2400" dirty="0" err="1" smtClean="0"/>
              <a:t>e.printStackTrace</a:t>
            </a:r>
            <a:r>
              <a:rPr lang="en-US" sz="2400" dirty="0" smtClean="0"/>
              <a:t>();</a:t>
            </a:r>
            <a:r>
              <a:rPr lang="en-US" sz="2400" dirty="0"/>
              <a:t>	</a:t>
            </a:r>
            <a:r>
              <a:rPr lang="en-US" sz="2400" dirty="0" smtClean="0"/>
              <a:t>}    </a:t>
            </a:r>
          </a:p>
          <a:p>
            <a:r>
              <a:rPr lang="en-US" sz="2400" dirty="0"/>
              <a:t> </a:t>
            </a:r>
            <a:r>
              <a:rPr lang="en-US" sz="2400" dirty="0" smtClean="0"/>
              <a:t>                           }}</a:t>
            </a:r>
            <a:endParaRPr lang="en-US" sz="2400" dirty="0"/>
          </a:p>
        </p:txBody>
      </p:sp>
    </p:spTree>
    <p:extLst>
      <p:ext uri="{BB962C8B-B14F-4D97-AF65-F5344CB8AC3E}">
        <p14:creationId xmlns:p14="http://schemas.microsoft.com/office/powerpoint/2010/main" val="47939677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18686" y="112129"/>
            <a:ext cx="11652068"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smtClean="0">
                <a:ln>
                  <a:noFill/>
                </a:ln>
                <a:solidFill>
                  <a:srgbClr val="FF0000"/>
                </a:solidFill>
                <a:effectLst/>
                <a:latin typeface="Arial" panose="020B0604020202020204" pitchFamily="34" charset="0"/>
              </a:rPr>
              <a:t>Java URL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Arial" panose="020B0604020202020204" pitchFamily="34" charset="0"/>
              </a:rPr>
              <a:t>URL is an acronym for Uniform Resource Locator. It points to a resource on the World Wide Web. For </a:t>
            </a:r>
            <a:r>
              <a:rPr kumimoji="0" lang="en-US" altLang="en-US" sz="2400" b="0" i="0" u="none" strike="noStrike" cap="none" normalizeH="0" baseline="0" dirty="0" err="1" smtClean="0">
                <a:ln>
                  <a:noFill/>
                </a:ln>
                <a:solidFill>
                  <a:schemeClr val="tx1"/>
                </a:solidFill>
                <a:effectLst/>
                <a:latin typeface="Arial" panose="020B0604020202020204" pitchFamily="34" charset="0"/>
              </a:rPr>
              <a:t>example:https</a:t>
            </a:r>
            <a:r>
              <a:rPr kumimoji="0" lang="en-US" altLang="en-US" sz="2400" b="0" i="0" u="none" strike="noStrike" cap="none" normalizeH="0" baseline="0" dirty="0" smtClean="0">
                <a:ln>
                  <a:noFill/>
                </a:ln>
                <a:solidFill>
                  <a:schemeClr val="tx1"/>
                </a:solidFill>
                <a:effectLst/>
                <a:latin typeface="Arial" panose="020B0604020202020204" pitchFamily="34" charset="0"/>
              </a:rPr>
              <a:t>://www.javatpoint.com/java-tutorial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Arial" panose="020B0604020202020204" pitchFamily="34" charset="0"/>
              </a:rPr>
              <a:t>A URL contains many information:</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400" b="1" i="0" u="none" strike="noStrike" cap="none" normalizeH="0" baseline="0" dirty="0" smtClean="0">
                <a:ln>
                  <a:noFill/>
                </a:ln>
                <a:solidFill>
                  <a:schemeClr val="tx1"/>
                </a:solidFill>
                <a:effectLst/>
                <a:latin typeface="Arial" panose="020B0604020202020204" pitchFamily="34" charset="0"/>
              </a:rPr>
              <a:t>Protocol:</a:t>
            </a:r>
            <a:r>
              <a:rPr kumimoji="0" lang="en-US" altLang="en-US" sz="2400" b="0" i="0" u="none" strike="noStrike" cap="none" normalizeH="0" baseline="0" dirty="0" smtClean="0">
                <a:ln>
                  <a:noFill/>
                </a:ln>
                <a:solidFill>
                  <a:schemeClr val="tx1"/>
                </a:solidFill>
                <a:effectLst/>
                <a:latin typeface="Arial" panose="020B0604020202020204" pitchFamily="34" charset="0"/>
              </a:rPr>
              <a:t> In this case, http is the protocol. </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400" b="1" i="0" u="none" strike="noStrike" cap="none" normalizeH="0" baseline="0" dirty="0" smtClean="0">
                <a:ln>
                  <a:noFill/>
                </a:ln>
                <a:solidFill>
                  <a:schemeClr val="tx1"/>
                </a:solidFill>
                <a:effectLst/>
                <a:latin typeface="Arial" panose="020B0604020202020204" pitchFamily="34" charset="0"/>
              </a:rPr>
              <a:t>Server name or IP Address:</a:t>
            </a:r>
            <a:r>
              <a:rPr kumimoji="0" lang="en-US" altLang="en-US" sz="2400" b="0" i="0" u="none" strike="noStrike" cap="none" normalizeH="0" baseline="0" dirty="0" smtClean="0">
                <a:ln>
                  <a:noFill/>
                </a:ln>
                <a:solidFill>
                  <a:schemeClr val="tx1"/>
                </a:solidFill>
                <a:effectLst/>
                <a:latin typeface="Arial" panose="020B0604020202020204" pitchFamily="34" charset="0"/>
              </a:rPr>
              <a:t> In this case, www.javatpoint.com is the server name. </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400" b="1" i="0" u="none" strike="noStrike" cap="none" normalizeH="0" baseline="0" dirty="0" smtClean="0">
                <a:ln>
                  <a:noFill/>
                </a:ln>
                <a:solidFill>
                  <a:schemeClr val="tx1"/>
                </a:solidFill>
                <a:effectLst/>
                <a:latin typeface="Arial" panose="020B0604020202020204" pitchFamily="34" charset="0"/>
              </a:rPr>
              <a:t>Port Number:</a:t>
            </a:r>
            <a:r>
              <a:rPr kumimoji="0" lang="en-US" altLang="en-US" sz="2400" b="0" i="0" u="none" strike="noStrike" cap="none" normalizeH="0" baseline="0" dirty="0" smtClean="0">
                <a:ln>
                  <a:noFill/>
                </a:ln>
                <a:solidFill>
                  <a:schemeClr val="tx1"/>
                </a:solidFill>
                <a:effectLst/>
                <a:latin typeface="Arial" panose="020B0604020202020204" pitchFamily="34" charset="0"/>
              </a:rPr>
              <a:t> It is an optional attribute. If we write http//ww.javatpoint.com:80/</a:t>
            </a:r>
            <a:r>
              <a:rPr kumimoji="0" lang="en-US" altLang="en-US" sz="2400" b="0" i="0" u="none" strike="noStrike" cap="none" normalizeH="0" baseline="0" dirty="0" err="1" smtClean="0">
                <a:ln>
                  <a:noFill/>
                </a:ln>
                <a:solidFill>
                  <a:schemeClr val="tx1"/>
                </a:solidFill>
                <a:effectLst/>
                <a:latin typeface="Arial" panose="020B0604020202020204" pitchFamily="34" charset="0"/>
              </a:rPr>
              <a:t>sonoojaiswal</a:t>
            </a:r>
            <a:r>
              <a:rPr kumimoji="0" lang="en-US" altLang="en-US" sz="2400" b="0" i="0" u="none" strike="noStrike" cap="none" normalizeH="0" baseline="0" dirty="0" smtClean="0">
                <a:ln>
                  <a:noFill/>
                </a:ln>
                <a:solidFill>
                  <a:schemeClr val="tx1"/>
                </a:solidFill>
                <a:effectLst/>
                <a:latin typeface="Arial" panose="020B0604020202020204" pitchFamily="34" charset="0"/>
              </a:rPr>
              <a:t>/ , 80 is the port number. If port number is not mentioned in the URL, it returns -1. </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400" b="1" i="0" u="none" strike="noStrike" cap="none" normalizeH="0" baseline="0" dirty="0" smtClean="0">
                <a:ln>
                  <a:noFill/>
                </a:ln>
                <a:solidFill>
                  <a:schemeClr val="tx1"/>
                </a:solidFill>
                <a:effectLst/>
                <a:latin typeface="Arial" panose="020B0604020202020204" pitchFamily="34" charset="0"/>
              </a:rPr>
              <a:t>File Name or directory name:</a:t>
            </a:r>
            <a:r>
              <a:rPr kumimoji="0" lang="en-US" altLang="en-US" sz="2400" b="0" i="0" u="none" strike="noStrike" cap="none" normalizeH="0" baseline="0" dirty="0" smtClean="0">
                <a:ln>
                  <a:noFill/>
                </a:ln>
                <a:solidFill>
                  <a:schemeClr val="tx1"/>
                </a:solidFill>
                <a:effectLst/>
                <a:latin typeface="Arial" panose="020B0604020202020204" pitchFamily="34" charset="0"/>
              </a:rPr>
              <a:t> In this case, </a:t>
            </a:r>
            <a:r>
              <a:rPr kumimoji="0" lang="en-US" altLang="en-US" sz="2400" b="0" i="0" u="none" strike="noStrike" cap="none" normalizeH="0" baseline="0" dirty="0" err="1" smtClean="0">
                <a:ln>
                  <a:noFill/>
                </a:ln>
                <a:solidFill>
                  <a:schemeClr val="tx1"/>
                </a:solidFill>
                <a:effectLst/>
                <a:latin typeface="Arial" panose="020B0604020202020204" pitchFamily="34" charset="0"/>
              </a:rPr>
              <a:t>index.jsp</a:t>
            </a:r>
            <a:r>
              <a:rPr kumimoji="0" lang="en-US" altLang="en-US" sz="2400" b="0" i="0" u="none" strike="noStrike" cap="none" normalizeH="0" baseline="0" dirty="0" smtClean="0">
                <a:ln>
                  <a:noFill/>
                </a:ln>
                <a:solidFill>
                  <a:schemeClr val="tx1"/>
                </a:solidFill>
                <a:effectLst/>
                <a:latin typeface="Arial" panose="020B0604020202020204" pitchFamily="34" charset="0"/>
              </a:rPr>
              <a:t> is the file name.</a:t>
            </a:r>
          </a:p>
        </p:txBody>
      </p:sp>
      <p:pic>
        <p:nvPicPr>
          <p:cNvPr id="5" name="Picture 2" descr="URL in Jav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127" y="4416016"/>
            <a:ext cx="11301185" cy="1614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237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7235" y="194998"/>
            <a:ext cx="7872548" cy="3416320"/>
          </a:xfrm>
          <a:prstGeom prst="rect">
            <a:avLst/>
          </a:prstGeom>
          <a:ln w="38100">
            <a:solidFill>
              <a:schemeClr val="tx1"/>
            </a:solidFill>
          </a:ln>
        </p:spPr>
        <p:txBody>
          <a:bodyPr wrap="square">
            <a:spAutoFit/>
          </a:bodyPr>
          <a:lstStyle/>
          <a:p>
            <a:r>
              <a:rPr lang="en-US" b="1" dirty="0" smtClean="0">
                <a:solidFill>
                  <a:srgbClr val="7F0055"/>
                </a:solidFill>
                <a:latin typeface="Consolas" panose="020B0609020204030204" pitchFamily="49" charset="0"/>
              </a:rPr>
              <a:t>File</a:t>
            </a:r>
          </a:p>
          <a:p>
            <a:r>
              <a:rPr lang="en-US" b="1" dirty="0" smtClean="0">
                <a:solidFill>
                  <a:srgbClr val="7F0055"/>
                </a:solidFill>
                <a:latin typeface="Consolas" panose="020B0609020204030204" pitchFamily="49" charset="0"/>
              </a:rPr>
              <a:t>import</a:t>
            </a:r>
            <a:r>
              <a:rPr lang="en-US" b="1" dirty="0" smtClean="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java.io.File</a:t>
            </a:r>
            <a:r>
              <a:rPr lang="en-US" b="1"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import</a:t>
            </a:r>
            <a:r>
              <a:rPr lang="en-US" b="1" dirty="0">
                <a:solidFill>
                  <a:srgbClr val="000000"/>
                </a:solidFill>
                <a:latin typeface="Consolas" panose="020B0609020204030204" pitchFamily="49" charset="0"/>
              </a:rPr>
              <a:t> java.io</a:t>
            </a:r>
            <a:r>
              <a:rPr lang="en-US" b="1" dirty="0" smtClean="0">
                <a:solidFill>
                  <a:srgbClr val="000000"/>
                </a:solidFill>
                <a:latin typeface="Consolas" panose="020B0609020204030204" pitchFamily="49" charset="0"/>
              </a:rPr>
              <a:t>.*;</a:t>
            </a:r>
            <a:endParaRPr lang="en-US" dirty="0">
              <a:latin typeface="Consolas" panose="020B0609020204030204" pitchFamily="49" charset="0"/>
            </a:endParaRP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Person {</a:t>
            </a: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main(String[] </a:t>
            </a:r>
            <a:r>
              <a:rPr lang="en-US" b="1" dirty="0" err="1">
                <a:solidFill>
                  <a:srgbClr val="6A3E3E"/>
                </a:solidFill>
                <a:latin typeface="Consolas" panose="020B0609020204030204" pitchFamily="49" charset="0"/>
              </a:rPr>
              <a:t>args</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throws</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IOException</a:t>
            </a:r>
            <a:r>
              <a:rPr lang="en-US" b="1"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File </a:t>
            </a:r>
            <a:r>
              <a:rPr lang="en-US" dirty="0">
                <a:solidFill>
                  <a:srgbClr val="6A3E3E"/>
                </a:solidFill>
                <a:latin typeface="Consolas" panose="020B0609020204030204" pitchFamily="49" charset="0"/>
              </a:rPr>
              <a:t>f1</a:t>
            </a:r>
            <a:r>
              <a:rPr lang="en-US" dirty="0">
                <a:solidFill>
                  <a:srgbClr val="000000"/>
                </a:solidFill>
                <a:latin typeface="Consolas" panose="020B0609020204030204" pitchFamily="49" charset="0"/>
              </a:rPr>
              <a:t>=</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File(</a:t>
            </a:r>
            <a:r>
              <a:rPr lang="en-US" b="1" dirty="0">
                <a:solidFill>
                  <a:srgbClr val="2A00FF"/>
                </a:solidFill>
                <a:latin typeface="Consolas" panose="020B0609020204030204" pitchFamily="49" charset="0"/>
              </a:rPr>
              <a:t>"D:/java/name.txt</a:t>
            </a:r>
            <a:r>
              <a:rPr lang="en-US" b="1" dirty="0" smtClean="0">
                <a:solidFill>
                  <a:srgbClr val="2A00FF"/>
                </a:solidFill>
                <a:latin typeface="Consolas" panose="020B0609020204030204" pitchFamily="49" charset="0"/>
              </a:rPr>
              <a:t>"</a:t>
            </a:r>
            <a:r>
              <a:rPr lang="en-US" b="1" dirty="0" smtClean="0">
                <a:solidFill>
                  <a:srgbClr val="000000"/>
                </a:solidFill>
                <a:latin typeface="Consolas" panose="020B0609020204030204" pitchFamily="49" charset="0"/>
              </a:rPr>
              <a:t>);</a:t>
            </a:r>
          </a:p>
          <a:p>
            <a:r>
              <a:rPr lang="en-US" dirty="0"/>
              <a:t>f1.createNewFile();</a:t>
            </a:r>
            <a:endParaRPr lang="en-US" b="1" dirty="0">
              <a:solidFill>
                <a:srgbClr val="000000"/>
              </a:solidFill>
              <a:latin typeface="Consolas" panose="020B0609020204030204" pitchFamily="49" charset="0"/>
            </a:endParaRP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"can read:  "</a:t>
            </a:r>
            <a:r>
              <a:rPr lang="en-US" b="1" i="1" dirty="0">
                <a:solidFill>
                  <a:srgbClr val="000000"/>
                </a:solidFill>
                <a:latin typeface="Consolas" panose="020B0609020204030204" pitchFamily="49" charset="0"/>
              </a:rPr>
              <a:t>+</a:t>
            </a:r>
            <a:r>
              <a:rPr lang="en-US" b="1" i="1" dirty="0">
                <a:solidFill>
                  <a:srgbClr val="6A3E3E"/>
                </a:solidFill>
                <a:latin typeface="Consolas" panose="020B0609020204030204" pitchFamily="49" charset="0"/>
              </a:rPr>
              <a:t>f1</a:t>
            </a:r>
            <a:r>
              <a:rPr lang="en-US" b="1" i="1" dirty="0">
                <a:solidFill>
                  <a:srgbClr val="000000"/>
                </a:solidFill>
                <a:latin typeface="Consolas" panose="020B0609020204030204" pitchFamily="49" charset="0"/>
              </a:rPr>
              <a:t>.canRead());</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"can write:  "</a:t>
            </a:r>
            <a:r>
              <a:rPr lang="en-US" b="1" i="1" dirty="0">
                <a:solidFill>
                  <a:srgbClr val="000000"/>
                </a:solidFill>
                <a:latin typeface="Consolas" panose="020B0609020204030204" pitchFamily="49" charset="0"/>
              </a:rPr>
              <a:t>+</a:t>
            </a:r>
            <a:r>
              <a:rPr lang="en-US" b="1" i="1" dirty="0">
                <a:solidFill>
                  <a:srgbClr val="6A3E3E"/>
                </a:solidFill>
                <a:latin typeface="Consolas" panose="020B0609020204030204" pitchFamily="49" charset="0"/>
              </a:rPr>
              <a:t>f1</a:t>
            </a:r>
            <a:r>
              <a:rPr lang="en-US" b="1" i="1" dirty="0">
                <a:solidFill>
                  <a:srgbClr val="000000"/>
                </a:solidFill>
                <a:latin typeface="Consolas" panose="020B0609020204030204" pitchFamily="49" charset="0"/>
              </a:rPr>
              <a:t>.canWrite());</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"can exist:  "</a:t>
            </a:r>
            <a:r>
              <a:rPr lang="en-US" b="1" i="1" dirty="0">
                <a:solidFill>
                  <a:srgbClr val="000000"/>
                </a:solidFill>
                <a:latin typeface="Consolas" panose="020B0609020204030204" pitchFamily="49" charset="0"/>
              </a:rPr>
              <a:t>+</a:t>
            </a:r>
            <a:r>
              <a:rPr lang="en-US" b="1" i="1" dirty="0">
                <a:solidFill>
                  <a:srgbClr val="6A3E3E"/>
                </a:solidFill>
                <a:latin typeface="Consolas" panose="020B0609020204030204" pitchFamily="49" charset="0"/>
              </a:rPr>
              <a:t>f1</a:t>
            </a:r>
            <a:r>
              <a:rPr lang="en-US" b="1" i="1" dirty="0">
                <a:solidFill>
                  <a:srgbClr val="000000"/>
                </a:solidFill>
                <a:latin typeface="Consolas" panose="020B0609020204030204" pitchFamily="49" charset="0"/>
              </a:rPr>
              <a:t>.exists());</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"can name: "</a:t>
            </a:r>
            <a:r>
              <a:rPr lang="en-US" b="1" i="1" dirty="0">
                <a:solidFill>
                  <a:srgbClr val="000000"/>
                </a:solidFill>
                <a:latin typeface="Consolas" panose="020B0609020204030204" pitchFamily="49" charset="0"/>
              </a:rPr>
              <a:t>+</a:t>
            </a:r>
            <a:r>
              <a:rPr lang="en-US" b="1" i="1" dirty="0">
                <a:solidFill>
                  <a:srgbClr val="6A3E3E"/>
                </a:solidFill>
                <a:latin typeface="Consolas" panose="020B0609020204030204" pitchFamily="49" charset="0"/>
              </a:rPr>
              <a:t>f1</a:t>
            </a:r>
            <a:r>
              <a:rPr lang="en-US" b="1" i="1" dirty="0">
                <a:solidFill>
                  <a:srgbClr val="000000"/>
                </a:solidFill>
                <a:latin typeface="Consolas" panose="020B0609020204030204" pitchFamily="49" charset="0"/>
              </a:rPr>
              <a:t>.getName());</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"can length: "</a:t>
            </a:r>
            <a:r>
              <a:rPr lang="en-US" b="1" i="1" dirty="0">
                <a:solidFill>
                  <a:srgbClr val="000000"/>
                </a:solidFill>
                <a:latin typeface="Consolas" panose="020B0609020204030204" pitchFamily="49" charset="0"/>
              </a:rPr>
              <a:t>+</a:t>
            </a:r>
            <a:r>
              <a:rPr lang="en-US" b="1" i="1" dirty="0">
                <a:solidFill>
                  <a:srgbClr val="6A3E3E"/>
                </a:solidFill>
                <a:latin typeface="Consolas" panose="020B0609020204030204" pitchFamily="49" charset="0"/>
              </a:rPr>
              <a:t>f1</a:t>
            </a:r>
            <a:r>
              <a:rPr lang="en-US" b="1" i="1" dirty="0">
                <a:solidFill>
                  <a:srgbClr val="000000"/>
                </a:solidFill>
                <a:latin typeface="Consolas" panose="020B0609020204030204" pitchFamily="49" charset="0"/>
              </a:rPr>
              <a:t>.length</a:t>
            </a:r>
            <a:r>
              <a:rPr lang="en-US" b="1" i="1" dirty="0" smtClean="0">
                <a:solidFill>
                  <a:srgbClr val="000000"/>
                </a:solidFill>
                <a:latin typeface="Consolas" panose="020B0609020204030204" pitchFamily="49" charset="0"/>
              </a:rPr>
              <a:t>()); </a:t>
            </a:r>
            <a:r>
              <a:rPr lang="en-US" dirty="0" smtClean="0">
                <a:solidFill>
                  <a:srgbClr val="000000"/>
                </a:solidFill>
                <a:latin typeface="Consolas" panose="020B0609020204030204" pitchFamily="49" charset="0"/>
              </a:rPr>
              <a:t>}}</a:t>
            </a:r>
            <a:endParaRPr lang="en-US" dirty="0"/>
          </a:p>
        </p:txBody>
      </p:sp>
      <p:sp>
        <p:nvSpPr>
          <p:cNvPr id="5" name="Rectangle 4"/>
          <p:cNvSpPr/>
          <p:nvPr/>
        </p:nvSpPr>
        <p:spPr>
          <a:xfrm>
            <a:off x="3126376" y="3718679"/>
            <a:ext cx="8146869" cy="3139321"/>
          </a:xfrm>
          <a:prstGeom prst="rect">
            <a:avLst/>
          </a:prstGeom>
          <a:ln w="38100">
            <a:solidFill>
              <a:schemeClr val="tx1"/>
            </a:solidFill>
          </a:ln>
        </p:spPr>
        <p:txBody>
          <a:bodyPr wrap="square">
            <a:spAutoFit/>
          </a:bodyPr>
          <a:lstStyle/>
          <a:p>
            <a:r>
              <a:rPr lang="en-US" b="1" dirty="0">
                <a:solidFill>
                  <a:srgbClr val="7F0055"/>
                </a:solidFill>
                <a:latin typeface="Consolas" panose="020B0609020204030204" pitchFamily="49" charset="0"/>
              </a:rPr>
              <a:t>import</a:t>
            </a:r>
            <a:r>
              <a:rPr lang="en-US" b="1" dirty="0">
                <a:solidFill>
                  <a:srgbClr val="000000"/>
                </a:solidFill>
                <a:latin typeface="Consolas" panose="020B0609020204030204" pitchFamily="49" charset="0"/>
              </a:rPr>
              <a:t> java.io.*;</a:t>
            </a: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Person {</a:t>
            </a: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main(String[] </a:t>
            </a:r>
            <a:r>
              <a:rPr lang="en-US" b="1" dirty="0" err="1">
                <a:solidFill>
                  <a:srgbClr val="6A3E3E"/>
                </a:solidFill>
                <a:latin typeface="Consolas" panose="020B0609020204030204" pitchFamily="49" charset="0"/>
              </a:rPr>
              <a:t>args</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throws</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IOException</a:t>
            </a:r>
            <a:r>
              <a:rPr lang="en-US" b="1" dirty="0">
                <a:solidFill>
                  <a:srgbClr val="000000"/>
                </a:solidFill>
                <a:latin typeface="Consolas" panose="020B0609020204030204" pitchFamily="49" charset="0"/>
              </a:rPr>
              <a:t> {</a:t>
            </a:r>
          </a:p>
          <a:p>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i</a:t>
            </a:r>
            <a:r>
              <a:rPr lang="en-US" b="1"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FileOutputStream</a:t>
            </a:r>
            <a:r>
              <a:rPr lang="en-US" dirty="0">
                <a:solidFill>
                  <a:srgbClr val="000000"/>
                </a:solidFill>
                <a:latin typeface="Consolas" panose="020B0609020204030204" pitchFamily="49" charset="0"/>
              </a:rPr>
              <a:t> </a:t>
            </a:r>
            <a:r>
              <a:rPr lang="en-US" dirty="0" err="1">
                <a:solidFill>
                  <a:srgbClr val="6A3E3E"/>
                </a:solidFill>
                <a:latin typeface="Consolas" panose="020B0609020204030204" pitchFamily="49" charset="0"/>
              </a:rPr>
              <a:t>fout</a:t>
            </a:r>
            <a:r>
              <a:rPr lang="en-US" dirty="0">
                <a:solidFill>
                  <a:srgbClr val="000000"/>
                </a:solidFill>
                <a:latin typeface="Consolas" panose="020B0609020204030204" pitchFamily="49" charset="0"/>
              </a:rPr>
              <a:t>=</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FileOutputStream</a:t>
            </a:r>
            <a:r>
              <a:rPr lang="en-US" b="1" dirty="0">
                <a:solidFill>
                  <a:srgbClr val="000000"/>
                </a:solidFill>
                <a:latin typeface="Consolas" panose="020B0609020204030204" pitchFamily="49" charset="0"/>
              </a:rPr>
              <a:t>(</a:t>
            </a:r>
            <a:r>
              <a:rPr lang="en-US" b="1" dirty="0">
                <a:solidFill>
                  <a:srgbClr val="2A00FF"/>
                </a:solidFill>
                <a:latin typeface="Consolas" panose="020B0609020204030204" pitchFamily="49" charset="0"/>
              </a:rPr>
              <a:t>"D:/java/name3.txt"</a:t>
            </a:r>
            <a:r>
              <a:rPr lang="en-US" b="1" dirty="0">
                <a:solidFill>
                  <a:srgbClr val="000000"/>
                </a:solidFill>
                <a:latin typeface="Consolas" panose="020B0609020204030204" pitchFamily="49" charset="0"/>
              </a:rPr>
              <a:t>,</a:t>
            </a:r>
            <a:r>
              <a:rPr lang="en-US" b="1" dirty="0">
                <a:solidFill>
                  <a:srgbClr val="7F0055"/>
                </a:solidFill>
                <a:latin typeface="Consolas" panose="020B0609020204030204" pitchFamily="49" charset="0"/>
              </a:rPr>
              <a:t>true</a:t>
            </a:r>
            <a:r>
              <a:rPr lang="en-US" b="1"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String </a:t>
            </a:r>
            <a:r>
              <a:rPr lang="en-US" dirty="0">
                <a:solidFill>
                  <a:srgbClr val="6A3E3E"/>
                </a:solidFill>
                <a:latin typeface="Consolas" panose="020B0609020204030204" pitchFamily="49" charset="0"/>
              </a:rPr>
              <a:t>s</a:t>
            </a:r>
            <a:r>
              <a:rPr lang="en-US" dirty="0">
                <a:solidFill>
                  <a:srgbClr val="000000"/>
                </a:solidFill>
                <a:latin typeface="Consolas" panose="020B0609020204030204" pitchFamily="49" charset="0"/>
              </a:rPr>
              <a:t>=</a:t>
            </a:r>
            <a:r>
              <a:rPr lang="en-US" dirty="0">
                <a:solidFill>
                  <a:srgbClr val="2A00FF"/>
                </a:solidFill>
                <a:latin typeface="Consolas" panose="020B0609020204030204" pitchFamily="49" charset="0"/>
              </a:rPr>
              <a:t>"ONETWO THREE"</a:t>
            </a:r>
            <a:r>
              <a:rPr lang="en-US"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char</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ch</a:t>
            </a:r>
            <a:r>
              <a:rPr lang="en-US" b="1" dirty="0">
                <a:solidFill>
                  <a:srgbClr val="000000"/>
                </a:solidFill>
                <a:latin typeface="Consolas" panose="020B0609020204030204" pitchFamily="49" charset="0"/>
              </a:rPr>
              <a:t>[]=</a:t>
            </a:r>
            <a:r>
              <a:rPr lang="en-US" b="1" dirty="0" err="1">
                <a:solidFill>
                  <a:srgbClr val="6A3E3E"/>
                </a:solidFill>
                <a:latin typeface="Consolas" panose="020B0609020204030204" pitchFamily="49" charset="0"/>
              </a:rPr>
              <a:t>s</a:t>
            </a:r>
            <a:r>
              <a:rPr lang="en-US" b="1" dirty="0" err="1">
                <a:solidFill>
                  <a:srgbClr val="000000"/>
                </a:solidFill>
                <a:latin typeface="Consolas" panose="020B0609020204030204" pitchFamily="49" charset="0"/>
              </a:rPr>
              <a:t>.toCharArray</a:t>
            </a:r>
            <a:r>
              <a:rPr lang="en-US" b="1"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for</a:t>
            </a:r>
            <a:r>
              <a:rPr lang="en-US" b="1" dirty="0">
                <a:solidFill>
                  <a:srgbClr val="000000"/>
                </a:solidFill>
                <a:latin typeface="Consolas" panose="020B0609020204030204" pitchFamily="49" charset="0"/>
              </a:rPr>
              <a:t>(</a:t>
            </a:r>
            <a:r>
              <a:rPr lang="en-US" b="1" dirty="0" err="1">
                <a:solidFill>
                  <a:srgbClr val="6A3E3E"/>
                </a:solidFill>
                <a:latin typeface="Consolas" panose="020B0609020204030204" pitchFamily="49" charset="0"/>
              </a:rPr>
              <a:t>i</a:t>
            </a:r>
            <a:r>
              <a:rPr lang="en-US" b="1" dirty="0">
                <a:solidFill>
                  <a:srgbClr val="000000"/>
                </a:solidFill>
                <a:latin typeface="Consolas" panose="020B0609020204030204" pitchFamily="49" charset="0"/>
              </a:rPr>
              <a:t>=0;</a:t>
            </a:r>
            <a:r>
              <a:rPr lang="en-US" b="1" dirty="0">
                <a:solidFill>
                  <a:srgbClr val="6A3E3E"/>
                </a:solidFill>
                <a:latin typeface="Consolas" panose="020B0609020204030204" pitchFamily="49" charset="0"/>
              </a:rPr>
              <a:t>i</a:t>
            </a:r>
            <a:r>
              <a:rPr lang="en-US" b="1" dirty="0">
                <a:solidFill>
                  <a:srgbClr val="000000"/>
                </a:solidFill>
                <a:latin typeface="Consolas" panose="020B0609020204030204" pitchFamily="49" charset="0"/>
              </a:rPr>
              <a:t>&lt;</a:t>
            </a:r>
            <a:r>
              <a:rPr lang="en-US" b="1" dirty="0" err="1">
                <a:solidFill>
                  <a:srgbClr val="6A3E3E"/>
                </a:solidFill>
                <a:latin typeface="Consolas" panose="020B0609020204030204" pitchFamily="49" charset="0"/>
              </a:rPr>
              <a:t>s</a:t>
            </a:r>
            <a:r>
              <a:rPr lang="en-US" b="1" dirty="0" err="1">
                <a:solidFill>
                  <a:srgbClr val="000000"/>
                </a:solidFill>
                <a:latin typeface="Consolas" panose="020B0609020204030204" pitchFamily="49" charset="0"/>
              </a:rPr>
              <a:t>.length</a:t>
            </a:r>
            <a:r>
              <a:rPr lang="en-US" b="1" dirty="0">
                <a:solidFill>
                  <a:srgbClr val="000000"/>
                </a:solidFill>
                <a:latin typeface="Consolas" panose="020B0609020204030204" pitchFamily="49" charset="0"/>
              </a:rPr>
              <a:t>();</a:t>
            </a:r>
            <a:r>
              <a:rPr lang="en-US" b="1" dirty="0" err="1">
                <a:solidFill>
                  <a:srgbClr val="6A3E3E"/>
                </a:solidFill>
                <a:latin typeface="Consolas" panose="020B0609020204030204" pitchFamily="49" charset="0"/>
              </a:rPr>
              <a:t>i</a:t>
            </a:r>
            <a:r>
              <a:rPr lang="en-US" b="1" dirty="0">
                <a:solidFill>
                  <a:srgbClr val="000000"/>
                </a:solidFill>
                <a:latin typeface="Consolas" panose="020B0609020204030204" pitchFamily="49" charset="0"/>
              </a:rPr>
              <a:t>++)</a:t>
            </a:r>
          </a:p>
          <a:p>
            <a:r>
              <a:rPr lang="en-US" dirty="0" err="1">
                <a:solidFill>
                  <a:srgbClr val="6A3E3E"/>
                </a:solidFill>
                <a:latin typeface="Consolas" panose="020B0609020204030204" pitchFamily="49" charset="0"/>
              </a:rPr>
              <a:t>fout</a:t>
            </a:r>
            <a:r>
              <a:rPr lang="en-US" dirty="0" err="1">
                <a:solidFill>
                  <a:srgbClr val="000000"/>
                </a:solidFill>
                <a:latin typeface="Consolas" panose="020B0609020204030204" pitchFamily="49" charset="0"/>
              </a:rPr>
              <a:t>.write</a:t>
            </a:r>
            <a:r>
              <a:rPr lang="en-US" dirty="0">
                <a:solidFill>
                  <a:srgbClr val="000000"/>
                </a:solidFill>
                <a:latin typeface="Consolas" panose="020B0609020204030204" pitchFamily="49" charset="0"/>
              </a:rPr>
              <a:t>(</a:t>
            </a:r>
            <a:r>
              <a:rPr lang="en-US" dirty="0" err="1">
                <a:solidFill>
                  <a:srgbClr val="6A3E3E"/>
                </a:solidFill>
                <a:latin typeface="Consolas" panose="020B0609020204030204" pitchFamily="49" charset="0"/>
              </a:rPr>
              <a:t>ch</a:t>
            </a:r>
            <a:r>
              <a:rPr lang="en-US" dirty="0">
                <a:solidFill>
                  <a:srgbClr val="000000"/>
                </a:solidFill>
                <a:latin typeface="Consolas" panose="020B0609020204030204" pitchFamily="49" charset="0"/>
              </a:rPr>
              <a:t>[</a:t>
            </a:r>
            <a:r>
              <a:rPr lang="en-US" dirty="0" err="1">
                <a:solidFill>
                  <a:srgbClr val="6A3E3E"/>
                </a:solidFill>
                <a:latin typeface="Consolas" panose="020B0609020204030204" pitchFamily="49" charset="0"/>
              </a:rPr>
              <a:t>i</a:t>
            </a:r>
            <a:r>
              <a:rPr lang="en-US" dirty="0">
                <a:solidFill>
                  <a:srgbClr val="000000"/>
                </a:solidFill>
                <a:latin typeface="Consolas" panose="020B0609020204030204" pitchFamily="49" charset="0"/>
              </a:rPr>
              <a:t>]);</a:t>
            </a:r>
          </a:p>
          <a:p>
            <a:r>
              <a:rPr lang="en-US" dirty="0" err="1">
                <a:solidFill>
                  <a:srgbClr val="6A3E3E"/>
                </a:solidFill>
                <a:latin typeface="Consolas" panose="020B0609020204030204" pitchFamily="49" charset="0"/>
              </a:rPr>
              <a:t>fout</a:t>
            </a:r>
            <a:r>
              <a:rPr lang="en-US" dirty="0" err="1">
                <a:solidFill>
                  <a:srgbClr val="000000"/>
                </a:solidFill>
                <a:latin typeface="Consolas" panose="020B0609020204030204" pitchFamily="49" charset="0"/>
              </a:rPr>
              <a:t>.close</a:t>
            </a:r>
            <a:r>
              <a:rPr lang="en-US" dirty="0" smtClean="0">
                <a:solidFill>
                  <a:srgbClr val="000000"/>
                </a:solidFill>
                <a:latin typeface="Consolas" panose="020B0609020204030204" pitchFamily="49" charset="0"/>
              </a:rPr>
              <a:t>();  }}</a:t>
            </a:r>
            <a:endParaRPr lang="en-US"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281830634"/>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5610" y="699259"/>
            <a:ext cx="11556275" cy="4154984"/>
          </a:xfrm>
          <a:prstGeom prst="rect">
            <a:avLst/>
          </a:prstGeom>
        </p:spPr>
        <p:txBody>
          <a:bodyPr wrap="square">
            <a:spAutoFit/>
          </a:bodyPr>
          <a:lstStyle/>
          <a:p>
            <a:r>
              <a:rPr lang="en-US" sz="2400" b="1" dirty="0">
                <a:solidFill>
                  <a:srgbClr val="7F0055"/>
                </a:solidFill>
                <a:latin typeface="Consolas" panose="020B0609020204030204" pitchFamily="49" charset="0"/>
              </a:rPr>
              <a:t>import</a:t>
            </a:r>
            <a:r>
              <a:rPr lang="en-US" sz="2400" b="1" dirty="0">
                <a:solidFill>
                  <a:srgbClr val="000000"/>
                </a:solidFill>
                <a:latin typeface="Consolas" panose="020B0609020204030204" pitchFamily="49" charset="0"/>
              </a:rPr>
              <a:t> java.net.URL;</a:t>
            </a:r>
          </a:p>
          <a:p>
            <a:r>
              <a:rPr lang="en-US" sz="2400" b="1" dirty="0">
                <a:solidFill>
                  <a:srgbClr val="7F0055"/>
                </a:solidFill>
                <a:latin typeface="Consolas" panose="020B0609020204030204" pitchFamily="49" charset="0"/>
              </a:rPr>
              <a:t>public</a:t>
            </a:r>
            <a:r>
              <a:rPr lang="en-US" sz="2400" b="1" dirty="0">
                <a:solidFill>
                  <a:srgbClr val="000000"/>
                </a:solidFill>
                <a:latin typeface="Consolas" panose="020B0609020204030204" pitchFamily="49" charset="0"/>
              </a:rPr>
              <a:t> </a:t>
            </a:r>
            <a:r>
              <a:rPr lang="en-US" sz="2400" b="1" dirty="0">
                <a:solidFill>
                  <a:srgbClr val="7F0055"/>
                </a:solidFill>
                <a:latin typeface="Consolas" panose="020B0609020204030204" pitchFamily="49" charset="0"/>
              </a:rPr>
              <a:t>class</a:t>
            </a:r>
            <a:r>
              <a:rPr lang="en-US" sz="2400" b="1" dirty="0">
                <a:solidFill>
                  <a:srgbClr val="000000"/>
                </a:solidFill>
                <a:latin typeface="Consolas" panose="020B0609020204030204" pitchFamily="49" charset="0"/>
              </a:rPr>
              <a:t> Networking {</a:t>
            </a:r>
          </a:p>
          <a:p>
            <a:r>
              <a:rPr lang="en-US" sz="2400" b="1" dirty="0">
                <a:solidFill>
                  <a:srgbClr val="7F0055"/>
                </a:solidFill>
                <a:latin typeface="Consolas" panose="020B0609020204030204" pitchFamily="49" charset="0"/>
              </a:rPr>
              <a:t>public</a:t>
            </a:r>
            <a:r>
              <a:rPr lang="en-US" sz="2400" b="1" dirty="0">
                <a:solidFill>
                  <a:srgbClr val="000000"/>
                </a:solidFill>
                <a:latin typeface="Consolas" panose="020B0609020204030204" pitchFamily="49" charset="0"/>
              </a:rPr>
              <a:t> </a:t>
            </a:r>
            <a:r>
              <a:rPr lang="en-US" sz="2400" b="1" dirty="0">
                <a:solidFill>
                  <a:srgbClr val="7F0055"/>
                </a:solidFill>
                <a:latin typeface="Consolas" panose="020B0609020204030204" pitchFamily="49" charset="0"/>
              </a:rPr>
              <a:t>static</a:t>
            </a:r>
            <a:r>
              <a:rPr lang="en-US" sz="2400" b="1" dirty="0">
                <a:solidFill>
                  <a:srgbClr val="000000"/>
                </a:solidFill>
                <a:latin typeface="Consolas" panose="020B0609020204030204" pitchFamily="49" charset="0"/>
              </a:rPr>
              <a:t> </a:t>
            </a:r>
            <a:r>
              <a:rPr lang="en-US" sz="2400" b="1" dirty="0">
                <a:solidFill>
                  <a:srgbClr val="7F0055"/>
                </a:solidFill>
                <a:latin typeface="Consolas" panose="020B0609020204030204" pitchFamily="49" charset="0"/>
              </a:rPr>
              <a:t>void</a:t>
            </a:r>
            <a:r>
              <a:rPr lang="en-US" sz="2400" b="1" dirty="0">
                <a:solidFill>
                  <a:srgbClr val="000000"/>
                </a:solidFill>
                <a:latin typeface="Consolas" panose="020B0609020204030204" pitchFamily="49" charset="0"/>
              </a:rPr>
              <a:t> main(String[] </a:t>
            </a:r>
            <a:r>
              <a:rPr lang="en-US" sz="2400" b="1" dirty="0" err="1">
                <a:solidFill>
                  <a:srgbClr val="6A3E3E"/>
                </a:solidFill>
                <a:latin typeface="Consolas" panose="020B0609020204030204" pitchFamily="49" charset="0"/>
              </a:rPr>
              <a:t>args</a:t>
            </a:r>
            <a:r>
              <a:rPr lang="en-US" sz="2400" b="1" dirty="0">
                <a:solidFill>
                  <a:srgbClr val="000000"/>
                </a:solidFill>
                <a:latin typeface="Consolas" panose="020B0609020204030204" pitchFamily="49" charset="0"/>
              </a:rPr>
              <a:t>) </a:t>
            </a:r>
            <a:r>
              <a:rPr lang="en-US" sz="2400" b="1" dirty="0">
                <a:solidFill>
                  <a:srgbClr val="7F0055"/>
                </a:solidFill>
                <a:latin typeface="Consolas" panose="020B0609020204030204" pitchFamily="49" charset="0"/>
              </a:rPr>
              <a:t>throws</a:t>
            </a:r>
            <a:r>
              <a:rPr lang="en-US" sz="2400" b="1" dirty="0">
                <a:solidFill>
                  <a:srgbClr val="000000"/>
                </a:solidFill>
                <a:latin typeface="Consolas" panose="020B0609020204030204" pitchFamily="49" charset="0"/>
              </a:rPr>
              <a:t> Exception{</a:t>
            </a:r>
          </a:p>
          <a:p>
            <a:r>
              <a:rPr lang="pl-PL" sz="2400" dirty="0">
                <a:solidFill>
                  <a:srgbClr val="000000"/>
                </a:solidFill>
                <a:latin typeface="Consolas" panose="020B0609020204030204" pitchFamily="49" charset="0"/>
              </a:rPr>
              <a:t>URL </a:t>
            </a:r>
            <a:r>
              <a:rPr lang="pl-PL" sz="2400" dirty="0">
                <a:solidFill>
                  <a:srgbClr val="6A3E3E"/>
                </a:solidFill>
                <a:latin typeface="Consolas" panose="020B0609020204030204" pitchFamily="49" charset="0"/>
              </a:rPr>
              <a:t>u1</a:t>
            </a:r>
            <a:r>
              <a:rPr lang="pl-PL" sz="2400" dirty="0">
                <a:solidFill>
                  <a:srgbClr val="000000"/>
                </a:solidFill>
                <a:latin typeface="Consolas" panose="020B0609020204030204" pitchFamily="49" charset="0"/>
              </a:rPr>
              <a:t>= </a:t>
            </a:r>
            <a:r>
              <a:rPr lang="pl-PL" sz="2400" b="1" dirty="0">
                <a:solidFill>
                  <a:srgbClr val="7F0055"/>
                </a:solidFill>
                <a:latin typeface="Consolas" panose="020B0609020204030204" pitchFamily="49" charset="0"/>
              </a:rPr>
              <a:t>new</a:t>
            </a:r>
            <a:r>
              <a:rPr lang="pl-PL" sz="2400" b="1" dirty="0">
                <a:solidFill>
                  <a:srgbClr val="000000"/>
                </a:solidFill>
                <a:latin typeface="Consolas" panose="020B0609020204030204" pitchFamily="49" charset="0"/>
              </a:rPr>
              <a:t> URL(</a:t>
            </a:r>
            <a:r>
              <a:rPr lang="pl-PL" sz="2400" b="1" dirty="0">
                <a:solidFill>
                  <a:srgbClr val="2A00FF"/>
                </a:solidFill>
                <a:latin typeface="Consolas" panose="020B0609020204030204" pitchFamily="49" charset="0"/>
              </a:rPr>
              <a:t>"https://www.java.sun.com:80/docs/books/index.html#Download"</a:t>
            </a:r>
            <a:r>
              <a:rPr lang="pl-PL" sz="2400" b="1" dirty="0">
                <a:solidFill>
                  <a:srgbClr val="000000"/>
                </a:solidFill>
                <a:latin typeface="Consolas" panose="020B0609020204030204" pitchFamily="49" charset="0"/>
              </a:rPr>
              <a:t>);</a:t>
            </a:r>
          </a:p>
          <a:p>
            <a:r>
              <a:rPr lang="en-US" sz="2400" dirty="0" err="1">
                <a:solidFill>
                  <a:srgbClr val="000000"/>
                </a:solidFill>
                <a:highlight>
                  <a:srgbClr val="D4D4D4"/>
                </a:highlight>
                <a:latin typeface="Consolas" panose="020B0609020204030204" pitchFamily="49" charset="0"/>
              </a:rPr>
              <a:t>System.</a:t>
            </a:r>
            <a:r>
              <a:rPr lang="en-US" sz="2400" b="1" i="1" dirty="0" err="1">
                <a:solidFill>
                  <a:srgbClr val="0000C0"/>
                </a:solidFill>
                <a:highlight>
                  <a:srgbClr val="D4D4D4"/>
                </a:highlight>
                <a:latin typeface="Consolas" panose="020B0609020204030204" pitchFamily="49" charset="0"/>
              </a:rPr>
              <a:t>out</a:t>
            </a:r>
            <a:r>
              <a:rPr lang="en-US" sz="2400" b="1" i="1" dirty="0" err="1">
                <a:solidFill>
                  <a:srgbClr val="000000"/>
                </a:solidFill>
                <a:highlight>
                  <a:srgbClr val="D4D4D4"/>
                </a:highlight>
                <a:latin typeface="Consolas" panose="020B0609020204030204" pitchFamily="49" charset="0"/>
              </a:rPr>
              <a:t>.println</a:t>
            </a:r>
            <a:r>
              <a:rPr lang="en-US" sz="2400" b="1" i="1" dirty="0">
                <a:solidFill>
                  <a:srgbClr val="000000"/>
                </a:solidFill>
                <a:highlight>
                  <a:srgbClr val="D4D4D4"/>
                </a:highlight>
                <a:latin typeface="Consolas" panose="020B0609020204030204" pitchFamily="49" charset="0"/>
              </a:rPr>
              <a:t>(</a:t>
            </a:r>
            <a:r>
              <a:rPr lang="en-US" sz="2400" b="1" i="1" dirty="0">
                <a:solidFill>
                  <a:srgbClr val="2A00FF"/>
                </a:solidFill>
                <a:highlight>
                  <a:srgbClr val="D4D4D4"/>
                </a:highlight>
                <a:latin typeface="Consolas" panose="020B0609020204030204" pitchFamily="49" charset="0"/>
              </a:rPr>
              <a:t>"</a:t>
            </a:r>
            <a:r>
              <a:rPr lang="en-US" sz="2400" b="1" i="1" dirty="0" err="1">
                <a:solidFill>
                  <a:srgbClr val="2A00FF"/>
                </a:solidFill>
                <a:highlight>
                  <a:srgbClr val="D4D4D4"/>
                </a:highlight>
                <a:latin typeface="Consolas" panose="020B0609020204030204" pitchFamily="49" charset="0"/>
              </a:rPr>
              <a:t>portocal</a:t>
            </a:r>
            <a:r>
              <a:rPr lang="en-US" sz="2400" b="1" i="1" dirty="0">
                <a:solidFill>
                  <a:srgbClr val="2A00FF"/>
                </a:solidFill>
                <a:highlight>
                  <a:srgbClr val="D4D4D4"/>
                </a:highlight>
                <a:latin typeface="Consolas" panose="020B0609020204030204" pitchFamily="49" charset="0"/>
              </a:rPr>
              <a:t>="</a:t>
            </a:r>
            <a:r>
              <a:rPr lang="en-US" sz="2400" b="1" i="1" dirty="0">
                <a:solidFill>
                  <a:srgbClr val="000000"/>
                </a:solidFill>
                <a:highlight>
                  <a:srgbClr val="D4D4D4"/>
                </a:highlight>
                <a:latin typeface="Consolas" panose="020B0609020204030204" pitchFamily="49" charset="0"/>
              </a:rPr>
              <a:t>+</a:t>
            </a:r>
            <a:r>
              <a:rPr lang="en-US" sz="2400" b="1" i="1" dirty="0">
                <a:solidFill>
                  <a:srgbClr val="6A3E3E"/>
                </a:solidFill>
                <a:highlight>
                  <a:srgbClr val="D4D4D4"/>
                </a:highlight>
                <a:latin typeface="Consolas" panose="020B0609020204030204" pitchFamily="49" charset="0"/>
              </a:rPr>
              <a:t>u1</a:t>
            </a:r>
            <a:r>
              <a:rPr lang="en-US" sz="2400" b="1" i="1" dirty="0">
                <a:solidFill>
                  <a:srgbClr val="000000"/>
                </a:solidFill>
                <a:highlight>
                  <a:srgbClr val="D4D4D4"/>
                </a:highlight>
                <a:latin typeface="Consolas" panose="020B0609020204030204" pitchFamily="49" charset="0"/>
              </a:rPr>
              <a:t>.getProtocol());</a:t>
            </a:r>
          </a:p>
          <a:p>
            <a:r>
              <a:rPr lang="en-US" sz="2400" dirty="0" err="1">
                <a:solidFill>
                  <a:srgbClr val="000000"/>
                </a:solidFill>
                <a:highlight>
                  <a:srgbClr val="D4D4D4"/>
                </a:highlight>
                <a:latin typeface="Consolas" panose="020B0609020204030204" pitchFamily="49" charset="0"/>
              </a:rPr>
              <a:t>System.</a:t>
            </a:r>
            <a:r>
              <a:rPr lang="en-US" sz="2400" b="1" i="1" dirty="0" err="1">
                <a:solidFill>
                  <a:srgbClr val="0000C0"/>
                </a:solidFill>
                <a:highlight>
                  <a:srgbClr val="D4D4D4"/>
                </a:highlight>
                <a:latin typeface="Consolas" panose="020B0609020204030204" pitchFamily="49" charset="0"/>
              </a:rPr>
              <a:t>out</a:t>
            </a:r>
            <a:r>
              <a:rPr lang="en-US" sz="2400" b="1" i="1" dirty="0" err="1">
                <a:solidFill>
                  <a:srgbClr val="000000"/>
                </a:solidFill>
                <a:highlight>
                  <a:srgbClr val="D4D4D4"/>
                </a:highlight>
                <a:latin typeface="Consolas" panose="020B0609020204030204" pitchFamily="49" charset="0"/>
              </a:rPr>
              <a:t>.println</a:t>
            </a:r>
            <a:r>
              <a:rPr lang="en-US" sz="2400" b="1" i="1" dirty="0">
                <a:solidFill>
                  <a:srgbClr val="000000"/>
                </a:solidFill>
                <a:highlight>
                  <a:srgbClr val="D4D4D4"/>
                </a:highlight>
                <a:latin typeface="Consolas" panose="020B0609020204030204" pitchFamily="49" charset="0"/>
              </a:rPr>
              <a:t>(</a:t>
            </a:r>
            <a:r>
              <a:rPr lang="en-US" sz="2400" b="1" i="1" dirty="0">
                <a:solidFill>
                  <a:srgbClr val="2A00FF"/>
                </a:solidFill>
                <a:highlight>
                  <a:srgbClr val="D4D4D4"/>
                </a:highlight>
                <a:latin typeface="Consolas" panose="020B0609020204030204" pitchFamily="49" charset="0"/>
              </a:rPr>
              <a:t>"Host="</a:t>
            </a:r>
            <a:r>
              <a:rPr lang="en-US" sz="2400" b="1" i="1" dirty="0">
                <a:solidFill>
                  <a:srgbClr val="000000"/>
                </a:solidFill>
                <a:highlight>
                  <a:srgbClr val="D4D4D4"/>
                </a:highlight>
                <a:latin typeface="Consolas" panose="020B0609020204030204" pitchFamily="49" charset="0"/>
              </a:rPr>
              <a:t>+</a:t>
            </a:r>
            <a:r>
              <a:rPr lang="en-US" sz="2400" b="1" i="1" dirty="0">
                <a:solidFill>
                  <a:srgbClr val="6A3E3E"/>
                </a:solidFill>
                <a:highlight>
                  <a:srgbClr val="D4D4D4"/>
                </a:highlight>
                <a:latin typeface="Consolas" panose="020B0609020204030204" pitchFamily="49" charset="0"/>
              </a:rPr>
              <a:t>u1</a:t>
            </a:r>
            <a:r>
              <a:rPr lang="en-US" sz="2400" b="1" i="1" dirty="0">
                <a:solidFill>
                  <a:srgbClr val="000000"/>
                </a:solidFill>
                <a:highlight>
                  <a:srgbClr val="D4D4D4"/>
                </a:highlight>
                <a:latin typeface="Consolas" panose="020B0609020204030204" pitchFamily="49" charset="0"/>
              </a:rPr>
              <a:t>.getHost());</a:t>
            </a:r>
          </a:p>
          <a:p>
            <a:r>
              <a:rPr lang="en-US" sz="2400" dirty="0" err="1">
                <a:solidFill>
                  <a:srgbClr val="000000"/>
                </a:solidFill>
                <a:highlight>
                  <a:srgbClr val="D4D4D4"/>
                </a:highlight>
                <a:latin typeface="Consolas" panose="020B0609020204030204" pitchFamily="49" charset="0"/>
              </a:rPr>
              <a:t>System.</a:t>
            </a:r>
            <a:r>
              <a:rPr lang="en-US" sz="2400" b="1" i="1" dirty="0" err="1">
                <a:solidFill>
                  <a:srgbClr val="0000C0"/>
                </a:solidFill>
                <a:highlight>
                  <a:srgbClr val="D4D4D4"/>
                </a:highlight>
                <a:latin typeface="Consolas" panose="020B0609020204030204" pitchFamily="49" charset="0"/>
              </a:rPr>
              <a:t>out</a:t>
            </a:r>
            <a:r>
              <a:rPr lang="en-US" sz="2400" b="1" i="1" dirty="0" err="1">
                <a:solidFill>
                  <a:srgbClr val="000000"/>
                </a:solidFill>
                <a:highlight>
                  <a:srgbClr val="D4D4D4"/>
                </a:highlight>
                <a:latin typeface="Consolas" panose="020B0609020204030204" pitchFamily="49" charset="0"/>
              </a:rPr>
              <a:t>.println</a:t>
            </a:r>
            <a:r>
              <a:rPr lang="en-US" sz="2400" b="1" i="1" dirty="0">
                <a:solidFill>
                  <a:srgbClr val="000000"/>
                </a:solidFill>
                <a:highlight>
                  <a:srgbClr val="D4D4D4"/>
                </a:highlight>
                <a:latin typeface="Consolas" panose="020B0609020204030204" pitchFamily="49" charset="0"/>
              </a:rPr>
              <a:t>(</a:t>
            </a:r>
            <a:r>
              <a:rPr lang="en-US" sz="2400" b="1" i="1" dirty="0">
                <a:solidFill>
                  <a:srgbClr val="2A00FF"/>
                </a:solidFill>
                <a:highlight>
                  <a:srgbClr val="D4D4D4"/>
                </a:highlight>
                <a:latin typeface="Consolas" panose="020B0609020204030204" pitchFamily="49" charset="0"/>
              </a:rPr>
              <a:t>"file="</a:t>
            </a:r>
            <a:r>
              <a:rPr lang="en-US" sz="2400" b="1" i="1" dirty="0">
                <a:solidFill>
                  <a:srgbClr val="000000"/>
                </a:solidFill>
                <a:highlight>
                  <a:srgbClr val="D4D4D4"/>
                </a:highlight>
                <a:latin typeface="Consolas" panose="020B0609020204030204" pitchFamily="49" charset="0"/>
              </a:rPr>
              <a:t>+</a:t>
            </a:r>
            <a:r>
              <a:rPr lang="en-US" sz="2400" b="1" i="1" dirty="0">
                <a:solidFill>
                  <a:srgbClr val="6A3E3E"/>
                </a:solidFill>
                <a:highlight>
                  <a:srgbClr val="D4D4D4"/>
                </a:highlight>
                <a:latin typeface="Consolas" panose="020B0609020204030204" pitchFamily="49" charset="0"/>
              </a:rPr>
              <a:t>u1</a:t>
            </a:r>
            <a:r>
              <a:rPr lang="en-US" sz="2400" b="1" i="1" dirty="0">
                <a:solidFill>
                  <a:srgbClr val="000000"/>
                </a:solidFill>
                <a:highlight>
                  <a:srgbClr val="D4D4D4"/>
                </a:highlight>
                <a:latin typeface="Consolas" panose="020B0609020204030204" pitchFamily="49" charset="0"/>
              </a:rPr>
              <a:t>.getFile());</a:t>
            </a:r>
          </a:p>
          <a:p>
            <a:r>
              <a:rPr lang="en-US" sz="2400" dirty="0" err="1">
                <a:solidFill>
                  <a:srgbClr val="000000"/>
                </a:solidFill>
                <a:highlight>
                  <a:srgbClr val="D4D4D4"/>
                </a:highlight>
                <a:latin typeface="Consolas" panose="020B0609020204030204" pitchFamily="49" charset="0"/>
              </a:rPr>
              <a:t>System.</a:t>
            </a:r>
            <a:r>
              <a:rPr lang="en-US" sz="2400" b="1" i="1" dirty="0" err="1">
                <a:solidFill>
                  <a:srgbClr val="0000C0"/>
                </a:solidFill>
                <a:highlight>
                  <a:srgbClr val="D4D4D4"/>
                </a:highlight>
                <a:latin typeface="Consolas" panose="020B0609020204030204" pitchFamily="49" charset="0"/>
              </a:rPr>
              <a:t>out</a:t>
            </a:r>
            <a:r>
              <a:rPr lang="en-US" sz="2400" b="1" i="1" dirty="0" err="1">
                <a:solidFill>
                  <a:srgbClr val="000000"/>
                </a:solidFill>
                <a:highlight>
                  <a:srgbClr val="D4D4D4"/>
                </a:highlight>
                <a:latin typeface="Consolas" panose="020B0609020204030204" pitchFamily="49" charset="0"/>
              </a:rPr>
              <a:t>.println</a:t>
            </a:r>
            <a:r>
              <a:rPr lang="en-US" sz="2400" b="1" i="1" dirty="0">
                <a:solidFill>
                  <a:srgbClr val="000000"/>
                </a:solidFill>
                <a:highlight>
                  <a:srgbClr val="D4D4D4"/>
                </a:highlight>
                <a:latin typeface="Consolas" panose="020B0609020204030204" pitchFamily="49" charset="0"/>
              </a:rPr>
              <a:t>(</a:t>
            </a:r>
            <a:r>
              <a:rPr lang="en-US" sz="2400" b="1" i="1" dirty="0">
                <a:solidFill>
                  <a:srgbClr val="2A00FF"/>
                </a:solidFill>
                <a:highlight>
                  <a:srgbClr val="D4D4D4"/>
                </a:highlight>
                <a:latin typeface="Consolas" panose="020B0609020204030204" pitchFamily="49" charset="0"/>
              </a:rPr>
              <a:t>"port="</a:t>
            </a:r>
            <a:r>
              <a:rPr lang="en-US" sz="2400" b="1" i="1" dirty="0">
                <a:solidFill>
                  <a:srgbClr val="000000"/>
                </a:solidFill>
                <a:highlight>
                  <a:srgbClr val="D4D4D4"/>
                </a:highlight>
                <a:latin typeface="Consolas" panose="020B0609020204030204" pitchFamily="49" charset="0"/>
              </a:rPr>
              <a:t>+</a:t>
            </a:r>
            <a:r>
              <a:rPr lang="en-US" sz="2400" b="1" i="1" dirty="0">
                <a:solidFill>
                  <a:srgbClr val="6A3E3E"/>
                </a:solidFill>
                <a:highlight>
                  <a:srgbClr val="D4D4D4"/>
                </a:highlight>
                <a:latin typeface="Consolas" panose="020B0609020204030204" pitchFamily="49" charset="0"/>
              </a:rPr>
              <a:t>u1</a:t>
            </a:r>
            <a:r>
              <a:rPr lang="en-US" sz="2400" b="1" i="1" dirty="0">
                <a:solidFill>
                  <a:srgbClr val="000000"/>
                </a:solidFill>
                <a:highlight>
                  <a:srgbClr val="D4D4D4"/>
                </a:highlight>
                <a:latin typeface="Consolas" panose="020B0609020204030204" pitchFamily="49" charset="0"/>
              </a:rPr>
              <a:t>.getPort());</a:t>
            </a:r>
          </a:p>
          <a:p>
            <a:r>
              <a:rPr lang="en-US" sz="2400" dirty="0" err="1">
                <a:solidFill>
                  <a:srgbClr val="000000"/>
                </a:solidFill>
                <a:highlight>
                  <a:srgbClr val="D4D4D4"/>
                </a:highlight>
                <a:latin typeface="Consolas" panose="020B0609020204030204" pitchFamily="49" charset="0"/>
              </a:rPr>
              <a:t>System.</a:t>
            </a:r>
            <a:r>
              <a:rPr lang="en-US" sz="2400" b="1" i="1" dirty="0" err="1">
                <a:solidFill>
                  <a:srgbClr val="0000C0"/>
                </a:solidFill>
                <a:highlight>
                  <a:srgbClr val="D4D4D4"/>
                </a:highlight>
                <a:latin typeface="Consolas" panose="020B0609020204030204" pitchFamily="49" charset="0"/>
              </a:rPr>
              <a:t>out</a:t>
            </a:r>
            <a:r>
              <a:rPr lang="en-US" sz="2400" b="1" i="1" dirty="0" err="1">
                <a:solidFill>
                  <a:srgbClr val="000000"/>
                </a:solidFill>
                <a:highlight>
                  <a:srgbClr val="D4D4D4"/>
                </a:highlight>
                <a:latin typeface="Consolas" panose="020B0609020204030204" pitchFamily="49" charset="0"/>
              </a:rPr>
              <a:t>.println</a:t>
            </a:r>
            <a:r>
              <a:rPr lang="en-US" sz="2400" b="1" i="1" dirty="0">
                <a:solidFill>
                  <a:srgbClr val="000000"/>
                </a:solidFill>
                <a:highlight>
                  <a:srgbClr val="D4D4D4"/>
                </a:highlight>
                <a:latin typeface="Consolas" panose="020B0609020204030204" pitchFamily="49" charset="0"/>
              </a:rPr>
              <a:t>(</a:t>
            </a:r>
            <a:r>
              <a:rPr lang="en-US" sz="2400" b="1" i="1" dirty="0">
                <a:solidFill>
                  <a:srgbClr val="2A00FF"/>
                </a:solidFill>
                <a:highlight>
                  <a:srgbClr val="D4D4D4"/>
                </a:highlight>
                <a:latin typeface="Consolas" panose="020B0609020204030204" pitchFamily="49" charset="0"/>
              </a:rPr>
              <a:t>"ref="</a:t>
            </a:r>
            <a:r>
              <a:rPr lang="en-US" sz="2400" b="1" i="1" dirty="0">
                <a:solidFill>
                  <a:srgbClr val="000000"/>
                </a:solidFill>
                <a:highlight>
                  <a:srgbClr val="D4D4D4"/>
                </a:highlight>
                <a:latin typeface="Consolas" panose="020B0609020204030204" pitchFamily="49" charset="0"/>
              </a:rPr>
              <a:t>+</a:t>
            </a:r>
            <a:r>
              <a:rPr lang="en-US" sz="2400" b="1" i="1" dirty="0">
                <a:solidFill>
                  <a:srgbClr val="6A3E3E"/>
                </a:solidFill>
                <a:highlight>
                  <a:srgbClr val="D4D4D4"/>
                </a:highlight>
                <a:latin typeface="Consolas" panose="020B0609020204030204" pitchFamily="49" charset="0"/>
              </a:rPr>
              <a:t>u1</a:t>
            </a:r>
            <a:r>
              <a:rPr lang="en-US" sz="2400" b="1" i="1" dirty="0">
                <a:solidFill>
                  <a:srgbClr val="000000"/>
                </a:solidFill>
                <a:highlight>
                  <a:srgbClr val="D4D4D4"/>
                </a:highlight>
                <a:latin typeface="Consolas" panose="020B0609020204030204" pitchFamily="49" charset="0"/>
              </a:rPr>
              <a:t>.getRef());</a:t>
            </a:r>
          </a:p>
          <a:p>
            <a:r>
              <a:rPr lang="en-US" sz="2400" dirty="0">
                <a:solidFill>
                  <a:srgbClr val="000000"/>
                </a:solidFill>
                <a:latin typeface="Consolas" panose="020B0609020204030204" pitchFamily="49" charset="0"/>
              </a:rPr>
              <a:t>}}</a:t>
            </a:r>
            <a:endParaRPr lang="en-US" sz="2400" dirty="0"/>
          </a:p>
        </p:txBody>
      </p:sp>
    </p:spTree>
    <p:extLst>
      <p:ext uri="{BB962C8B-B14F-4D97-AF65-F5344CB8AC3E}">
        <p14:creationId xmlns:p14="http://schemas.microsoft.com/office/powerpoint/2010/main" val="35955920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9153" y="247251"/>
            <a:ext cx="11747863" cy="5262979"/>
          </a:xfrm>
          <a:prstGeom prst="rect">
            <a:avLst/>
          </a:prstGeom>
        </p:spPr>
        <p:txBody>
          <a:bodyPr wrap="square">
            <a:spAutoFit/>
          </a:bodyPr>
          <a:lstStyle/>
          <a:p>
            <a:r>
              <a:rPr lang="en-US" sz="2400" b="1" dirty="0" smtClean="0"/>
              <a:t>Reading from Website</a:t>
            </a:r>
          </a:p>
          <a:p>
            <a:r>
              <a:rPr lang="en-US" sz="2400" b="1" dirty="0" smtClean="0"/>
              <a:t>import </a:t>
            </a:r>
            <a:r>
              <a:rPr lang="en-US" sz="2400" b="1" dirty="0" err="1"/>
              <a:t>java.io.BufferedReader</a:t>
            </a:r>
            <a:r>
              <a:rPr lang="en-US" sz="2400" b="1" dirty="0"/>
              <a:t>;</a:t>
            </a:r>
          </a:p>
          <a:p>
            <a:r>
              <a:rPr lang="en-US" sz="2400" b="1" dirty="0"/>
              <a:t>import </a:t>
            </a:r>
            <a:r>
              <a:rPr lang="en-US" sz="2400" b="1" dirty="0" err="1"/>
              <a:t>java.io.InputStreamReader</a:t>
            </a:r>
            <a:r>
              <a:rPr lang="en-US" sz="2400" b="1" dirty="0"/>
              <a:t>;</a:t>
            </a:r>
          </a:p>
          <a:p>
            <a:r>
              <a:rPr lang="en-US" sz="2400" b="1" dirty="0"/>
              <a:t>import java.net.*;</a:t>
            </a:r>
          </a:p>
          <a:p>
            <a:r>
              <a:rPr lang="en-US" sz="2400" b="1" dirty="0"/>
              <a:t>public class </a:t>
            </a:r>
            <a:r>
              <a:rPr lang="en-US" sz="2400" b="1" dirty="0" err="1"/>
              <a:t>URLReader</a:t>
            </a:r>
            <a:r>
              <a:rPr lang="en-US" sz="2400" b="1" dirty="0"/>
              <a:t> {</a:t>
            </a:r>
          </a:p>
          <a:p>
            <a:r>
              <a:rPr lang="en-US" sz="2400" b="1" dirty="0"/>
              <a:t>public static void main(String[] </a:t>
            </a:r>
            <a:r>
              <a:rPr lang="en-US" sz="2400" b="1" dirty="0" err="1"/>
              <a:t>args</a:t>
            </a:r>
            <a:r>
              <a:rPr lang="en-US" sz="2400" b="1" dirty="0"/>
              <a:t>) throws Exception{</a:t>
            </a:r>
          </a:p>
          <a:p>
            <a:r>
              <a:rPr lang="en-US" sz="2400" dirty="0">
                <a:solidFill>
                  <a:srgbClr val="FF0000"/>
                </a:solidFill>
              </a:rPr>
              <a:t>URL yahoo=</a:t>
            </a:r>
            <a:r>
              <a:rPr lang="en-US" sz="2400" b="1" dirty="0">
                <a:solidFill>
                  <a:srgbClr val="FF0000"/>
                </a:solidFill>
              </a:rPr>
              <a:t>new URL("https://www.yahoo.com/");</a:t>
            </a:r>
          </a:p>
          <a:p>
            <a:r>
              <a:rPr lang="en-US" sz="2400" dirty="0" err="1"/>
              <a:t>URLConnection</a:t>
            </a:r>
            <a:r>
              <a:rPr lang="en-US" sz="2400" dirty="0"/>
              <a:t> </a:t>
            </a:r>
            <a:r>
              <a:rPr lang="en-US" sz="2400" dirty="0" err="1"/>
              <a:t>yc</a:t>
            </a:r>
            <a:r>
              <a:rPr lang="en-US" sz="2400" dirty="0"/>
              <a:t>= </a:t>
            </a:r>
            <a:r>
              <a:rPr lang="en-US" sz="2400" dirty="0" err="1"/>
              <a:t>yahoo.openConnection</a:t>
            </a:r>
            <a:r>
              <a:rPr lang="en-US" sz="2400" dirty="0"/>
              <a:t>();</a:t>
            </a:r>
          </a:p>
          <a:p>
            <a:r>
              <a:rPr lang="en-US" sz="2400" dirty="0" err="1"/>
              <a:t>BufferedReader</a:t>
            </a:r>
            <a:r>
              <a:rPr lang="en-US" sz="2400" dirty="0"/>
              <a:t> in=</a:t>
            </a:r>
            <a:r>
              <a:rPr lang="en-US" sz="2400" b="1" dirty="0"/>
              <a:t>new </a:t>
            </a:r>
            <a:r>
              <a:rPr lang="en-US" sz="2400" b="1" dirty="0" err="1"/>
              <a:t>BufferedReader</a:t>
            </a:r>
            <a:r>
              <a:rPr lang="en-US" sz="2400" b="1" dirty="0"/>
              <a:t>(new </a:t>
            </a:r>
            <a:r>
              <a:rPr lang="en-US" sz="2400" b="1" dirty="0" err="1"/>
              <a:t>InputStreamReader</a:t>
            </a:r>
            <a:r>
              <a:rPr lang="en-US" sz="2400" b="1" dirty="0"/>
              <a:t>(</a:t>
            </a:r>
            <a:r>
              <a:rPr lang="en-US" sz="2400" b="1" dirty="0" err="1">
                <a:solidFill>
                  <a:srgbClr val="FF0000"/>
                </a:solidFill>
              </a:rPr>
              <a:t>yc.getInputStream</a:t>
            </a:r>
            <a:r>
              <a:rPr lang="en-US" sz="2400" b="1" dirty="0"/>
              <a:t>()));</a:t>
            </a:r>
          </a:p>
          <a:p>
            <a:r>
              <a:rPr lang="en-US" sz="2400" dirty="0">
                <a:solidFill>
                  <a:srgbClr val="FF0000"/>
                </a:solidFill>
              </a:rPr>
              <a:t>String </a:t>
            </a:r>
            <a:r>
              <a:rPr lang="en-US" sz="2400" dirty="0" err="1">
                <a:solidFill>
                  <a:srgbClr val="FF0000"/>
                </a:solidFill>
              </a:rPr>
              <a:t>i</a:t>
            </a:r>
            <a:r>
              <a:rPr lang="en-US" sz="2400" dirty="0"/>
              <a:t>;</a:t>
            </a:r>
          </a:p>
          <a:p>
            <a:r>
              <a:rPr lang="en-US" sz="2400" b="1" dirty="0"/>
              <a:t>while((</a:t>
            </a:r>
            <a:r>
              <a:rPr lang="en-US" sz="2400" b="1" dirty="0" err="1">
                <a:solidFill>
                  <a:srgbClr val="FF0000"/>
                </a:solidFill>
              </a:rPr>
              <a:t>i</a:t>
            </a:r>
            <a:r>
              <a:rPr lang="en-US" sz="2400" b="1" dirty="0">
                <a:solidFill>
                  <a:srgbClr val="FF0000"/>
                </a:solidFill>
              </a:rPr>
              <a:t>=</a:t>
            </a:r>
            <a:r>
              <a:rPr lang="en-US" sz="2400" b="1" dirty="0" err="1">
                <a:solidFill>
                  <a:srgbClr val="FF0000"/>
                </a:solidFill>
              </a:rPr>
              <a:t>in.readLine</a:t>
            </a:r>
            <a:r>
              <a:rPr lang="en-US" sz="2400" b="1" dirty="0">
                <a:solidFill>
                  <a:srgbClr val="FF0000"/>
                </a:solidFill>
              </a:rPr>
              <a:t>())!=</a:t>
            </a:r>
            <a:r>
              <a:rPr lang="en-US" sz="2400" b="1" dirty="0"/>
              <a:t>null)</a:t>
            </a:r>
          </a:p>
          <a:p>
            <a:r>
              <a:rPr lang="en-US" sz="2400" dirty="0" err="1"/>
              <a:t>System.</a:t>
            </a:r>
            <a:r>
              <a:rPr lang="en-US" sz="2400" b="1" i="1" dirty="0" err="1"/>
              <a:t>out.println</a:t>
            </a:r>
            <a:r>
              <a:rPr lang="en-US" sz="2400" b="1" i="1" dirty="0"/>
              <a:t>(</a:t>
            </a:r>
            <a:r>
              <a:rPr lang="en-US" sz="2400" b="1" i="1" dirty="0" err="1"/>
              <a:t>i</a:t>
            </a:r>
            <a:r>
              <a:rPr lang="en-US" sz="2400" b="1" i="1" dirty="0"/>
              <a:t>);</a:t>
            </a:r>
          </a:p>
          <a:p>
            <a:r>
              <a:rPr lang="en-US" sz="2400" dirty="0" err="1"/>
              <a:t>in.close</a:t>
            </a:r>
            <a:r>
              <a:rPr lang="en-US" sz="2400" dirty="0" smtClean="0"/>
              <a:t>();  </a:t>
            </a:r>
          </a:p>
          <a:p>
            <a:r>
              <a:rPr lang="en-US" sz="2400" dirty="0"/>
              <a:t> </a:t>
            </a:r>
            <a:r>
              <a:rPr lang="en-US" sz="2400" dirty="0" smtClean="0"/>
              <a:t>            }}</a:t>
            </a:r>
            <a:endParaRPr lang="en-US" sz="2400" dirty="0"/>
          </a:p>
        </p:txBody>
      </p:sp>
    </p:spTree>
    <p:extLst>
      <p:ext uri="{BB962C8B-B14F-4D97-AF65-F5344CB8AC3E}">
        <p14:creationId xmlns:p14="http://schemas.microsoft.com/office/powerpoint/2010/main" val="32472928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5131" y="234187"/>
            <a:ext cx="11495314" cy="4524315"/>
          </a:xfrm>
          <a:prstGeom prst="rect">
            <a:avLst/>
          </a:prstGeom>
        </p:spPr>
        <p:txBody>
          <a:bodyPr wrap="square">
            <a:spAutoFit/>
          </a:bodyPr>
          <a:lstStyle/>
          <a:p>
            <a:r>
              <a:rPr lang="en-US" sz="2400" b="1" dirty="0">
                <a:solidFill>
                  <a:srgbClr val="FF0000"/>
                </a:solidFill>
              </a:rPr>
              <a:t>Java JDBC Tutorial</a:t>
            </a:r>
          </a:p>
          <a:p>
            <a:r>
              <a:rPr lang="en-US" sz="2400" dirty="0"/>
              <a:t>JDBC stands for Java Database Connectivity. </a:t>
            </a:r>
            <a:r>
              <a:rPr lang="en-US" sz="2400" dirty="0">
                <a:solidFill>
                  <a:srgbClr val="FF0000"/>
                </a:solidFill>
              </a:rPr>
              <a:t>JDBC is a Java API to connect and execute the query with the database</a:t>
            </a:r>
            <a:r>
              <a:rPr lang="en-US" sz="2400" dirty="0"/>
              <a:t>. It is a part of </a:t>
            </a:r>
            <a:r>
              <a:rPr lang="en-US" sz="2400" dirty="0" err="1"/>
              <a:t>JavaSE</a:t>
            </a:r>
            <a:r>
              <a:rPr lang="en-US" sz="2400" dirty="0"/>
              <a:t> (Java Standard Edition). JDBC API uses JDBC drivers to connect with the database. </a:t>
            </a:r>
            <a:endParaRPr lang="en-US" sz="2400" dirty="0" smtClean="0"/>
          </a:p>
          <a:p>
            <a:r>
              <a:rPr lang="en-US" sz="2400" dirty="0" smtClean="0"/>
              <a:t>There </a:t>
            </a:r>
            <a:r>
              <a:rPr lang="en-US" sz="2400" dirty="0"/>
              <a:t>are four types of JDBC drivers:</a:t>
            </a:r>
          </a:p>
          <a:p>
            <a:pPr>
              <a:buFont typeface="Arial" panose="020B0604020202020204" pitchFamily="34" charset="0"/>
              <a:buChar char="•"/>
            </a:pPr>
            <a:r>
              <a:rPr lang="en-US" sz="2400" dirty="0">
                <a:solidFill>
                  <a:srgbClr val="FF0000"/>
                </a:solidFill>
              </a:rPr>
              <a:t>JDBC-ODBC Bridge Driver,</a:t>
            </a:r>
          </a:p>
          <a:p>
            <a:pPr>
              <a:buFont typeface="Arial" panose="020B0604020202020204" pitchFamily="34" charset="0"/>
              <a:buChar char="•"/>
            </a:pPr>
            <a:r>
              <a:rPr lang="en-US" sz="2400" dirty="0"/>
              <a:t>Native Driver,</a:t>
            </a:r>
          </a:p>
          <a:p>
            <a:pPr>
              <a:buFont typeface="Arial" panose="020B0604020202020204" pitchFamily="34" charset="0"/>
              <a:buChar char="•"/>
            </a:pPr>
            <a:r>
              <a:rPr lang="en-US" sz="2400" dirty="0"/>
              <a:t>Network Protocol Driver, and</a:t>
            </a:r>
          </a:p>
          <a:p>
            <a:pPr>
              <a:buFont typeface="Arial" panose="020B0604020202020204" pitchFamily="34" charset="0"/>
              <a:buChar char="•"/>
            </a:pPr>
            <a:r>
              <a:rPr lang="en-US" sz="2400" dirty="0"/>
              <a:t>Thin Driver</a:t>
            </a:r>
          </a:p>
          <a:p>
            <a:r>
              <a:rPr lang="en-US" sz="2400" dirty="0" smtClean="0"/>
              <a:t>We </a:t>
            </a:r>
            <a:r>
              <a:rPr lang="en-US" sz="2400" dirty="0"/>
              <a:t>can use JDBC API to access tabular data stored in any relational database. By the help of JDBC API, we can save, update, delete and fetch data from the database. It is like Open Database Connectivity (ODBC) provided by Microsoft.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5120" y="4376057"/>
            <a:ext cx="4505325" cy="2325189"/>
          </a:xfrm>
          <a:prstGeom prst="rect">
            <a:avLst/>
          </a:prstGeom>
        </p:spPr>
      </p:pic>
    </p:spTree>
    <p:extLst>
      <p:ext uri="{BB962C8B-B14F-4D97-AF65-F5344CB8AC3E}">
        <p14:creationId xmlns:p14="http://schemas.microsoft.com/office/powerpoint/2010/main" val="289077620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4504" y="123961"/>
            <a:ext cx="11639004" cy="6524863"/>
          </a:xfrm>
          <a:prstGeom prst="rect">
            <a:avLst/>
          </a:prstGeom>
        </p:spPr>
        <p:txBody>
          <a:bodyPr wrap="square">
            <a:spAutoFit/>
          </a:bodyPr>
          <a:lstStyle/>
          <a:p>
            <a:r>
              <a:rPr lang="en-US" sz="2200" dirty="0"/>
              <a:t>The </a:t>
            </a:r>
            <a:r>
              <a:rPr lang="en-US" sz="2200" b="1" dirty="0" err="1"/>
              <a:t>java.sql</a:t>
            </a:r>
            <a:r>
              <a:rPr lang="en-US" sz="2200" dirty="0"/>
              <a:t> package contains classes and interfaces for JDBC API. A list of popular </a:t>
            </a:r>
            <a:r>
              <a:rPr lang="en-US" sz="2200" i="1" dirty="0"/>
              <a:t>interfaces</a:t>
            </a:r>
            <a:r>
              <a:rPr lang="en-US" sz="2200" dirty="0"/>
              <a:t> of JDBC API are given below:</a:t>
            </a:r>
          </a:p>
          <a:p>
            <a:r>
              <a:rPr lang="en-US" sz="2200" dirty="0" smtClean="0"/>
              <a:t>2)Driver interface  </a:t>
            </a:r>
          </a:p>
          <a:p>
            <a:r>
              <a:rPr lang="en-US" sz="2200" dirty="0" smtClean="0"/>
              <a:t>2)Connection interface  </a:t>
            </a:r>
          </a:p>
          <a:p>
            <a:r>
              <a:rPr lang="en-US" sz="2200" dirty="0" smtClean="0"/>
              <a:t>3)Statement interface </a:t>
            </a:r>
          </a:p>
          <a:p>
            <a:r>
              <a:rPr lang="en-US" sz="2200" dirty="0" smtClean="0"/>
              <a:t>4)</a:t>
            </a:r>
            <a:r>
              <a:rPr lang="en-US" sz="2200" dirty="0" err="1" smtClean="0"/>
              <a:t>PreparedStatement</a:t>
            </a:r>
            <a:r>
              <a:rPr lang="en-US" sz="2200" dirty="0" smtClean="0"/>
              <a:t> </a:t>
            </a:r>
            <a:r>
              <a:rPr lang="en-US" sz="2200" dirty="0"/>
              <a:t>interface</a:t>
            </a:r>
          </a:p>
          <a:p>
            <a:r>
              <a:rPr lang="en-US" sz="2200" dirty="0" smtClean="0"/>
              <a:t>5)</a:t>
            </a:r>
            <a:r>
              <a:rPr lang="en-US" sz="2200" dirty="0" err="1" smtClean="0"/>
              <a:t>DatabaseMetaData</a:t>
            </a:r>
            <a:r>
              <a:rPr lang="en-US" sz="2200" dirty="0" smtClean="0"/>
              <a:t> interface  </a:t>
            </a:r>
          </a:p>
          <a:p>
            <a:r>
              <a:rPr lang="en-US" sz="2200" dirty="0" smtClean="0"/>
              <a:t>6)</a:t>
            </a:r>
            <a:r>
              <a:rPr lang="en-US" sz="2200" dirty="0" err="1" smtClean="0"/>
              <a:t>RowSet</a:t>
            </a:r>
            <a:r>
              <a:rPr lang="en-US" sz="2200" dirty="0" smtClean="0"/>
              <a:t> interface</a:t>
            </a:r>
          </a:p>
          <a:p>
            <a:endParaRPr lang="en-US" sz="2200" dirty="0"/>
          </a:p>
          <a:p>
            <a:r>
              <a:rPr lang="en-US" sz="2200" dirty="0" err="1" smtClean="0"/>
              <a:t>DriverManager</a:t>
            </a:r>
            <a:r>
              <a:rPr lang="en-US" sz="2200" dirty="0" smtClean="0"/>
              <a:t> </a:t>
            </a:r>
            <a:r>
              <a:rPr lang="en-US" sz="2200" dirty="0" err="1" smtClean="0"/>
              <a:t>class.forName</a:t>
            </a:r>
            <a:r>
              <a:rPr lang="en-US" sz="2200" dirty="0" smtClean="0"/>
              <a:t>  </a:t>
            </a:r>
            <a:endParaRPr lang="en-US" sz="2200" dirty="0"/>
          </a:p>
          <a:p>
            <a:r>
              <a:rPr lang="en-US" sz="2200" b="1" dirty="0" smtClean="0"/>
              <a:t>Why </a:t>
            </a:r>
            <a:r>
              <a:rPr lang="en-US" sz="2200" b="1" dirty="0"/>
              <a:t>Should We Use JDBC</a:t>
            </a:r>
          </a:p>
          <a:p>
            <a:r>
              <a:rPr lang="en-US" sz="2200" dirty="0"/>
              <a:t>Before JDBC, ODBC API was the database API to connect and execute the query with the database. But, ODBC API uses ODBC driver which is written in C language (i.e. platform dependent and unsecured). That is why Java has defined its own API (JDBC API) that uses JDBC drivers (written in Java language).</a:t>
            </a:r>
          </a:p>
          <a:p>
            <a:r>
              <a:rPr lang="en-US" sz="2200" dirty="0"/>
              <a:t>We can use JDBC API to handle database using Java program and can perform the following activities:</a:t>
            </a:r>
          </a:p>
          <a:p>
            <a:pPr>
              <a:buFont typeface="+mj-lt"/>
              <a:buAutoNum type="arabicPeriod"/>
            </a:pPr>
            <a:r>
              <a:rPr lang="en-US" sz="2200" dirty="0"/>
              <a:t>Connect to the database</a:t>
            </a:r>
          </a:p>
          <a:p>
            <a:pPr>
              <a:buFont typeface="+mj-lt"/>
              <a:buAutoNum type="arabicPeriod"/>
            </a:pPr>
            <a:r>
              <a:rPr lang="en-US" sz="2200" dirty="0"/>
              <a:t>Execute queries and update statements to the database</a:t>
            </a:r>
          </a:p>
          <a:p>
            <a:pPr>
              <a:buFont typeface="+mj-lt"/>
              <a:buAutoNum type="arabicPeriod"/>
            </a:pPr>
            <a:r>
              <a:rPr lang="en-US" sz="2200" dirty="0"/>
              <a:t>Retrieve the result received from the database.</a:t>
            </a:r>
          </a:p>
        </p:txBody>
      </p:sp>
    </p:spTree>
    <p:extLst>
      <p:ext uri="{BB962C8B-B14F-4D97-AF65-F5344CB8AC3E}">
        <p14:creationId xmlns:p14="http://schemas.microsoft.com/office/powerpoint/2010/main" val="116880133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99721032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6159" t="20354" r="38176" b="17503"/>
          <a:stretch/>
        </p:blipFill>
        <p:spPr>
          <a:xfrm>
            <a:off x="248194" y="339634"/>
            <a:ext cx="11207932" cy="6244045"/>
          </a:xfrm>
          <a:prstGeom prst="rect">
            <a:avLst/>
          </a:prstGeom>
        </p:spPr>
      </p:pic>
      <p:sp>
        <p:nvSpPr>
          <p:cNvPr id="4" name="Rectangle 3"/>
          <p:cNvSpPr/>
          <p:nvPr/>
        </p:nvSpPr>
        <p:spPr>
          <a:xfrm>
            <a:off x="6779623" y="195943"/>
            <a:ext cx="4519748" cy="15414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848408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73422656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82302622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49927112"/>
              </p:ext>
            </p:extLst>
          </p:nvPr>
        </p:nvGraphicFramePr>
        <p:xfrm>
          <a:off x="198119" y="284912"/>
          <a:ext cx="11493138" cy="1188720"/>
        </p:xfrm>
        <a:graphic>
          <a:graphicData uri="http://schemas.openxmlformats.org/drawingml/2006/table">
            <a:tbl>
              <a:tblPr/>
              <a:tblGrid>
                <a:gridCol w="11493138">
                  <a:extLst>
                    <a:ext uri="{9D8B030D-6E8A-4147-A177-3AD203B41FA5}">
                      <a16:colId xmlns:a16="http://schemas.microsoft.com/office/drawing/2014/main" val="2250388831"/>
                    </a:ext>
                  </a:extLst>
                </a:gridCol>
              </a:tblGrid>
              <a:tr h="0">
                <a:tc>
                  <a:txBody>
                    <a:bodyPr/>
                    <a:lstStyle/>
                    <a:p>
                      <a:r>
                        <a:rPr lang="en-US" sz="2400" b="1" dirty="0"/>
                        <a:t>The </a:t>
                      </a:r>
                      <a:r>
                        <a:rPr lang="en-US" sz="2400" b="1" dirty="0">
                          <a:solidFill>
                            <a:srgbClr val="FF0000"/>
                          </a:solidFill>
                        </a:rPr>
                        <a:t>JDBC-ODBC bridge driver uses ODBC driver to connect to the database</a:t>
                      </a:r>
                      <a:r>
                        <a:rPr lang="en-US" sz="2400" b="1" dirty="0"/>
                        <a:t>. The JDBC-ODBC bridge driver converts JDBC method calls into the ODBC function calls. This is now discouraged because of thin driver. </a:t>
                      </a:r>
                    </a:p>
                  </a:txBody>
                  <a:tcPr anchor="ctr">
                    <a:lnL>
                      <a:noFill/>
                    </a:lnL>
                    <a:lnR>
                      <a:noFill/>
                    </a:lnR>
                    <a:lnT>
                      <a:noFill/>
                    </a:lnT>
                    <a:lnB>
                      <a:noFill/>
                    </a:lnB>
                  </a:tcPr>
                </a:tc>
                <a:extLst>
                  <a:ext uri="{0D108BD9-81ED-4DB2-BD59-A6C34878D82A}">
                    <a16:rowId xmlns:a16="http://schemas.microsoft.com/office/drawing/2014/main" val="2138630913"/>
                  </a:ext>
                </a:extLst>
              </a:tr>
            </a:tbl>
          </a:graphicData>
        </a:graphic>
      </p:graphicFrame>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2331" t="7418" r="6163" b="9843"/>
          <a:stretch/>
        </p:blipFill>
        <p:spPr>
          <a:xfrm>
            <a:off x="198119" y="2390139"/>
            <a:ext cx="7014754" cy="3788229"/>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7318" t="3189" r="4257"/>
          <a:stretch/>
        </p:blipFill>
        <p:spPr>
          <a:xfrm>
            <a:off x="7524206" y="1698171"/>
            <a:ext cx="4428309" cy="4362631"/>
          </a:xfrm>
          <a:prstGeom prst="rect">
            <a:avLst/>
          </a:prstGeom>
        </p:spPr>
      </p:pic>
    </p:spTree>
    <p:extLst>
      <p:ext uri="{BB962C8B-B14F-4D97-AF65-F5344CB8AC3E}">
        <p14:creationId xmlns:p14="http://schemas.microsoft.com/office/powerpoint/2010/main" val="1836647689"/>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6755" y="124327"/>
            <a:ext cx="11769634" cy="6555641"/>
          </a:xfrm>
          <a:prstGeom prst="rect">
            <a:avLst/>
          </a:prstGeom>
        </p:spPr>
        <p:txBody>
          <a:bodyPr wrap="square">
            <a:spAutoFit/>
          </a:bodyPr>
          <a:lstStyle/>
          <a:p>
            <a:r>
              <a:rPr lang="en-US" sz="2800" b="1" dirty="0"/>
              <a:t>Java Database Connectivity with MySQL</a:t>
            </a:r>
          </a:p>
          <a:p>
            <a:r>
              <a:rPr lang="en-US" sz="2800" dirty="0"/>
              <a:t>To connect Java application with the MySQL database, we need to follow 5 following steps. </a:t>
            </a:r>
          </a:p>
          <a:p>
            <a:r>
              <a:rPr lang="en-US" sz="2800" dirty="0"/>
              <a:t>In this example we are using </a:t>
            </a:r>
            <a:r>
              <a:rPr lang="en-US" sz="2800" dirty="0" err="1"/>
              <a:t>MySql</a:t>
            </a:r>
            <a:r>
              <a:rPr lang="en-US" sz="2800" dirty="0"/>
              <a:t> as the database. So we need to know following </a:t>
            </a:r>
            <a:r>
              <a:rPr lang="en-US" sz="2800" dirty="0" err="1"/>
              <a:t>informations</a:t>
            </a:r>
            <a:r>
              <a:rPr lang="en-US" sz="2800" dirty="0"/>
              <a:t> for the </a:t>
            </a:r>
            <a:r>
              <a:rPr lang="en-US" sz="2800" dirty="0" err="1"/>
              <a:t>mysql</a:t>
            </a:r>
            <a:r>
              <a:rPr lang="en-US" sz="2800" dirty="0"/>
              <a:t> database:</a:t>
            </a:r>
          </a:p>
          <a:p>
            <a:pPr>
              <a:buFont typeface="+mj-lt"/>
              <a:buAutoNum type="arabicPeriod"/>
            </a:pPr>
            <a:r>
              <a:rPr lang="en-US" sz="2800" b="1" dirty="0"/>
              <a:t>Driver class: </a:t>
            </a:r>
            <a:r>
              <a:rPr lang="en-US" sz="2800" dirty="0"/>
              <a:t>The driver class for the </a:t>
            </a:r>
            <a:r>
              <a:rPr lang="en-US" sz="2800" dirty="0" err="1"/>
              <a:t>mysql</a:t>
            </a:r>
            <a:r>
              <a:rPr lang="en-US" sz="2800" dirty="0"/>
              <a:t> database is </a:t>
            </a:r>
            <a:r>
              <a:rPr lang="en-US" sz="2800" b="1" dirty="0" err="1"/>
              <a:t>com.mysql.jdbc.Driver</a:t>
            </a:r>
            <a:r>
              <a:rPr lang="en-US" sz="2800" dirty="0"/>
              <a:t>.</a:t>
            </a:r>
          </a:p>
          <a:p>
            <a:pPr>
              <a:buFont typeface="+mj-lt"/>
              <a:buAutoNum type="arabicPeriod"/>
            </a:pPr>
            <a:r>
              <a:rPr lang="en-US" sz="2800" b="1" dirty="0"/>
              <a:t>Connection URL: </a:t>
            </a:r>
            <a:r>
              <a:rPr lang="en-US" sz="2800" dirty="0"/>
              <a:t>The connection URL for the </a:t>
            </a:r>
            <a:r>
              <a:rPr lang="en-US" sz="2800" dirty="0" err="1"/>
              <a:t>mysql</a:t>
            </a:r>
            <a:r>
              <a:rPr lang="en-US" sz="2800" dirty="0"/>
              <a:t> database is </a:t>
            </a:r>
            <a:r>
              <a:rPr lang="en-US" sz="2800" b="1" dirty="0" err="1"/>
              <a:t>jdbc:mysql</a:t>
            </a:r>
            <a:r>
              <a:rPr lang="en-US" sz="2800" b="1" dirty="0"/>
              <a:t>://localhost:3306/</a:t>
            </a:r>
            <a:r>
              <a:rPr lang="en-US" sz="2800" b="1" dirty="0" err="1"/>
              <a:t>sonoo</a:t>
            </a:r>
            <a:r>
              <a:rPr lang="en-US" sz="2800" dirty="0"/>
              <a:t> where </a:t>
            </a:r>
            <a:r>
              <a:rPr lang="en-US" sz="2800" dirty="0" err="1"/>
              <a:t>jdbc</a:t>
            </a:r>
            <a:r>
              <a:rPr lang="en-US" sz="2800" dirty="0"/>
              <a:t> is the API, </a:t>
            </a:r>
            <a:r>
              <a:rPr lang="en-US" sz="2800" dirty="0" err="1"/>
              <a:t>mysql</a:t>
            </a:r>
            <a:r>
              <a:rPr lang="en-US" sz="2800" dirty="0"/>
              <a:t> is the database, localhost is the server name on which </a:t>
            </a:r>
            <a:r>
              <a:rPr lang="en-US" sz="2800" dirty="0" err="1"/>
              <a:t>mysql</a:t>
            </a:r>
            <a:r>
              <a:rPr lang="en-US" sz="2800" dirty="0"/>
              <a:t> is running, we may also use IP address, 3306 is the port number and </a:t>
            </a:r>
            <a:r>
              <a:rPr lang="en-US" sz="2800" dirty="0" err="1"/>
              <a:t>sonoo</a:t>
            </a:r>
            <a:r>
              <a:rPr lang="en-US" sz="2800" dirty="0"/>
              <a:t> is the database name. We may use any database, in such case, we need to replace the </a:t>
            </a:r>
            <a:r>
              <a:rPr lang="en-US" sz="2800" dirty="0" err="1"/>
              <a:t>sonoo</a:t>
            </a:r>
            <a:r>
              <a:rPr lang="en-US" sz="2800" dirty="0"/>
              <a:t> with our database name. </a:t>
            </a:r>
          </a:p>
          <a:p>
            <a:pPr>
              <a:buFont typeface="+mj-lt"/>
              <a:buAutoNum type="arabicPeriod"/>
            </a:pPr>
            <a:r>
              <a:rPr lang="en-US" sz="2800" b="1" dirty="0"/>
              <a:t>Username: </a:t>
            </a:r>
            <a:r>
              <a:rPr lang="en-US" sz="2800" dirty="0"/>
              <a:t>The default username for the </a:t>
            </a:r>
            <a:r>
              <a:rPr lang="en-US" sz="2800" dirty="0" err="1"/>
              <a:t>mysql</a:t>
            </a:r>
            <a:r>
              <a:rPr lang="en-US" sz="2800" dirty="0"/>
              <a:t> database is </a:t>
            </a:r>
            <a:r>
              <a:rPr lang="en-US" sz="2800" b="1" dirty="0"/>
              <a:t>root</a:t>
            </a:r>
            <a:r>
              <a:rPr lang="en-US" sz="2800" dirty="0"/>
              <a:t>.</a:t>
            </a:r>
          </a:p>
          <a:p>
            <a:pPr>
              <a:buFont typeface="+mj-lt"/>
              <a:buAutoNum type="arabicPeriod"/>
            </a:pPr>
            <a:r>
              <a:rPr lang="en-US" sz="2800" b="1" dirty="0"/>
              <a:t>Password: </a:t>
            </a:r>
            <a:r>
              <a:rPr lang="en-US" sz="2800" dirty="0"/>
              <a:t>It is the password given by the user at the time of installing the </a:t>
            </a:r>
            <a:r>
              <a:rPr lang="en-US" sz="2800" dirty="0" err="1"/>
              <a:t>mysql</a:t>
            </a:r>
            <a:r>
              <a:rPr lang="en-US" sz="2800" dirty="0"/>
              <a:t> database. In this example, we are going to use root as the password.</a:t>
            </a:r>
          </a:p>
        </p:txBody>
      </p:sp>
    </p:spTree>
    <p:extLst>
      <p:ext uri="{BB962C8B-B14F-4D97-AF65-F5344CB8AC3E}">
        <p14:creationId xmlns:p14="http://schemas.microsoft.com/office/powerpoint/2010/main" val="33726088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202870"/>
            <a:ext cx="6278880" cy="3139321"/>
          </a:xfrm>
          <a:prstGeom prst="rect">
            <a:avLst/>
          </a:prstGeom>
          <a:ln w="38100">
            <a:solidFill>
              <a:schemeClr val="tx1"/>
            </a:solidFill>
          </a:ln>
        </p:spPr>
        <p:txBody>
          <a:bodyPr wrap="square">
            <a:spAutoFit/>
          </a:bodyPr>
          <a:lstStyle/>
          <a:p>
            <a:r>
              <a:rPr lang="en-US" dirty="0"/>
              <a:t>import java.io.*;</a:t>
            </a:r>
          </a:p>
          <a:p>
            <a:r>
              <a:rPr lang="en-US" dirty="0"/>
              <a:t>public class Person {</a:t>
            </a:r>
          </a:p>
          <a:p>
            <a:r>
              <a:rPr lang="en-US" dirty="0" smtClean="0"/>
              <a:t>public </a:t>
            </a:r>
            <a:r>
              <a:rPr lang="en-US" dirty="0"/>
              <a:t>static void main(String[] </a:t>
            </a:r>
            <a:r>
              <a:rPr lang="en-US" dirty="0" err="1"/>
              <a:t>args</a:t>
            </a:r>
            <a:r>
              <a:rPr lang="en-US" dirty="0"/>
              <a:t>) throws </a:t>
            </a:r>
            <a:r>
              <a:rPr lang="en-US" dirty="0" err="1"/>
              <a:t>IOException</a:t>
            </a:r>
            <a:r>
              <a:rPr lang="en-US" dirty="0"/>
              <a:t> {</a:t>
            </a:r>
          </a:p>
          <a:p>
            <a:r>
              <a:rPr lang="en-US" dirty="0" err="1" smtClean="0"/>
              <a:t>int</a:t>
            </a:r>
            <a:r>
              <a:rPr lang="en-US" dirty="0" smtClean="0"/>
              <a:t> </a:t>
            </a:r>
            <a:r>
              <a:rPr lang="en-US" dirty="0" err="1"/>
              <a:t>i</a:t>
            </a:r>
            <a:r>
              <a:rPr lang="en-US" dirty="0"/>
              <a:t>;</a:t>
            </a:r>
          </a:p>
          <a:p>
            <a:r>
              <a:rPr lang="en-US" dirty="0" err="1" smtClean="0"/>
              <a:t>FileInputStream</a:t>
            </a:r>
            <a:r>
              <a:rPr lang="en-US" dirty="0" smtClean="0"/>
              <a:t> </a:t>
            </a:r>
            <a:r>
              <a:rPr lang="en-US" dirty="0" err="1"/>
              <a:t>fn</a:t>
            </a:r>
            <a:r>
              <a:rPr lang="en-US" dirty="0"/>
              <a:t>=new </a:t>
            </a:r>
            <a:r>
              <a:rPr lang="en-US" dirty="0" err="1"/>
              <a:t>FileInputStream</a:t>
            </a:r>
            <a:r>
              <a:rPr lang="en-US" dirty="0"/>
              <a:t>("D:/java/name.txt");</a:t>
            </a:r>
          </a:p>
          <a:p>
            <a:r>
              <a:rPr lang="en-US" dirty="0" smtClean="0"/>
              <a:t>do {</a:t>
            </a:r>
          </a:p>
          <a:p>
            <a:r>
              <a:rPr lang="en-US" dirty="0" err="1" smtClean="0"/>
              <a:t>i</a:t>
            </a:r>
            <a:r>
              <a:rPr lang="en-US" dirty="0" smtClean="0"/>
              <a:t>=</a:t>
            </a:r>
            <a:r>
              <a:rPr lang="en-US" dirty="0" err="1" smtClean="0"/>
              <a:t>fn.read</a:t>
            </a:r>
            <a:r>
              <a:rPr lang="en-US" dirty="0" smtClean="0"/>
              <a:t>();</a:t>
            </a:r>
          </a:p>
          <a:p>
            <a:r>
              <a:rPr lang="en-US" dirty="0" smtClean="0"/>
              <a:t>if(</a:t>
            </a:r>
            <a:r>
              <a:rPr lang="en-US" dirty="0" err="1" smtClean="0"/>
              <a:t>i</a:t>
            </a:r>
            <a:r>
              <a:rPr lang="en-US" dirty="0"/>
              <a:t>!=-</a:t>
            </a:r>
            <a:r>
              <a:rPr lang="en-US" dirty="0" smtClean="0"/>
              <a:t>1)</a:t>
            </a:r>
          </a:p>
          <a:p>
            <a:r>
              <a:rPr lang="en-US" dirty="0" err="1" smtClean="0"/>
              <a:t>System.out.print</a:t>
            </a:r>
            <a:r>
              <a:rPr lang="en-US" dirty="0"/>
              <a:t>((char)</a:t>
            </a:r>
            <a:r>
              <a:rPr lang="en-US" dirty="0" err="1"/>
              <a:t>i</a:t>
            </a:r>
            <a:r>
              <a:rPr lang="en-US" dirty="0"/>
              <a:t>);}</a:t>
            </a:r>
          </a:p>
          <a:p>
            <a:r>
              <a:rPr lang="en-US" dirty="0" smtClean="0"/>
              <a:t>while(</a:t>
            </a:r>
            <a:r>
              <a:rPr lang="en-US" dirty="0" err="1" smtClean="0"/>
              <a:t>i</a:t>
            </a:r>
            <a:r>
              <a:rPr lang="en-US" dirty="0"/>
              <a:t>!=-1</a:t>
            </a:r>
            <a:r>
              <a:rPr lang="en-US" dirty="0" smtClean="0"/>
              <a:t>);</a:t>
            </a:r>
          </a:p>
          <a:p>
            <a:r>
              <a:rPr lang="en-US" dirty="0" err="1" smtClean="0"/>
              <a:t>fn.close</a:t>
            </a:r>
            <a:r>
              <a:rPr lang="en-US" dirty="0" smtClean="0"/>
              <a:t>();}}</a:t>
            </a:r>
            <a:endParaRPr lang="en-US" dirty="0"/>
          </a:p>
        </p:txBody>
      </p:sp>
      <p:sp>
        <p:nvSpPr>
          <p:cNvPr id="5" name="Rectangle 4"/>
          <p:cNvSpPr/>
          <p:nvPr/>
        </p:nvSpPr>
        <p:spPr>
          <a:xfrm>
            <a:off x="5843451" y="309490"/>
            <a:ext cx="6096000" cy="2585323"/>
          </a:xfrm>
          <a:prstGeom prst="rect">
            <a:avLst/>
          </a:prstGeom>
          <a:ln w="38100">
            <a:solidFill>
              <a:schemeClr val="tx1"/>
            </a:solidFill>
          </a:ln>
        </p:spPr>
        <p:txBody>
          <a:bodyPr>
            <a:spAutoFit/>
          </a:bodyPr>
          <a:lstStyle/>
          <a:p>
            <a:r>
              <a:rPr lang="en-US" b="1" dirty="0">
                <a:solidFill>
                  <a:srgbClr val="7F0055"/>
                </a:solidFill>
                <a:latin typeface="Consolas" panose="020B0609020204030204" pitchFamily="49" charset="0"/>
              </a:rPr>
              <a:t>import</a:t>
            </a:r>
            <a:r>
              <a:rPr lang="en-US" b="1" dirty="0">
                <a:solidFill>
                  <a:srgbClr val="000000"/>
                </a:solidFill>
                <a:latin typeface="Consolas" panose="020B0609020204030204" pitchFamily="49" charset="0"/>
              </a:rPr>
              <a:t> java.io.*;</a:t>
            </a: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Person {</a:t>
            </a: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main(String[] </a:t>
            </a:r>
            <a:r>
              <a:rPr lang="en-US" b="1" dirty="0" err="1">
                <a:solidFill>
                  <a:srgbClr val="6A3E3E"/>
                </a:solidFill>
                <a:latin typeface="Consolas" panose="020B0609020204030204" pitchFamily="49" charset="0"/>
              </a:rPr>
              <a:t>args</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throws</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IOException</a:t>
            </a:r>
            <a:r>
              <a:rPr lang="en-US" b="1" dirty="0">
                <a:solidFill>
                  <a:srgbClr val="000000"/>
                </a:solidFill>
                <a:latin typeface="Consolas" panose="020B0609020204030204" pitchFamily="49" charset="0"/>
              </a:rPr>
              <a:t> {</a:t>
            </a:r>
          </a:p>
          <a:p>
            <a:r>
              <a:rPr lang="en-US" dirty="0" err="1">
                <a:solidFill>
                  <a:srgbClr val="000000"/>
                </a:solidFill>
                <a:latin typeface="Consolas" panose="020B0609020204030204" pitchFamily="49" charset="0"/>
              </a:rPr>
              <a:t>FileWriter</a:t>
            </a:r>
            <a:r>
              <a:rPr lang="en-US" dirty="0">
                <a:solidFill>
                  <a:srgbClr val="000000"/>
                </a:solidFill>
                <a:latin typeface="Consolas" panose="020B0609020204030204" pitchFamily="49" charset="0"/>
              </a:rPr>
              <a:t> </a:t>
            </a:r>
            <a:r>
              <a:rPr lang="en-US" dirty="0" err="1">
                <a:solidFill>
                  <a:srgbClr val="6A3E3E"/>
                </a:solidFill>
                <a:latin typeface="Consolas" panose="020B0609020204030204" pitchFamily="49" charset="0"/>
              </a:rPr>
              <a:t>fw</a:t>
            </a:r>
            <a:r>
              <a:rPr lang="en-US" dirty="0">
                <a:solidFill>
                  <a:srgbClr val="000000"/>
                </a:solidFill>
                <a:latin typeface="Consolas" panose="020B0609020204030204" pitchFamily="49" charset="0"/>
              </a:rPr>
              <a:t>=</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FileWriter</a:t>
            </a:r>
            <a:r>
              <a:rPr lang="en-US" b="1" dirty="0">
                <a:solidFill>
                  <a:srgbClr val="000000"/>
                </a:solidFill>
                <a:latin typeface="Consolas" panose="020B0609020204030204" pitchFamily="49" charset="0"/>
              </a:rPr>
              <a:t>(</a:t>
            </a:r>
            <a:r>
              <a:rPr lang="en-US" b="1" dirty="0">
                <a:solidFill>
                  <a:srgbClr val="2A00FF"/>
                </a:solidFill>
                <a:latin typeface="Consolas" panose="020B0609020204030204" pitchFamily="49" charset="0"/>
              </a:rPr>
              <a:t>"D:/java/name4.txt"</a:t>
            </a:r>
            <a:r>
              <a:rPr lang="en-US" b="1" dirty="0">
                <a:solidFill>
                  <a:srgbClr val="000000"/>
                </a:solidFill>
                <a:latin typeface="Consolas" panose="020B0609020204030204" pitchFamily="49" charset="0"/>
              </a:rPr>
              <a:t>,</a:t>
            </a:r>
            <a:r>
              <a:rPr lang="en-US" b="1" dirty="0">
                <a:solidFill>
                  <a:srgbClr val="7F0055"/>
                </a:solidFill>
                <a:latin typeface="Consolas" panose="020B0609020204030204" pitchFamily="49" charset="0"/>
              </a:rPr>
              <a:t>true</a:t>
            </a:r>
            <a:r>
              <a:rPr lang="en-US" b="1" dirty="0">
                <a:solidFill>
                  <a:srgbClr val="000000"/>
                </a:solidFill>
                <a:latin typeface="Consolas" panose="020B0609020204030204" pitchFamily="49" charset="0"/>
              </a:rPr>
              <a:t>); </a:t>
            </a:r>
          </a:p>
          <a:p>
            <a:r>
              <a:rPr lang="en-US" dirty="0" err="1">
                <a:solidFill>
                  <a:srgbClr val="000000"/>
                </a:solidFill>
                <a:latin typeface="Consolas" panose="020B0609020204030204" pitchFamily="49" charset="0"/>
              </a:rPr>
              <a:t>BufferedWriter</a:t>
            </a:r>
            <a:r>
              <a:rPr lang="en-US" dirty="0">
                <a:solidFill>
                  <a:srgbClr val="000000"/>
                </a:solidFill>
                <a:latin typeface="Consolas" panose="020B0609020204030204" pitchFamily="49" charset="0"/>
              </a:rPr>
              <a:t> </a:t>
            </a:r>
            <a:r>
              <a:rPr lang="en-US" dirty="0">
                <a:solidFill>
                  <a:srgbClr val="6A3E3E"/>
                </a:solidFill>
                <a:latin typeface="Consolas" panose="020B0609020204030204" pitchFamily="49" charset="0"/>
              </a:rPr>
              <a:t>bf</a:t>
            </a:r>
            <a:r>
              <a:rPr lang="en-US" dirty="0">
                <a:solidFill>
                  <a:srgbClr val="000000"/>
                </a:solidFill>
                <a:latin typeface="Consolas" panose="020B0609020204030204" pitchFamily="49" charset="0"/>
              </a:rPr>
              <a:t>=</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BufferedWriter</a:t>
            </a:r>
            <a:r>
              <a:rPr lang="en-US" b="1" dirty="0">
                <a:solidFill>
                  <a:srgbClr val="000000"/>
                </a:solidFill>
                <a:latin typeface="Consolas" panose="020B0609020204030204" pitchFamily="49" charset="0"/>
              </a:rPr>
              <a:t>(</a:t>
            </a:r>
            <a:r>
              <a:rPr lang="en-US" b="1" dirty="0" err="1">
                <a:solidFill>
                  <a:srgbClr val="6A3E3E"/>
                </a:solidFill>
                <a:latin typeface="Consolas" panose="020B0609020204030204" pitchFamily="49" charset="0"/>
              </a:rPr>
              <a:t>fw</a:t>
            </a:r>
            <a:r>
              <a:rPr lang="en-US" b="1"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6A3E3E"/>
                </a:solidFill>
                <a:latin typeface="Consolas" panose="020B0609020204030204" pitchFamily="49" charset="0"/>
              </a:rPr>
              <a:t>bf</a:t>
            </a:r>
            <a:r>
              <a:rPr lang="en-US" dirty="0" err="1">
                <a:solidFill>
                  <a:srgbClr val="000000"/>
                </a:solidFill>
                <a:latin typeface="Consolas" panose="020B0609020204030204" pitchFamily="49" charset="0"/>
              </a:rPr>
              <a:t>.write</a:t>
            </a:r>
            <a:r>
              <a:rPr lang="en-US" dirty="0">
                <a:solidFill>
                  <a:srgbClr val="000000"/>
                </a:solidFill>
                <a:latin typeface="Consolas" panose="020B0609020204030204" pitchFamily="49" charset="0"/>
              </a:rPr>
              <a:t>(</a:t>
            </a:r>
            <a:r>
              <a:rPr lang="en-US" dirty="0">
                <a:solidFill>
                  <a:srgbClr val="2A00FF"/>
                </a:solidFill>
                <a:latin typeface="Consolas" panose="020B0609020204030204" pitchFamily="49" charset="0"/>
              </a:rPr>
              <a:t>"Computer and software"</a:t>
            </a:r>
            <a:r>
              <a:rPr lang="en-US" dirty="0">
                <a:solidFill>
                  <a:srgbClr val="000000"/>
                </a:solidFill>
                <a:latin typeface="Consolas" panose="020B0609020204030204" pitchFamily="49" charset="0"/>
              </a:rPr>
              <a:t>);</a:t>
            </a:r>
          </a:p>
          <a:p>
            <a:r>
              <a:rPr lang="en-US" dirty="0" err="1">
                <a:solidFill>
                  <a:srgbClr val="6A3E3E"/>
                </a:solidFill>
                <a:latin typeface="Consolas" panose="020B0609020204030204" pitchFamily="49" charset="0"/>
              </a:rPr>
              <a:t>bf</a:t>
            </a:r>
            <a:r>
              <a:rPr lang="en-US" dirty="0" err="1">
                <a:solidFill>
                  <a:srgbClr val="000000"/>
                </a:solidFill>
                <a:latin typeface="Consolas" panose="020B0609020204030204" pitchFamily="49" charset="0"/>
              </a:rPr>
              <a:t>.close</a:t>
            </a:r>
            <a:r>
              <a:rPr lang="en-US" dirty="0" smtClean="0">
                <a:solidFill>
                  <a:srgbClr val="000000"/>
                </a:solidFill>
                <a:latin typeface="Consolas" panose="020B0609020204030204" pitchFamily="49" charset="0"/>
              </a:rPr>
              <a:t>();}}</a:t>
            </a:r>
            <a:endParaRPr lang="en-US" dirty="0"/>
          </a:p>
        </p:txBody>
      </p:sp>
      <p:sp>
        <p:nvSpPr>
          <p:cNvPr id="6" name="Rectangle 5"/>
          <p:cNvSpPr/>
          <p:nvPr/>
        </p:nvSpPr>
        <p:spPr>
          <a:xfrm>
            <a:off x="836022" y="3812452"/>
            <a:ext cx="9831977" cy="2308324"/>
          </a:xfrm>
          <a:prstGeom prst="rect">
            <a:avLst/>
          </a:prstGeom>
          <a:ln w="38100">
            <a:solidFill>
              <a:schemeClr val="tx1"/>
            </a:solidFill>
          </a:ln>
        </p:spPr>
        <p:txBody>
          <a:bodyPr wrap="square">
            <a:spAutoFit/>
          </a:bodyPr>
          <a:lstStyle/>
          <a:p>
            <a:r>
              <a:rPr lang="en-US" b="1" dirty="0">
                <a:solidFill>
                  <a:srgbClr val="7F0055"/>
                </a:solidFill>
                <a:latin typeface="Consolas" panose="020B0609020204030204" pitchFamily="49" charset="0"/>
              </a:rPr>
              <a:t>import</a:t>
            </a:r>
            <a:r>
              <a:rPr lang="en-US" b="1" dirty="0">
                <a:solidFill>
                  <a:srgbClr val="000000"/>
                </a:solidFill>
                <a:latin typeface="Consolas" panose="020B0609020204030204" pitchFamily="49" charset="0"/>
              </a:rPr>
              <a:t> java.io.*;</a:t>
            </a: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Person {</a:t>
            </a: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main(String[] </a:t>
            </a:r>
            <a:r>
              <a:rPr lang="en-US" b="1" dirty="0" err="1">
                <a:solidFill>
                  <a:srgbClr val="6A3E3E"/>
                </a:solidFill>
                <a:latin typeface="Consolas" panose="020B0609020204030204" pitchFamily="49" charset="0"/>
              </a:rPr>
              <a:t>args</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throws</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IOException</a:t>
            </a:r>
            <a:r>
              <a:rPr lang="en-US" b="1" dirty="0">
                <a:solidFill>
                  <a:srgbClr val="000000"/>
                </a:solidFill>
                <a:latin typeface="Consolas" panose="020B0609020204030204" pitchFamily="49" charset="0"/>
              </a:rPr>
              <a:t> {</a:t>
            </a:r>
          </a:p>
          <a:p>
            <a:r>
              <a:rPr lang="en-US" dirty="0" err="1">
                <a:solidFill>
                  <a:srgbClr val="000000"/>
                </a:solidFill>
                <a:latin typeface="Consolas" panose="020B0609020204030204" pitchFamily="49" charset="0"/>
              </a:rPr>
              <a:t>BufferedReader</a:t>
            </a:r>
            <a:r>
              <a:rPr lang="en-US" dirty="0">
                <a:solidFill>
                  <a:srgbClr val="000000"/>
                </a:solidFill>
                <a:latin typeface="Consolas" panose="020B0609020204030204" pitchFamily="49" charset="0"/>
              </a:rPr>
              <a:t> </a:t>
            </a:r>
            <a:r>
              <a:rPr lang="en-US" dirty="0">
                <a:solidFill>
                  <a:srgbClr val="6A3E3E"/>
                </a:solidFill>
                <a:latin typeface="Consolas" panose="020B0609020204030204" pitchFamily="49" charset="0"/>
              </a:rPr>
              <a:t>bf</a:t>
            </a:r>
            <a:r>
              <a:rPr lang="en-US" dirty="0">
                <a:solidFill>
                  <a:srgbClr val="000000"/>
                </a:solidFill>
                <a:latin typeface="Consolas" panose="020B0609020204030204" pitchFamily="49" charset="0"/>
              </a:rPr>
              <a:t>=</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BufferedReader</a:t>
            </a:r>
            <a:r>
              <a:rPr lang="en-US" b="1" dirty="0">
                <a:solidFill>
                  <a:srgbClr val="000000"/>
                </a:solidFill>
                <a:latin typeface="Consolas" panose="020B0609020204030204" pitchFamily="49" charset="0"/>
              </a:rPr>
              <a:t>(</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FileReader</a:t>
            </a:r>
            <a:r>
              <a:rPr lang="en-US" b="1" dirty="0">
                <a:solidFill>
                  <a:srgbClr val="000000"/>
                </a:solidFill>
                <a:latin typeface="Consolas" panose="020B0609020204030204" pitchFamily="49" charset="0"/>
              </a:rPr>
              <a:t>(</a:t>
            </a:r>
            <a:r>
              <a:rPr lang="en-US" b="1" dirty="0">
                <a:solidFill>
                  <a:srgbClr val="2A00FF"/>
                </a:solidFill>
                <a:latin typeface="Consolas" panose="020B0609020204030204" pitchFamily="49" charset="0"/>
              </a:rPr>
              <a:t>"D:/java/name4.txt"</a:t>
            </a:r>
            <a:r>
              <a:rPr lang="en-US" b="1"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String </a:t>
            </a:r>
            <a:r>
              <a:rPr lang="en-US" dirty="0">
                <a:solidFill>
                  <a:srgbClr val="6A3E3E"/>
                </a:solidFill>
                <a:latin typeface="Consolas" panose="020B0609020204030204" pitchFamily="49" charset="0"/>
              </a:rPr>
              <a:t>s1</a:t>
            </a:r>
            <a:r>
              <a:rPr lang="en-US"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while</a:t>
            </a:r>
            <a:r>
              <a:rPr lang="en-US" b="1" dirty="0">
                <a:solidFill>
                  <a:srgbClr val="000000"/>
                </a:solidFill>
                <a:latin typeface="Consolas" panose="020B0609020204030204" pitchFamily="49" charset="0"/>
              </a:rPr>
              <a:t>((</a:t>
            </a:r>
            <a:r>
              <a:rPr lang="en-US" b="1" dirty="0">
                <a:solidFill>
                  <a:srgbClr val="6A3E3E"/>
                </a:solidFill>
                <a:latin typeface="Consolas" panose="020B0609020204030204" pitchFamily="49" charset="0"/>
              </a:rPr>
              <a:t>s1</a:t>
            </a:r>
            <a:r>
              <a:rPr lang="en-US" b="1" dirty="0">
                <a:solidFill>
                  <a:srgbClr val="000000"/>
                </a:solidFill>
                <a:latin typeface="Consolas" panose="020B0609020204030204" pitchFamily="49" charset="0"/>
              </a:rPr>
              <a:t>=</a:t>
            </a:r>
            <a:r>
              <a:rPr lang="en-US" b="1" dirty="0" err="1">
                <a:solidFill>
                  <a:srgbClr val="6A3E3E"/>
                </a:solidFill>
                <a:latin typeface="Consolas" panose="020B0609020204030204" pitchFamily="49" charset="0"/>
              </a:rPr>
              <a:t>bf</a:t>
            </a:r>
            <a:r>
              <a:rPr lang="en-US" b="1" dirty="0" err="1">
                <a:solidFill>
                  <a:srgbClr val="000000"/>
                </a:solidFill>
                <a:latin typeface="Consolas" panose="020B0609020204030204" pitchFamily="49" charset="0"/>
              </a:rPr>
              <a:t>.readLine</a:t>
            </a:r>
            <a:r>
              <a:rPr lang="en-US" b="1" dirty="0">
                <a:solidFill>
                  <a:srgbClr val="000000"/>
                </a:solidFill>
                <a:latin typeface="Consolas" panose="020B0609020204030204" pitchFamily="49" charset="0"/>
              </a:rPr>
              <a:t>())!=</a:t>
            </a:r>
            <a:r>
              <a:rPr lang="en-US" b="1" dirty="0">
                <a:solidFill>
                  <a:srgbClr val="7F0055"/>
                </a:solidFill>
                <a:latin typeface="Consolas" panose="020B0609020204030204" pitchFamily="49" charset="0"/>
              </a:rPr>
              <a:t>null</a:t>
            </a:r>
            <a:r>
              <a:rPr lang="en-US" b="1"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6A3E3E"/>
                </a:solidFill>
                <a:latin typeface="Consolas" panose="020B0609020204030204" pitchFamily="49" charset="0"/>
              </a:rPr>
              <a:t>s1</a:t>
            </a:r>
            <a:r>
              <a:rPr lang="en-US" b="1" i="1" dirty="0">
                <a:solidFill>
                  <a:srgbClr val="000000"/>
                </a:solidFill>
                <a:latin typeface="Consolas" panose="020B0609020204030204" pitchFamily="49" charset="0"/>
              </a:rPr>
              <a:t>);</a:t>
            </a:r>
          </a:p>
          <a:p>
            <a:r>
              <a:rPr lang="en-US" dirty="0" err="1">
                <a:solidFill>
                  <a:srgbClr val="6A3E3E"/>
                </a:solidFill>
                <a:latin typeface="Consolas" panose="020B0609020204030204" pitchFamily="49" charset="0"/>
              </a:rPr>
              <a:t>bf</a:t>
            </a:r>
            <a:r>
              <a:rPr lang="en-US" dirty="0" err="1">
                <a:solidFill>
                  <a:srgbClr val="000000"/>
                </a:solidFill>
                <a:latin typeface="Consolas" panose="020B0609020204030204" pitchFamily="49" charset="0"/>
              </a:rPr>
              <a:t>.close</a:t>
            </a:r>
            <a:r>
              <a:rPr lang="en-US" dirty="0" smtClean="0">
                <a:solidFill>
                  <a:srgbClr val="000000"/>
                </a:solidFill>
                <a:latin typeface="Consolas" panose="020B0609020204030204" pitchFamily="49" charset="0"/>
              </a:rPr>
              <a:t>();  }}</a:t>
            </a:r>
            <a:endParaRPr lang="en-US"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521576109"/>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7234" y="0"/>
            <a:ext cx="11569337" cy="6740307"/>
          </a:xfrm>
          <a:prstGeom prst="rect">
            <a:avLst/>
          </a:prstGeom>
        </p:spPr>
        <p:txBody>
          <a:bodyPr wrap="square">
            <a:spAutoFit/>
          </a:bodyPr>
          <a:lstStyle/>
          <a:p>
            <a:r>
              <a:rPr lang="en-US" sz="2400" b="1" dirty="0">
                <a:solidFill>
                  <a:srgbClr val="7F0055"/>
                </a:solidFill>
                <a:latin typeface="Consolas" panose="020B0609020204030204" pitchFamily="49" charset="0"/>
              </a:rPr>
              <a:t>import</a:t>
            </a:r>
            <a:r>
              <a:rPr lang="en-US" sz="2400" b="1" dirty="0">
                <a:solidFill>
                  <a:srgbClr val="000000"/>
                </a:solidFill>
                <a:latin typeface="Consolas" panose="020B0609020204030204" pitchFamily="49" charset="0"/>
              </a:rPr>
              <a:t> </a:t>
            </a:r>
            <a:r>
              <a:rPr lang="en-US" sz="2400" b="1" dirty="0" err="1">
                <a:solidFill>
                  <a:srgbClr val="000000"/>
                </a:solidFill>
                <a:latin typeface="Consolas" panose="020B0609020204030204" pitchFamily="49" charset="0"/>
              </a:rPr>
              <a:t>java.sql</a:t>
            </a:r>
            <a:r>
              <a:rPr lang="en-US" sz="2400" b="1" dirty="0">
                <a:solidFill>
                  <a:srgbClr val="000000"/>
                </a:solidFill>
                <a:latin typeface="Consolas" panose="020B0609020204030204" pitchFamily="49" charset="0"/>
              </a:rPr>
              <a:t>.*;</a:t>
            </a:r>
          </a:p>
          <a:p>
            <a:r>
              <a:rPr lang="en-US" sz="2400" b="1" dirty="0">
                <a:solidFill>
                  <a:srgbClr val="7F0055"/>
                </a:solidFill>
                <a:latin typeface="Consolas" panose="020B0609020204030204" pitchFamily="49" charset="0"/>
              </a:rPr>
              <a:t>public</a:t>
            </a:r>
            <a:r>
              <a:rPr lang="en-US" sz="2400" b="1" dirty="0">
                <a:solidFill>
                  <a:srgbClr val="000000"/>
                </a:solidFill>
                <a:latin typeface="Consolas" panose="020B0609020204030204" pitchFamily="49" charset="0"/>
              </a:rPr>
              <a:t> </a:t>
            </a:r>
            <a:r>
              <a:rPr lang="en-US" sz="2400" b="1" dirty="0">
                <a:solidFill>
                  <a:srgbClr val="7F0055"/>
                </a:solidFill>
                <a:latin typeface="Consolas" panose="020B0609020204030204" pitchFamily="49" charset="0"/>
              </a:rPr>
              <a:t>class</a:t>
            </a:r>
            <a:r>
              <a:rPr lang="en-US" sz="2400" b="1" dirty="0">
                <a:solidFill>
                  <a:srgbClr val="000000"/>
                </a:solidFill>
                <a:latin typeface="Consolas" panose="020B0609020204030204" pitchFamily="49" charset="0"/>
              </a:rPr>
              <a:t> Database {</a:t>
            </a:r>
          </a:p>
          <a:p>
            <a:r>
              <a:rPr lang="en-US" sz="2400" b="1" dirty="0">
                <a:solidFill>
                  <a:srgbClr val="7F0055"/>
                </a:solidFill>
                <a:latin typeface="Consolas" panose="020B0609020204030204" pitchFamily="49" charset="0"/>
              </a:rPr>
              <a:t>public</a:t>
            </a:r>
            <a:r>
              <a:rPr lang="en-US" sz="2400" b="1" dirty="0">
                <a:solidFill>
                  <a:srgbClr val="000000"/>
                </a:solidFill>
                <a:latin typeface="Consolas" panose="020B0609020204030204" pitchFamily="49" charset="0"/>
              </a:rPr>
              <a:t> </a:t>
            </a:r>
            <a:r>
              <a:rPr lang="en-US" sz="2400" b="1" dirty="0">
                <a:solidFill>
                  <a:srgbClr val="7F0055"/>
                </a:solidFill>
                <a:latin typeface="Consolas" panose="020B0609020204030204" pitchFamily="49" charset="0"/>
              </a:rPr>
              <a:t>static</a:t>
            </a:r>
            <a:r>
              <a:rPr lang="en-US" sz="2400" b="1" dirty="0">
                <a:solidFill>
                  <a:srgbClr val="000000"/>
                </a:solidFill>
                <a:latin typeface="Consolas" panose="020B0609020204030204" pitchFamily="49" charset="0"/>
              </a:rPr>
              <a:t> </a:t>
            </a:r>
            <a:r>
              <a:rPr lang="en-US" sz="2400" b="1" dirty="0">
                <a:solidFill>
                  <a:srgbClr val="7F0055"/>
                </a:solidFill>
                <a:latin typeface="Consolas" panose="020B0609020204030204" pitchFamily="49" charset="0"/>
              </a:rPr>
              <a:t>void</a:t>
            </a:r>
            <a:r>
              <a:rPr lang="en-US" sz="2400" b="1" dirty="0">
                <a:solidFill>
                  <a:srgbClr val="000000"/>
                </a:solidFill>
                <a:latin typeface="Consolas" panose="020B0609020204030204" pitchFamily="49" charset="0"/>
              </a:rPr>
              <a:t> main(String[] </a:t>
            </a:r>
            <a:r>
              <a:rPr lang="en-US" sz="2400" b="1" dirty="0" err="1">
                <a:solidFill>
                  <a:srgbClr val="6A3E3E"/>
                </a:solidFill>
                <a:latin typeface="Consolas" panose="020B0609020204030204" pitchFamily="49" charset="0"/>
              </a:rPr>
              <a:t>args</a:t>
            </a:r>
            <a:r>
              <a:rPr lang="en-US" sz="2400" b="1" dirty="0">
                <a:solidFill>
                  <a:srgbClr val="000000"/>
                </a:solidFill>
                <a:latin typeface="Consolas" panose="020B0609020204030204" pitchFamily="49" charset="0"/>
              </a:rPr>
              <a:t>) </a:t>
            </a:r>
            <a:r>
              <a:rPr lang="en-US" sz="2400" b="1" dirty="0">
                <a:solidFill>
                  <a:srgbClr val="7F0055"/>
                </a:solidFill>
                <a:latin typeface="Consolas" panose="020B0609020204030204" pitchFamily="49" charset="0"/>
              </a:rPr>
              <a:t>throws</a:t>
            </a:r>
            <a:r>
              <a:rPr lang="en-US" sz="2400" b="1" dirty="0">
                <a:solidFill>
                  <a:srgbClr val="000000"/>
                </a:solidFill>
                <a:latin typeface="Consolas" panose="020B0609020204030204" pitchFamily="49" charset="0"/>
              </a:rPr>
              <a:t> Exception {</a:t>
            </a:r>
          </a:p>
          <a:p>
            <a:r>
              <a:rPr lang="en-US" sz="2400" dirty="0">
                <a:solidFill>
                  <a:srgbClr val="000000"/>
                </a:solidFill>
                <a:latin typeface="Consolas" panose="020B0609020204030204" pitchFamily="49" charset="0"/>
              </a:rPr>
              <a:t>String </a:t>
            </a:r>
            <a:r>
              <a:rPr lang="en-US" sz="2400" dirty="0" err="1">
                <a:solidFill>
                  <a:srgbClr val="6A3E3E"/>
                </a:solidFill>
                <a:latin typeface="Consolas" panose="020B0609020204030204" pitchFamily="49" charset="0"/>
              </a:rPr>
              <a:t>url</a:t>
            </a:r>
            <a:r>
              <a:rPr lang="en-US" sz="2400" dirty="0">
                <a:solidFill>
                  <a:srgbClr val="000000"/>
                </a:solidFill>
                <a:latin typeface="Consolas" panose="020B0609020204030204" pitchFamily="49" charset="0"/>
              </a:rPr>
              <a:t>=</a:t>
            </a:r>
            <a:r>
              <a:rPr lang="en-US" sz="2400" dirty="0">
                <a:solidFill>
                  <a:srgbClr val="2A00FF"/>
                </a:solidFill>
                <a:latin typeface="Consolas" panose="020B0609020204030204" pitchFamily="49" charset="0"/>
              </a:rPr>
              <a:t>"</a:t>
            </a:r>
            <a:r>
              <a:rPr lang="en-US" sz="2400" dirty="0" err="1">
                <a:solidFill>
                  <a:srgbClr val="2A00FF"/>
                </a:solidFill>
                <a:latin typeface="Consolas" panose="020B0609020204030204" pitchFamily="49" charset="0"/>
              </a:rPr>
              <a:t>jdbc:mysql</a:t>
            </a:r>
            <a:r>
              <a:rPr lang="en-US" sz="2400" dirty="0">
                <a:solidFill>
                  <a:srgbClr val="2A00FF"/>
                </a:solidFill>
                <a:latin typeface="Consolas" panose="020B0609020204030204" pitchFamily="49" charset="0"/>
              </a:rPr>
              <a:t>://localhost:3306/</a:t>
            </a:r>
            <a:r>
              <a:rPr lang="en-US" sz="2400" dirty="0" err="1">
                <a:solidFill>
                  <a:srgbClr val="FF0000"/>
                </a:solidFill>
                <a:latin typeface="Consolas" panose="020B0609020204030204" pitchFamily="49" charset="0"/>
              </a:rPr>
              <a:t>dbms</a:t>
            </a:r>
            <a:r>
              <a:rPr lang="en-US" sz="2400" dirty="0">
                <a:solidFill>
                  <a:srgbClr val="2A00FF"/>
                </a:solidFill>
                <a:latin typeface="Consolas" panose="020B0609020204030204" pitchFamily="49" charset="0"/>
              </a:rPr>
              <a:t>"</a:t>
            </a:r>
            <a:r>
              <a:rPr lang="en-US" sz="2400" dirty="0">
                <a:solidFill>
                  <a:srgbClr val="000000"/>
                </a:solidFill>
                <a:latin typeface="Consolas" panose="020B0609020204030204" pitchFamily="49" charset="0"/>
              </a:rPr>
              <a:t>;</a:t>
            </a:r>
          </a:p>
          <a:p>
            <a:r>
              <a:rPr lang="en-US" sz="2400" dirty="0">
                <a:solidFill>
                  <a:srgbClr val="000000"/>
                </a:solidFill>
                <a:latin typeface="Consolas" panose="020B0609020204030204" pitchFamily="49" charset="0"/>
              </a:rPr>
              <a:t>String </a:t>
            </a:r>
            <a:r>
              <a:rPr lang="en-US" sz="2400" dirty="0" err="1">
                <a:solidFill>
                  <a:srgbClr val="6A3E3E"/>
                </a:solidFill>
                <a:latin typeface="Consolas" panose="020B0609020204030204" pitchFamily="49" charset="0"/>
              </a:rPr>
              <a:t>uname</a:t>
            </a:r>
            <a:r>
              <a:rPr lang="en-US" sz="2400" dirty="0">
                <a:solidFill>
                  <a:srgbClr val="000000"/>
                </a:solidFill>
                <a:latin typeface="Consolas" panose="020B0609020204030204" pitchFamily="49" charset="0"/>
              </a:rPr>
              <a:t>=</a:t>
            </a:r>
            <a:r>
              <a:rPr lang="en-US" sz="2400" dirty="0">
                <a:solidFill>
                  <a:srgbClr val="2A00FF"/>
                </a:solidFill>
                <a:latin typeface="Consolas" panose="020B0609020204030204" pitchFamily="49" charset="0"/>
              </a:rPr>
              <a:t>"</a:t>
            </a:r>
            <a:r>
              <a:rPr lang="en-US" sz="2400" dirty="0">
                <a:solidFill>
                  <a:srgbClr val="FF0000"/>
                </a:solidFill>
                <a:latin typeface="Consolas" panose="020B0609020204030204" pitchFamily="49" charset="0"/>
              </a:rPr>
              <a:t>root</a:t>
            </a:r>
            <a:r>
              <a:rPr lang="en-US" sz="2400" dirty="0">
                <a:solidFill>
                  <a:srgbClr val="2A00FF"/>
                </a:solidFill>
                <a:latin typeface="Consolas" panose="020B0609020204030204" pitchFamily="49" charset="0"/>
              </a:rPr>
              <a:t>"</a:t>
            </a:r>
            <a:r>
              <a:rPr lang="en-US" sz="2400" dirty="0">
                <a:solidFill>
                  <a:srgbClr val="000000"/>
                </a:solidFill>
                <a:latin typeface="Consolas" panose="020B0609020204030204" pitchFamily="49" charset="0"/>
              </a:rPr>
              <a:t>;</a:t>
            </a:r>
          </a:p>
          <a:p>
            <a:r>
              <a:rPr lang="en-US" sz="2400" dirty="0">
                <a:solidFill>
                  <a:srgbClr val="000000"/>
                </a:solidFill>
                <a:latin typeface="Consolas" panose="020B0609020204030204" pitchFamily="49" charset="0"/>
              </a:rPr>
              <a:t>String </a:t>
            </a:r>
            <a:r>
              <a:rPr lang="en-US" sz="2400" dirty="0">
                <a:solidFill>
                  <a:srgbClr val="6A3E3E"/>
                </a:solidFill>
                <a:latin typeface="Consolas" panose="020B0609020204030204" pitchFamily="49" charset="0"/>
              </a:rPr>
              <a:t>pass</a:t>
            </a:r>
            <a:r>
              <a:rPr lang="en-US" sz="2400" dirty="0">
                <a:solidFill>
                  <a:srgbClr val="000000"/>
                </a:solidFill>
                <a:latin typeface="Consolas" panose="020B0609020204030204" pitchFamily="49" charset="0"/>
              </a:rPr>
              <a:t>=</a:t>
            </a:r>
            <a:r>
              <a:rPr lang="en-US" sz="2400" dirty="0">
                <a:solidFill>
                  <a:srgbClr val="FF0000"/>
                </a:solidFill>
                <a:latin typeface="Consolas" panose="020B0609020204030204" pitchFamily="49" charset="0"/>
              </a:rPr>
              <a:t>""</a:t>
            </a:r>
            <a:r>
              <a:rPr lang="en-US" sz="2400" dirty="0">
                <a:solidFill>
                  <a:srgbClr val="000000"/>
                </a:solidFill>
                <a:latin typeface="Consolas" panose="020B0609020204030204" pitchFamily="49" charset="0"/>
              </a:rPr>
              <a:t>;</a:t>
            </a:r>
          </a:p>
          <a:p>
            <a:r>
              <a:rPr lang="en-US" sz="2400" dirty="0">
                <a:solidFill>
                  <a:srgbClr val="000000"/>
                </a:solidFill>
                <a:latin typeface="Consolas" panose="020B0609020204030204" pitchFamily="49" charset="0"/>
              </a:rPr>
              <a:t>String </a:t>
            </a:r>
            <a:r>
              <a:rPr lang="en-US" sz="2400" dirty="0">
                <a:solidFill>
                  <a:srgbClr val="6A3E3E"/>
                </a:solidFill>
                <a:latin typeface="Consolas" panose="020B0609020204030204" pitchFamily="49" charset="0"/>
              </a:rPr>
              <a:t>query</a:t>
            </a:r>
            <a:r>
              <a:rPr lang="en-US" sz="2400" dirty="0">
                <a:solidFill>
                  <a:srgbClr val="000000"/>
                </a:solidFill>
                <a:latin typeface="Consolas" panose="020B0609020204030204" pitchFamily="49" charset="0"/>
              </a:rPr>
              <a:t>=</a:t>
            </a:r>
            <a:r>
              <a:rPr lang="en-US" sz="2400" dirty="0">
                <a:solidFill>
                  <a:srgbClr val="2A00FF"/>
                </a:solidFill>
                <a:latin typeface="Consolas" panose="020B0609020204030204" pitchFamily="49" charset="0"/>
              </a:rPr>
              <a:t>"select *from </a:t>
            </a:r>
            <a:r>
              <a:rPr lang="en-US" sz="2400" dirty="0" err="1">
                <a:solidFill>
                  <a:srgbClr val="FF0000"/>
                </a:solidFill>
                <a:latin typeface="Consolas" panose="020B0609020204030204" pitchFamily="49" charset="0"/>
              </a:rPr>
              <a:t>dbms</a:t>
            </a:r>
            <a:r>
              <a:rPr lang="en-US" sz="2400" dirty="0">
                <a:solidFill>
                  <a:srgbClr val="2A00FF"/>
                </a:solidFill>
                <a:latin typeface="Consolas" panose="020B0609020204030204" pitchFamily="49" charset="0"/>
              </a:rPr>
              <a:t>"</a:t>
            </a:r>
            <a:r>
              <a:rPr lang="en-US" sz="2400" dirty="0">
                <a:solidFill>
                  <a:srgbClr val="000000"/>
                </a:solidFill>
                <a:latin typeface="Consolas" panose="020B0609020204030204" pitchFamily="49" charset="0"/>
              </a:rPr>
              <a:t>;</a:t>
            </a:r>
          </a:p>
          <a:p>
            <a:r>
              <a:rPr lang="en-US" sz="2400" dirty="0" err="1" smtClean="0">
                <a:solidFill>
                  <a:srgbClr val="000000"/>
                </a:solidFill>
                <a:latin typeface="Consolas" panose="020B0609020204030204" pitchFamily="49" charset="0"/>
              </a:rPr>
              <a:t>Class.</a:t>
            </a:r>
            <a:r>
              <a:rPr lang="en-US" sz="2400" i="1" dirty="0" err="1" smtClean="0">
                <a:solidFill>
                  <a:srgbClr val="000000"/>
                </a:solidFill>
                <a:latin typeface="Consolas" panose="020B0609020204030204" pitchFamily="49" charset="0"/>
              </a:rPr>
              <a:t>forName</a:t>
            </a:r>
            <a:r>
              <a:rPr lang="en-US" sz="2400" i="1" dirty="0">
                <a:solidFill>
                  <a:srgbClr val="000000"/>
                </a:solidFill>
                <a:latin typeface="Consolas" panose="020B0609020204030204" pitchFamily="49" charset="0"/>
              </a:rPr>
              <a:t>(</a:t>
            </a:r>
            <a:r>
              <a:rPr lang="en-US" sz="2400" i="1" dirty="0">
                <a:solidFill>
                  <a:srgbClr val="2A00FF"/>
                </a:solidFill>
                <a:latin typeface="Consolas" panose="020B0609020204030204" pitchFamily="49" charset="0"/>
              </a:rPr>
              <a:t>"</a:t>
            </a:r>
            <a:r>
              <a:rPr lang="en-US" sz="2400" i="1" dirty="0" err="1">
                <a:solidFill>
                  <a:srgbClr val="2A00FF"/>
                </a:solidFill>
                <a:latin typeface="Consolas" panose="020B0609020204030204" pitchFamily="49" charset="0"/>
              </a:rPr>
              <a:t>com.mysql.jdbc.Driver</a:t>
            </a:r>
            <a:r>
              <a:rPr lang="en-US" sz="2400" i="1" dirty="0">
                <a:solidFill>
                  <a:srgbClr val="2A00FF"/>
                </a:solidFill>
                <a:latin typeface="Consolas" panose="020B0609020204030204" pitchFamily="49" charset="0"/>
              </a:rPr>
              <a:t>"</a:t>
            </a:r>
            <a:r>
              <a:rPr lang="en-US" sz="2400" i="1" dirty="0">
                <a:solidFill>
                  <a:srgbClr val="000000"/>
                </a:solidFill>
                <a:latin typeface="Consolas" panose="020B0609020204030204" pitchFamily="49" charset="0"/>
              </a:rPr>
              <a:t>);</a:t>
            </a:r>
          </a:p>
          <a:p>
            <a:r>
              <a:rPr lang="en-US" sz="2400" dirty="0" smtClean="0">
                <a:solidFill>
                  <a:srgbClr val="000000"/>
                </a:solidFill>
                <a:latin typeface="Consolas" panose="020B0609020204030204" pitchFamily="49" charset="0"/>
              </a:rPr>
              <a:t>Connection </a:t>
            </a:r>
            <a:r>
              <a:rPr lang="en-US" sz="2400" dirty="0">
                <a:solidFill>
                  <a:srgbClr val="6A3E3E"/>
                </a:solidFill>
                <a:latin typeface="Consolas" panose="020B0609020204030204" pitchFamily="49" charset="0"/>
              </a:rPr>
              <a:t>con</a:t>
            </a:r>
            <a:r>
              <a:rPr lang="en-US" sz="2400" dirty="0">
                <a:solidFill>
                  <a:srgbClr val="000000"/>
                </a:solidFill>
                <a:latin typeface="Consolas" panose="020B0609020204030204" pitchFamily="49" charset="0"/>
              </a:rPr>
              <a:t>=</a:t>
            </a:r>
            <a:r>
              <a:rPr lang="en-US" sz="2400" dirty="0" err="1">
                <a:solidFill>
                  <a:srgbClr val="000000"/>
                </a:solidFill>
                <a:latin typeface="Consolas" panose="020B0609020204030204" pitchFamily="49" charset="0"/>
              </a:rPr>
              <a:t>DriverManager.</a:t>
            </a:r>
            <a:r>
              <a:rPr lang="en-US" sz="2400" i="1" dirty="0" err="1">
                <a:solidFill>
                  <a:srgbClr val="000000"/>
                </a:solidFill>
                <a:latin typeface="Consolas" panose="020B0609020204030204" pitchFamily="49" charset="0"/>
              </a:rPr>
              <a:t>getConnection</a:t>
            </a:r>
            <a:r>
              <a:rPr lang="en-US" sz="2400" i="1" dirty="0">
                <a:solidFill>
                  <a:srgbClr val="000000"/>
                </a:solidFill>
                <a:latin typeface="Consolas" panose="020B0609020204030204" pitchFamily="49" charset="0"/>
              </a:rPr>
              <a:t>(</a:t>
            </a:r>
            <a:r>
              <a:rPr lang="en-US" sz="2400" i="1" dirty="0" err="1">
                <a:solidFill>
                  <a:srgbClr val="6A3E3E"/>
                </a:solidFill>
                <a:latin typeface="Consolas" panose="020B0609020204030204" pitchFamily="49" charset="0"/>
              </a:rPr>
              <a:t>url</a:t>
            </a:r>
            <a:r>
              <a:rPr lang="en-US" sz="2400" i="1" dirty="0" err="1">
                <a:solidFill>
                  <a:srgbClr val="000000"/>
                </a:solidFill>
                <a:latin typeface="Consolas" panose="020B0609020204030204" pitchFamily="49" charset="0"/>
              </a:rPr>
              <a:t>,</a:t>
            </a:r>
            <a:r>
              <a:rPr lang="en-US" sz="2400" i="1" dirty="0" err="1">
                <a:solidFill>
                  <a:srgbClr val="6A3E3E"/>
                </a:solidFill>
                <a:latin typeface="Consolas" panose="020B0609020204030204" pitchFamily="49" charset="0"/>
              </a:rPr>
              <a:t>uname</a:t>
            </a:r>
            <a:r>
              <a:rPr lang="en-US" sz="2400" i="1" dirty="0" err="1">
                <a:solidFill>
                  <a:srgbClr val="000000"/>
                </a:solidFill>
                <a:latin typeface="Consolas" panose="020B0609020204030204" pitchFamily="49" charset="0"/>
              </a:rPr>
              <a:t>,</a:t>
            </a:r>
            <a:r>
              <a:rPr lang="en-US" sz="2400" i="1" dirty="0" err="1">
                <a:solidFill>
                  <a:srgbClr val="6A3E3E"/>
                </a:solidFill>
                <a:latin typeface="Consolas" panose="020B0609020204030204" pitchFamily="49" charset="0"/>
              </a:rPr>
              <a:t>pass</a:t>
            </a:r>
            <a:r>
              <a:rPr lang="en-US" sz="2400" i="1" dirty="0">
                <a:solidFill>
                  <a:srgbClr val="000000"/>
                </a:solidFill>
                <a:latin typeface="Consolas" panose="020B0609020204030204" pitchFamily="49" charset="0"/>
              </a:rPr>
              <a:t>);</a:t>
            </a:r>
          </a:p>
          <a:p>
            <a:r>
              <a:rPr lang="en-US" sz="2400" dirty="0" smtClean="0">
                <a:solidFill>
                  <a:srgbClr val="000000"/>
                </a:solidFill>
                <a:latin typeface="Consolas" panose="020B0609020204030204" pitchFamily="49" charset="0"/>
              </a:rPr>
              <a:t>Statement </a:t>
            </a:r>
            <a:r>
              <a:rPr lang="en-US" sz="2400" dirty="0" err="1">
                <a:solidFill>
                  <a:srgbClr val="6A3E3E"/>
                </a:solidFill>
                <a:latin typeface="Consolas" panose="020B0609020204030204" pitchFamily="49" charset="0"/>
              </a:rPr>
              <a:t>st</a:t>
            </a:r>
            <a:r>
              <a:rPr lang="en-US" sz="2400" dirty="0">
                <a:solidFill>
                  <a:srgbClr val="000000"/>
                </a:solidFill>
                <a:latin typeface="Consolas" panose="020B0609020204030204" pitchFamily="49" charset="0"/>
              </a:rPr>
              <a:t>=</a:t>
            </a:r>
            <a:r>
              <a:rPr lang="en-US" sz="2400" dirty="0" err="1">
                <a:solidFill>
                  <a:srgbClr val="6A3E3E"/>
                </a:solidFill>
                <a:latin typeface="Consolas" panose="020B0609020204030204" pitchFamily="49" charset="0"/>
              </a:rPr>
              <a:t>con</a:t>
            </a:r>
            <a:r>
              <a:rPr lang="en-US" sz="2400" dirty="0" err="1">
                <a:solidFill>
                  <a:srgbClr val="000000"/>
                </a:solidFill>
                <a:latin typeface="Consolas" panose="020B0609020204030204" pitchFamily="49" charset="0"/>
              </a:rPr>
              <a:t>.createStatement</a:t>
            </a:r>
            <a:r>
              <a:rPr lang="en-US" sz="2400" dirty="0">
                <a:solidFill>
                  <a:srgbClr val="000000"/>
                </a:solidFill>
                <a:latin typeface="Consolas" panose="020B0609020204030204" pitchFamily="49" charset="0"/>
              </a:rPr>
              <a:t>();</a:t>
            </a:r>
          </a:p>
          <a:p>
            <a:r>
              <a:rPr lang="en-US" sz="2400" dirty="0" err="1" smtClean="0">
                <a:solidFill>
                  <a:srgbClr val="000000"/>
                </a:solidFill>
                <a:latin typeface="Consolas" panose="020B0609020204030204" pitchFamily="49" charset="0"/>
              </a:rPr>
              <a:t>ResultSet</a:t>
            </a:r>
            <a:r>
              <a:rPr lang="en-US" sz="2400" dirty="0" smtClean="0">
                <a:solidFill>
                  <a:srgbClr val="000000"/>
                </a:solidFill>
                <a:latin typeface="Consolas" panose="020B0609020204030204" pitchFamily="49" charset="0"/>
              </a:rPr>
              <a:t> </a:t>
            </a:r>
            <a:r>
              <a:rPr lang="en-US" sz="2400" dirty="0" err="1">
                <a:solidFill>
                  <a:srgbClr val="6A3E3E"/>
                </a:solidFill>
                <a:latin typeface="Consolas" panose="020B0609020204030204" pitchFamily="49" charset="0"/>
              </a:rPr>
              <a:t>rs</a:t>
            </a:r>
            <a:r>
              <a:rPr lang="en-US" sz="2400" dirty="0">
                <a:solidFill>
                  <a:srgbClr val="000000"/>
                </a:solidFill>
                <a:latin typeface="Consolas" panose="020B0609020204030204" pitchFamily="49" charset="0"/>
              </a:rPr>
              <a:t>= </a:t>
            </a:r>
            <a:r>
              <a:rPr lang="en-US" sz="2400" dirty="0" err="1">
                <a:solidFill>
                  <a:srgbClr val="6A3E3E"/>
                </a:solidFill>
                <a:latin typeface="Consolas" panose="020B0609020204030204" pitchFamily="49" charset="0"/>
              </a:rPr>
              <a:t>st</a:t>
            </a:r>
            <a:r>
              <a:rPr lang="en-US" sz="2400" dirty="0" err="1">
                <a:solidFill>
                  <a:srgbClr val="000000"/>
                </a:solidFill>
                <a:latin typeface="Consolas" panose="020B0609020204030204" pitchFamily="49" charset="0"/>
              </a:rPr>
              <a:t>.executeQuery</a:t>
            </a:r>
            <a:r>
              <a:rPr lang="en-US" sz="2400" dirty="0">
                <a:solidFill>
                  <a:srgbClr val="000000"/>
                </a:solidFill>
                <a:latin typeface="Consolas" panose="020B0609020204030204" pitchFamily="49" charset="0"/>
              </a:rPr>
              <a:t>(</a:t>
            </a:r>
            <a:r>
              <a:rPr lang="en-US" sz="2400" dirty="0">
                <a:solidFill>
                  <a:srgbClr val="6A3E3E"/>
                </a:solidFill>
                <a:latin typeface="Consolas" panose="020B0609020204030204" pitchFamily="49" charset="0"/>
              </a:rPr>
              <a:t>query</a:t>
            </a:r>
            <a:r>
              <a:rPr lang="en-US" sz="2400" dirty="0">
                <a:solidFill>
                  <a:srgbClr val="000000"/>
                </a:solidFill>
                <a:latin typeface="Consolas" panose="020B0609020204030204" pitchFamily="49" charset="0"/>
              </a:rPr>
              <a:t>);</a:t>
            </a:r>
          </a:p>
          <a:p>
            <a:r>
              <a:rPr lang="en-US" sz="2400" b="1" dirty="0" smtClean="0">
                <a:solidFill>
                  <a:srgbClr val="7F0055"/>
                </a:solidFill>
                <a:latin typeface="Consolas" panose="020B0609020204030204" pitchFamily="49" charset="0"/>
              </a:rPr>
              <a:t>while</a:t>
            </a:r>
            <a:r>
              <a:rPr lang="en-US" sz="2400" b="1" dirty="0" smtClean="0">
                <a:solidFill>
                  <a:srgbClr val="000000"/>
                </a:solidFill>
                <a:latin typeface="Consolas" panose="020B0609020204030204" pitchFamily="49" charset="0"/>
              </a:rPr>
              <a:t>(</a:t>
            </a:r>
            <a:r>
              <a:rPr lang="en-US" sz="2400" b="1" dirty="0" err="1" smtClean="0">
                <a:solidFill>
                  <a:srgbClr val="6A3E3E"/>
                </a:solidFill>
                <a:latin typeface="Consolas" panose="020B0609020204030204" pitchFamily="49" charset="0"/>
              </a:rPr>
              <a:t>rs</a:t>
            </a:r>
            <a:r>
              <a:rPr lang="en-US" sz="2400" b="1" dirty="0" err="1" smtClean="0">
                <a:solidFill>
                  <a:srgbClr val="000000"/>
                </a:solidFill>
                <a:latin typeface="Consolas" panose="020B0609020204030204" pitchFamily="49" charset="0"/>
              </a:rPr>
              <a:t>.next</a:t>
            </a:r>
            <a:r>
              <a:rPr lang="en-US" sz="2400" b="1" dirty="0">
                <a:solidFill>
                  <a:srgbClr val="FF0000"/>
                </a:solidFill>
                <a:latin typeface="Consolas" panose="020B0609020204030204" pitchFamily="49" charset="0"/>
              </a:rPr>
              <a:t>()){</a:t>
            </a:r>
          </a:p>
          <a:p>
            <a:r>
              <a:rPr lang="en-US" sz="2400" b="1" dirty="0" err="1" smtClean="0">
                <a:solidFill>
                  <a:srgbClr val="7F0055"/>
                </a:solidFill>
                <a:latin typeface="Consolas" panose="020B0609020204030204" pitchFamily="49" charset="0"/>
              </a:rPr>
              <a:t>int</a:t>
            </a:r>
            <a:r>
              <a:rPr lang="en-US" sz="2400" b="1" dirty="0" smtClean="0">
                <a:solidFill>
                  <a:srgbClr val="000000"/>
                </a:solidFill>
                <a:latin typeface="Consolas" panose="020B0609020204030204" pitchFamily="49" charset="0"/>
              </a:rPr>
              <a:t> </a:t>
            </a:r>
            <a:r>
              <a:rPr lang="en-US" sz="2400" b="1" dirty="0">
                <a:solidFill>
                  <a:srgbClr val="6A3E3E"/>
                </a:solidFill>
                <a:latin typeface="Consolas" panose="020B0609020204030204" pitchFamily="49" charset="0"/>
              </a:rPr>
              <a:t>id</a:t>
            </a:r>
            <a:r>
              <a:rPr lang="en-US" sz="2400" b="1" dirty="0">
                <a:solidFill>
                  <a:srgbClr val="000000"/>
                </a:solidFill>
                <a:latin typeface="Consolas" panose="020B0609020204030204" pitchFamily="49" charset="0"/>
              </a:rPr>
              <a:t>=</a:t>
            </a:r>
            <a:r>
              <a:rPr lang="en-US" sz="2400" b="1" dirty="0" err="1">
                <a:solidFill>
                  <a:srgbClr val="6A3E3E"/>
                </a:solidFill>
                <a:latin typeface="Consolas" panose="020B0609020204030204" pitchFamily="49" charset="0"/>
              </a:rPr>
              <a:t>rs</a:t>
            </a:r>
            <a:r>
              <a:rPr lang="en-US" sz="2400" b="1" dirty="0" err="1">
                <a:solidFill>
                  <a:srgbClr val="000000"/>
                </a:solidFill>
                <a:latin typeface="Consolas" panose="020B0609020204030204" pitchFamily="49" charset="0"/>
              </a:rPr>
              <a:t>.getInt</a:t>
            </a:r>
            <a:r>
              <a:rPr lang="en-US" sz="2400" b="1" dirty="0">
                <a:solidFill>
                  <a:srgbClr val="000000"/>
                </a:solidFill>
                <a:latin typeface="Consolas" panose="020B0609020204030204" pitchFamily="49" charset="0"/>
              </a:rPr>
              <a:t>(</a:t>
            </a:r>
            <a:r>
              <a:rPr lang="en-US" sz="2400" b="1" dirty="0">
                <a:solidFill>
                  <a:srgbClr val="2A00FF"/>
                </a:solidFill>
                <a:latin typeface="Consolas" panose="020B0609020204030204" pitchFamily="49" charset="0"/>
              </a:rPr>
              <a:t>"id"</a:t>
            </a:r>
            <a:r>
              <a:rPr lang="en-US" sz="2400" b="1" dirty="0">
                <a:solidFill>
                  <a:srgbClr val="000000"/>
                </a:solidFill>
                <a:latin typeface="Consolas" panose="020B0609020204030204" pitchFamily="49" charset="0"/>
              </a:rPr>
              <a:t>);</a:t>
            </a:r>
          </a:p>
          <a:p>
            <a:r>
              <a:rPr lang="en-US" sz="2400" dirty="0" smtClean="0">
                <a:solidFill>
                  <a:srgbClr val="000000"/>
                </a:solidFill>
                <a:latin typeface="Consolas" panose="020B0609020204030204" pitchFamily="49" charset="0"/>
              </a:rPr>
              <a:t>String </a:t>
            </a:r>
            <a:r>
              <a:rPr lang="en-US" sz="2400" dirty="0">
                <a:solidFill>
                  <a:srgbClr val="6A3E3E"/>
                </a:solidFill>
                <a:latin typeface="Consolas" panose="020B0609020204030204" pitchFamily="49" charset="0"/>
              </a:rPr>
              <a:t>name</a:t>
            </a:r>
            <a:r>
              <a:rPr lang="en-US" sz="2400" dirty="0">
                <a:solidFill>
                  <a:srgbClr val="000000"/>
                </a:solidFill>
                <a:latin typeface="Consolas" panose="020B0609020204030204" pitchFamily="49" charset="0"/>
              </a:rPr>
              <a:t>=</a:t>
            </a:r>
            <a:r>
              <a:rPr lang="en-US" sz="2400" dirty="0" err="1">
                <a:solidFill>
                  <a:srgbClr val="6A3E3E"/>
                </a:solidFill>
                <a:latin typeface="Consolas" panose="020B0609020204030204" pitchFamily="49" charset="0"/>
              </a:rPr>
              <a:t>rs</a:t>
            </a:r>
            <a:r>
              <a:rPr lang="en-US" sz="2400" dirty="0" err="1">
                <a:solidFill>
                  <a:srgbClr val="000000"/>
                </a:solidFill>
                <a:latin typeface="Consolas" panose="020B0609020204030204" pitchFamily="49" charset="0"/>
              </a:rPr>
              <a:t>.getString</a:t>
            </a:r>
            <a:r>
              <a:rPr lang="en-US" sz="2400" dirty="0">
                <a:solidFill>
                  <a:srgbClr val="000000"/>
                </a:solidFill>
                <a:latin typeface="Consolas" panose="020B0609020204030204" pitchFamily="49" charset="0"/>
              </a:rPr>
              <a:t>(</a:t>
            </a:r>
            <a:r>
              <a:rPr lang="en-US" sz="2400" dirty="0">
                <a:solidFill>
                  <a:srgbClr val="2A00FF"/>
                </a:solidFill>
                <a:latin typeface="Consolas" panose="020B0609020204030204" pitchFamily="49" charset="0"/>
              </a:rPr>
              <a:t>"</a:t>
            </a:r>
            <a:r>
              <a:rPr lang="en-US" sz="2400" dirty="0" err="1">
                <a:solidFill>
                  <a:srgbClr val="2A00FF"/>
                </a:solidFill>
                <a:latin typeface="Consolas" panose="020B0609020204030204" pitchFamily="49" charset="0"/>
              </a:rPr>
              <a:t>fname</a:t>
            </a:r>
            <a:r>
              <a:rPr lang="en-US" sz="2400" dirty="0">
                <a:solidFill>
                  <a:srgbClr val="2A00FF"/>
                </a:solidFill>
                <a:latin typeface="Consolas" panose="020B0609020204030204" pitchFamily="49" charset="0"/>
              </a:rPr>
              <a:t>"</a:t>
            </a:r>
            <a:r>
              <a:rPr lang="en-US" sz="2400" dirty="0">
                <a:solidFill>
                  <a:srgbClr val="000000"/>
                </a:solidFill>
                <a:latin typeface="Consolas" panose="020B0609020204030204" pitchFamily="49" charset="0"/>
              </a:rPr>
              <a:t>);</a:t>
            </a:r>
          </a:p>
          <a:p>
            <a:r>
              <a:rPr lang="en-US" sz="2400" dirty="0" smtClean="0">
                <a:solidFill>
                  <a:srgbClr val="000000"/>
                </a:solidFill>
                <a:latin typeface="Consolas" panose="020B0609020204030204" pitchFamily="49" charset="0"/>
              </a:rPr>
              <a:t>String </a:t>
            </a:r>
            <a:r>
              <a:rPr lang="en-US" sz="2400" dirty="0">
                <a:solidFill>
                  <a:srgbClr val="6A3E3E"/>
                </a:solidFill>
                <a:latin typeface="Consolas" panose="020B0609020204030204" pitchFamily="49" charset="0"/>
              </a:rPr>
              <a:t>email</a:t>
            </a:r>
            <a:r>
              <a:rPr lang="en-US" sz="2400" dirty="0">
                <a:solidFill>
                  <a:srgbClr val="000000"/>
                </a:solidFill>
                <a:latin typeface="Consolas" panose="020B0609020204030204" pitchFamily="49" charset="0"/>
              </a:rPr>
              <a:t>=</a:t>
            </a:r>
            <a:r>
              <a:rPr lang="en-US" sz="2400" dirty="0" err="1">
                <a:solidFill>
                  <a:srgbClr val="6A3E3E"/>
                </a:solidFill>
                <a:latin typeface="Consolas" panose="020B0609020204030204" pitchFamily="49" charset="0"/>
              </a:rPr>
              <a:t>rs</a:t>
            </a:r>
            <a:r>
              <a:rPr lang="en-US" sz="2400" dirty="0" err="1">
                <a:solidFill>
                  <a:srgbClr val="000000"/>
                </a:solidFill>
                <a:latin typeface="Consolas" panose="020B0609020204030204" pitchFamily="49" charset="0"/>
              </a:rPr>
              <a:t>.getString</a:t>
            </a:r>
            <a:r>
              <a:rPr lang="en-US" sz="2400" dirty="0">
                <a:solidFill>
                  <a:srgbClr val="000000"/>
                </a:solidFill>
                <a:latin typeface="Consolas" panose="020B0609020204030204" pitchFamily="49" charset="0"/>
              </a:rPr>
              <a:t>(</a:t>
            </a:r>
            <a:r>
              <a:rPr lang="en-US" sz="2400" dirty="0">
                <a:solidFill>
                  <a:srgbClr val="2A00FF"/>
                </a:solidFill>
                <a:latin typeface="Consolas" panose="020B0609020204030204" pitchFamily="49" charset="0"/>
              </a:rPr>
              <a:t>"</a:t>
            </a:r>
            <a:r>
              <a:rPr lang="en-US" sz="2400" dirty="0" err="1">
                <a:solidFill>
                  <a:srgbClr val="2A00FF"/>
                </a:solidFill>
                <a:latin typeface="Consolas" panose="020B0609020204030204" pitchFamily="49" charset="0"/>
              </a:rPr>
              <a:t>lname</a:t>
            </a:r>
            <a:r>
              <a:rPr lang="en-US" sz="2400" dirty="0">
                <a:solidFill>
                  <a:srgbClr val="2A00FF"/>
                </a:solidFill>
                <a:latin typeface="Consolas" panose="020B0609020204030204" pitchFamily="49" charset="0"/>
              </a:rPr>
              <a:t>"</a:t>
            </a:r>
            <a:r>
              <a:rPr lang="en-US" sz="2400" dirty="0">
                <a:solidFill>
                  <a:srgbClr val="000000"/>
                </a:solidFill>
                <a:latin typeface="Consolas" panose="020B0609020204030204" pitchFamily="49" charset="0"/>
              </a:rPr>
              <a:t>);</a:t>
            </a:r>
          </a:p>
          <a:p>
            <a:r>
              <a:rPr lang="en-US" sz="2400" dirty="0" smtClean="0">
                <a:solidFill>
                  <a:srgbClr val="000000"/>
                </a:solidFill>
                <a:latin typeface="Consolas" panose="020B0609020204030204" pitchFamily="49" charset="0"/>
              </a:rPr>
              <a:t>String </a:t>
            </a:r>
            <a:r>
              <a:rPr lang="en-US" sz="2400" dirty="0">
                <a:solidFill>
                  <a:srgbClr val="6A3E3E"/>
                </a:solidFill>
                <a:latin typeface="Consolas" panose="020B0609020204030204" pitchFamily="49" charset="0"/>
              </a:rPr>
              <a:t>password</a:t>
            </a:r>
            <a:r>
              <a:rPr lang="en-US" sz="2400" dirty="0">
                <a:solidFill>
                  <a:srgbClr val="000000"/>
                </a:solidFill>
                <a:latin typeface="Consolas" panose="020B0609020204030204" pitchFamily="49" charset="0"/>
              </a:rPr>
              <a:t>=</a:t>
            </a:r>
            <a:r>
              <a:rPr lang="en-US" sz="2400" dirty="0" err="1">
                <a:solidFill>
                  <a:srgbClr val="6A3E3E"/>
                </a:solidFill>
                <a:latin typeface="Consolas" panose="020B0609020204030204" pitchFamily="49" charset="0"/>
              </a:rPr>
              <a:t>rs</a:t>
            </a:r>
            <a:r>
              <a:rPr lang="en-US" sz="2400" dirty="0" err="1">
                <a:solidFill>
                  <a:srgbClr val="000000"/>
                </a:solidFill>
                <a:latin typeface="Consolas" panose="020B0609020204030204" pitchFamily="49" charset="0"/>
              </a:rPr>
              <a:t>.getString</a:t>
            </a:r>
            <a:r>
              <a:rPr lang="en-US" sz="2400" dirty="0">
                <a:solidFill>
                  <a:srgbClr val="000000"/>
                </a:solidFill>
                <a:latin typeface="Consolas" panose="020B0609020204030204" pitchFamily="49" charset="0"/>
              </a:rPr>
              <a:t>(</a:t>
            </a:r>
            <a:r>
              <a:rPr lang="en-US" sz="2400" dirty="0">
                <a:solidFill>
                  <a:srgbClr val="2A00FF"/>
                </a:solidFill>
                <a:latin typeface="Consolas" panose="020B0609020204030204" pitchFamily="49" charset="0"/>
              </a:rPr>
              <a:t>"address"</a:t>
            </a:r>
            <a:r>
              <a:rPr lang="en-US" sz="2400" dirty="0">
                <a:solidFill>
                  <a:srgbClr val="000000"/>
                </a:solidFill>
                <a:latin typeface="Consolas" panose="020B0609020204030204" pitchFamily="49" charset="0"/>
              </a:rPr>
              <a:t>);</a:t>
            </a:r>
          </a:p>
          <a:p>
            <a:r>
              <a:rPr lang="en-US" sz="2400" dirty="0" err="1" smtClean="0">
                <a:solidFill>
                  <a:srgbClr val="000000"/>
                </a:solidFill>
                <a:latin typeface="Consolas" panose="020B0609020204030204" pitchFamily="49" charset="0"/>
              </a:rPr>
              <a:t>System.</a:t>
            </a:r>
            <a:r>
              <a:rPr lang="en-US" sz="2400" b="1" i="1" dirty="0" err="1" smtClean="0">
                <a:solidFill>
                  <a:srgbClr val="0000C0"/>
                </a:solidFill>
                <a:latin typeface="Consolas" panose="020B0609020204030204" pitchFamily="49" charset="0"/>
              </a:rPr>
              <a:t>out</a:t>
            </a:r>
            <a:r>
              <a:rPr lang="en-US" sz="2400" b="1" i="1" dirty="0" err="1" smtClean="0">
                <a:solidFill>
                  <a:srgbClr val="000000"/>
                </a:solidFill>
                <a:latin typeface="Consolas" panose="020B0609020204030204" pitchFamily="49" charset="0"/>
              </a:rPr>
              <a:t>.println</a:t>
            </a:r>
            <a:r>
              <a:rPr lang="en-US" sz="2400" b="1" i="1" dirty="0" smtClean="0">
                <a:solidFill>
                  <a:srgbClr val="000000"/>
                </a:solidFill>
                <a:latin typeface="Consolas" panose="020B0609020204030204" pitchFamily="49" charset="0"/>
              </a:rPr>
              <a:t>(</a:t>
            </a:r>
            <a:r>
              <a:rPr lang="en-US" sz="2400" b="1" i="1" dirty="0" err="1" smtClean="0">
                <a:solidFill>
                  <a:srgbClr val="6A3E3E"/>
                </a:solidFill>
                <a:latin typeface="Consolas" panose="020B0609020204030204" pitchFamily="49" charset="0"/>
              </a:rPr>
              <a:t>id</a:t>
            </a:r>
            <a:r>
              <a:rPr lang="en-US" sz="2400" b="1" i="1" dirty="0" err="1" smtClean="0">
                <a:solidFill>
                  <a:srgbClr val="000000"/>
                </a:solidFill>
                <a:latin typeface="Consolas" panose="020B0609020204030204" pitchFamily="49" charset="0"/>
              </a:rPr>
              <a:t>+</a:t>
            </a:r>
            <a:r>
              <a:rPr lang="en-US" sz="2400" b="1" i="1" dirty="0" err="1" smtClean="0">
                <a:solidFill>
                  <a:srgbClr val="6A3E3E"/>
                </a:solidFill>
                <a:latin typeface="Consolas" panose="020B0609020204030204" pitchFamily="49" charset="0"/>
              </a:rPr>
              <a:t>name</a:t>
            </a:r>
            <a:r>
              <a:rPr lang="en-US" sz="2400" b="1" i="1" dirty="0" err="1" smtClean="0">
                <a:solidFill>
                  <a:srgbClr val="000000"/>
                </a:solidFill>
                <a:latin typeface="Consolas" panose="020B0609020204030204" pitchFamily="49" charset="0"/>
              </a:rPr>
              <a:t>+</a:t>
            </a:r>
            <a:r>
              <a:rPr lang="en-US" sz="2400" b="1" i="1" dirty="0" err="1" smtClean="0">
                <a:solidFill>
                  <a:srgbClr val="6A3E3E"/>
                </a:solidFill>
                <a:latin typeface="Consolas" panose="020B0609020204030204" pitchFamily="49" charset="0"/>
              </a:rPr>
              <a:t>email</a:t>
            </a:r>
            <a:r>
              <a:rPr lang="en-US" sz="2400" b="1" i="1" dirty="0" err="1" smtClean="0">
                <a:solidFill>
                  <a:srgbClr val="000000"/>
                </a:solidFill>
                <a:latin typeface="Consolas" panose="020B0609020204030204" pitchFamily="49" charset="0"/>
              </a:rPr>
              <a:t>+</a:t>
            </a:r>
            <a:r>
              <a:rPr lang="en-US" sz="2400" b="1" i="1" dirty="0" err="1" smtClean="0">
                <a:solidFill>
                  <a:srgbClr val="6A3E3E"/>
                </a:solidFill>
                <a:latin typeface="Consolas" panose="020B0609020204030204" pitchFamily="49" charset="0"/>
              </a:rPr>
              <a:t>password</a:t>
            </a:r>
            <a:r>
              <a:rPr lang="en-US" sz="2400" b="1" i="1" dirty="0">
                <a:solidFill>
                  <a:srgbClr val="000000"/>
                </a:solidFill>
                <a:latin typeface="Consolas" panose="020B0609020204030204" pitchFamily="49" charset="0"/>
              </a:rPr>
              <a:t>);  </a:t>
            </a:r>
            <a:r>
              <a:rPr lang="en-US" sz="2400" b="1" i="1" dirty="0">
                <a:solidFill>
                  <a:srgbClr val="FF0000"/>
                </a:solidFill>
                <a:latin typeface="Consolas" panose="020B0609020204030204" pitchFamily="49" charset="0"/>
              </a:rPr>
              <a:t>}</a:t>
            </a:r>
          </a:p>
          <a:p>
            <a:r>
              <a:rPr lang="en-US" sz="2400" dirty="0" err="1" smtClean="0">
                <a:solidFill>
                  <a:srgbClr val="6A3E3E"/>
                </a:solidFill>
                <a:latin typeface="Consolas" panose="020B0609020204030204" pitchFamily="49" charset="0"/>
              </a:rPr>
              <a:t>st</a:t>
            </a:r>
            <a:r>
              <a:rPr lang="en-US" sz="2400" dirty="0" err="1" smtClean="0">
                <a:solidFill>
                  <a:srgbClr val="000000"/>
                </a:solidFill>
                <a:latin typeface="Consolas" panose="020B0609020204030204" pitchFamily="49" charset="0"/>
              </a:rPr>
              <a:t>.close</a:t>
            </a:r>
            <a:r>
              <a:rPr lang="en-US" sz="2400" dirty="0">
                <a:solidFill>
                  <a:srgbClr val="000000"/>
                </a:solidFill>
                <a:latin typeface="Consolas" panose="020B0609020204030204" pitchFamily="49" charset="0"/>
              </a:rPr>
              <a:t>();   </a:t>
            </a:r>
            <a:r>
              <a:rPr lang="en-US" sz="2400" dirty="0" err="1">
                <a:solidFill>
                  <a:srgbClr val="6A3E3E"/>
                </a:solidFill>
                <a:latin typeface="Consolas" panose="020B0609020204030204" pitchFamily="49" charset="0"/>
              </a:rPr>
              <a:t>con</a:t>
            </a:r>
            <a:r>
              <a:rPr lang="en-US" sz="2400" dirty="0" err="1">
                <a:solidFill>
                  <a:srgbClr val="000000"/>
                </a:solidFill>
                <a:latin typeface="Consolas" panose="020B0609020204030204" pitchFamily="49" charset="0"/>
              </a:rPr>
              <a:t>.close</a:t>
            </a:r>
            <a:r>
              <a:rPr lang="en-US" sz="2400" dirty="0" smtClean="0">
                <a:solidFill>
                  <a:srgbClr val="000000"/>
                </a:solidFill>
                <a:latin typeface="Consolas" panose="020B0609020204030204" pitchFamily="49" charset="0"/>
              </a:rPr>
              <a:t>();}}</a:t>
            </a:r>
            <a:endParaRPr lang="en-US" sz="24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75365166"/>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2879" y="-15432324"/>
            <a:ext cx="10254343" cy="28069223"/>
          </a:xfrm>
          <a:prstGeom prst="rect">
            <a:avLst/>
          </a:prstGeom>
        </p:spPr>
        <p:txBody>
          <a:bodyPr wrap="square">
            <a:spAutoFit/>
          </a:bodyPr>
          <a:lstStyle/>
          <a:p>
            <a:r>
              <a:rPr lang="en-US" dirty="0"/>
              <a:t>import </a:t>
            </a:r>
            <a:r>
              <a:rPr lang="en-US" dirty="0" err="1"/>
              <a:t>java.awt.EventQueue</a:t>
            </a:r>
            <a:r>
              <a:rPr lang="en-US" dirty="0"/>
              <a:t>;</a:t>
            </a:r>
          </a:p>
          <a:p>
            <a:r>
              <a:rPr lang="en-US" dirty="0"/>
              <a:t>import </a:t>
            </a:r>
            <a:r>
              <a:rPr lang="en-US" dirty="0" err="1"/>
              <a:t>javax.swing.JFrame</a:t>
            </a:r>
            <a:r>
              <a:rPr lang="en-US" dirty="0"/>
              <a:t>;</a:t>
            </a:r>
          </a:p>
          <a:p>
            <a:r>
              <a:rPr lang="en-US" dirty="0"/>
              <a:t>import </a:t>
            </a:r>
            <a:r>
              <a:rPr lang="en-US" dirty="0" err="1"/>
              <a:t>javax.swing.JPanel</a:t>
            </a:r>
            <a:r>
              <a:rPr lang="en-US" dirty="0"/>
              <a:t>;</a:t>
            </a:r>
          </a:p>
          <a:p>
            <a:r>
              <a:rPr lang="en-US" dirty="0"/>
              <a:t>import </a:t>
            </a:r>
            <a:r>
              <a:rPr lang="en-US" dirty="0" err="1"/>
              <a:t>javax.swing.border.EmptyBorder</a:t>
            </a:r>
            <a:r>
              <a:rPr lang="en-US" dirty="0"/>
              <a:t>;</a:t>
            </a:r>
          </a:p>
          <a:p>
            <a:r>
              <a:rPr lang="en-US" dirty="0"/>
              <a:t>import </a:t>
            </a:r>
            <a:r>
              <a:rPr lang="en-US" dirty="0" err="1"/>
              <a:t>javax.swing.JTextField</a:t>
            </a:r>
            <a:r>
              <a:rPr lang="en-US" dirty="0"/>
              <a:t>;</a:t>
            </a:r>
          </a:p>
          <a:p>
            <a:r>
              <a:rPr lang="en-US" dirty="0"/>
              <a:t>import </a:t>
            </a:r>
            <a:r>
              <a:rPr lang="en-US" dirty="0" err="1"/>
              <a:t>javax.swing.JButton</a:t>
            </a:r>
            <a:r>
              <a:rPr lang="en-US" dirty="0"/>
              <a:t>;</a:t>
            </a:r>
          </a:p>
          <a:p>
            <a:r>
              <a:rPr lang="en-US" dirty="0"/>
              <a:t>import </a:t>
            </a:r>
            <a:r>
              <a:rPr lang="en-US" dirty="0" err="1"/>
              <a:t>java.awt.event.ActionListener</a:t>
            </a:r>
            <a:r>
              <a:rPr lang="en-US" dirty="0"/>
              <a:t>;</a:t>
            </a:r>
          </a:p>
          <a:p>
            <a:r>
              <a:rPr lang="en-US" dirty="0"/>
              <a:t>import </a:t>
            </a:r>
            <a:r>
              <a:rPr lang="en-US" dirty="0" err="1"/>
              <a:t>java.awt.event.ActionEvent</a:t>
            </a:r>
            <a:r>
              <a:rPr lang="en-US" dirty="0"/>
              <a:t>;</a:t>
            </a:r>
          </a:p>
          <a:p>
            <a:r>
              <a:rPr lang="en-US" dirty="0"/>
              <a:t>import </a:t>
            </a:r>
            <a:r>
              <a:rPr lang="en-US" dirty="0" err="1"/>
              <a:t>java.sql</a:t>
            </a:r>
            <a:r>
              <a:rPr lang="en-US" dirty="0"/>
              <a:t>.*;</a:t>
            </a:r>
          </a:p>
          <a:p>
            <a:r>
              <a:rPr lang="en-US" dirty="0"/>
              <a:t>import </a:t>
            </a:r>
            <a:r>
              <a:rPr lang="en-US" dirty="0" err="1"/>
              <a:t>javax.swing.JLabel</a:t>
            </a:r>
            <a:r>
              <a:rPr lang="en-US" dirty="0"/>
              <a:t>;</a:t>
            </a:r>
          </a:p>
          <a:p>
            <a:r>
              <a:rPr lang="en-US" dirty="0"/>
              <a:t>import </a:t>
            </a:r>
            <a:r>
              <a:rPr lang="en-US" dirty="0" err="1"/>
              <a:t>java.awt.Font</a:t>
            </a:r>
            <a:r>
              <a:rPr lang="en-US" dirty="0"/>
              <a:t>;</a:t>
            </a:r>
          </a:p>
          <a:p>
            <a:r>
              <a:rPr lang="en-US" dirty="0"/>
              <a:t>import </a:t>
            </a:r>
            <a:r>
              <a:rPr lang="en-US" dirty="0" err="1"/>
              <a:t>javax.swing.JPasswordField</a:t>
            </a:r>
            <a:r>
              <a:rPr lang="en-US" dirty="0"/>
              <a:t>;</a:t>
            </a:r>
          </a:p>
          <a:p>
            <a:r>
              <a:rPr lang="en-US" dirty="0"/>
              <a:t>import </a:t>
            </a:r>
            <a:r>
              <a:rPr lang="en-US" dirty="0" err="1"/>
              <a:t>java.awt.Color</a:t>
            </a:r>
            <a:r>
              <a:rPr lang="en-US" dirty="0"/>
              <a:t>;</a:t>
            </a:r>
          </a:p>
          <a:p>
            <a:r>
              <a:rPr lang="en-US" dirty="0"/>
              <a:t>public class </a:t>
            </a:r>
            <a:r>
              <a:rPr lang="en-US" dirty="0" err="1"/>
              <a:t>reg</a:t>
            </a:r>
            <a:r>
              <a:rPr lang="en-US" dirty="0"/>
              <a:t> extends </a:t>
            </a:r>
            <a:r>
              <a:rPr lang="en-US" dirty="0" err="1"/>
              <a:t>JFrame</a:t>
            </a:r>
            <a:r>
              <a:rPr lang="en-US" dirty="0"/>
              <a:t> {</a:t>
            </a:r>
          </a:p>
          <a:p>
            <a:r>
              <a:rPr lang="en-US" dirty="0"/>
              <a:t>	private </a:t>
            </a:r>
            <a:r>
              <a:rPr lang="en-US" dirty="0" err="1"/>
              <a:t>JPanel</a:t>
            </a:r>
            <a:r>
              <a:rPr lang="en-US" dirty="0"/>
              <a:t> </a:t>
            </a:r>
            <a:r>
              <a:rPr lang="en-US" dirty="0" err="1"/>
              <a:t>contentPane</a:t>
            </a:r>
            <a:r>
              <a:rPr lang="en-US" dirty="0"/>
              <a:t>;</a:t>
            </a:r>
          </a:p>
          <a:p>
            <a:r>
              <a:rPr lang="en-US" dirty="0"/>
              <a:t>	private </a:t>
            </a:r>
            <a:r>
              <a:rPr lang="en-US" dirty="0" err="1"/>
              <a:t>JTextField</a:t>
            </a:r>
            <a:r>
              <a:rPr lang="en-US" dirty="0"/>
              <a:t> name;</a:t>
            </a:r>
          </a:p>
          <a:p>
            <a:r>
              <a:rPr lang="en-US" dirty="0"/>
              <a:t>	private </a:t>
            </a:r>
            <a:r>
              <a:rPr lang="en-US" dirty="0" err="1"/>
              <a:t>JTextField</a:t>
            </a:r>
            <a:r>
              <a:rPr lang="en-US" dirty="0"/>
              <a:t> email;</a:t>
            </a:r>
          </a:p>
          <a:p>
            <a:r>
              <a:rPr lang="en-US" dirty="0"/>
              <a:t>	private </a:t>
            </a:r>
            <a:r>
              <a:rPr lang="en-US" dirty="0" err="1"/>
              <a:t>JPasswordField</a:t>
            </a:r>
            <a:r>
              <a:rPr lang="en-US" dirty="0"/>
              <a:t> pass;</a:t>
            </a:r>
          </a:p>
          <a:p>
            <a:r>
              <a:rPr lang="en-US" dirty="0"/>
              <a:t>	public static void main(String[] </a:t>
            </a:r>
            <a:r>
              <a:rPr lang="en-US" dirty="0" err="1"/>
              <a:t>args</a:t>
            </a:r>
            <a:r>
              <a:rPr lang="en-US" dirty="0"/>
              <a:t>) {</a:t>
            </a:r>
          </a:p>
          <a:p>
            <a:r>
              <a:rPr lang="en-US" dirty="0"/>
              <a:t>		</a:t>
            </a:r>
            <a:r>
              <a:rPr lang="en-US" dirty="0" err="1"/>
              <a:t>EventQueue.invokeLater</a:t>
            </a:r>
            <a:r>
              <a:rPr lang="en-US" dirty="0"/>
              <a:t>(new Runnable() {</a:t>
            </a:r>
          </a:p>
          <a:p>
            <a:r>
              <a:rPr lang="en-US" dirty="0"/>
              <a:t>			public void run() {</a:t>
            </a:r>
          </a:p>
          <a:p>
            <a:r>
              <a:rPr lang="en-US" dirty="0"/>
              <a:t>				try {</a:t>
            </a:r>
          </a:p>
          <a:p>
            <a:r>
              <a:rPr lang="en-US" dirty="0"/>
              <a:t>					</a:t>
            </a:r>
            <a:r>
              <a:rPr lang="en-US" dirty="0" err="1"/>
              <a:t>reg</a:t>
            </a:r>
            <a:r>
              <a:rPr lang="en-US" dirty="0"/>
              <a:t> frame = new </a:t>
            </a:r>
            <a:r>
              <a:rPr lang="en-US" dirty="0" err="1"/>
              <a:t>reg</a:t>
            </a:r>
            <a:r>
              <a:rPr lang="en-US" dirty="0"/>
              <a:t>();</a:t>
            </a:r>
          </a:p>
          <a:p>
            <a:r>
              <a:rPr lang="en-US" dirty="0"/>
              <a:t>					</a:t>
            </a:r>
            <a:r>
              <a:rPr lang="en-US" dirty="0" err="1"/>
              <a:t>frame.setVisible</a:t>
            </a:r>
            <a:r>
              <a:rPr lang="en-US" dirty="0"/>
              <a:t>(true);</a:t>
            </a:r>
          </a:p>
          <a:p>
            <a:r>
              <a:rPr lang="en-US" dirty="0"/>
              <a:t>				} catch (Exception e) {</a:t>
            </a:r>
          </a:p>
          <a:p>
            <a:r>
              <a:rPr lang="en-US" dirty="0"/>
              <a:t>					</a:t>
            </a:r>
            <a:r>
              <a:rPr lang="en-US" dirty="0" err="1"/>
              <a:t>e.printStackTrace</a:t>
            </a:r>
            <a:r>
              <a:rPr lang="en-US" dirty="0"/>
              <a:t>();</a:t>
            </a:r>
          </a:p>
          <a:p>
            <a:r>
              <a:rPr lang="en-US" dirty="0"/>
              <a:t>				}</a:t>
            </a:r>
          </a:p>
          <a:p>
            <a:r>
              <a:rPr lang="en-US" dirty="0"/>
              <a:t>			}</a:t>
            </a:r>
          </a:p>
          <a:p>
            <a:r>
              <a:rPr lang="en-US" dirty="0"/>
              <a:t>		});</a:t>
            </a:r>
          </a:p>
          <a:p>
            <a:r>
              <a:rPr lang="en-US" dirty="0"/>
              <a:t>	}</a:t>
            </a:r>
          </a:p>
          <a:p>
            <a:endParaRPr lang="en-US" dirty="0"/>
          </a:p>
          <a:p>
            <a:r>
              <a:rPr lang="en-US" dirty="0"/>
              <a:t>	/**</a:t>
            </a:r>
          </a:p>
          <a:p>
            <a:r>
              <a:rPr lang="en-US" dirty="0"/>
              <a:t>	 * Create the frame.</a:t>
            </a:r>
          </a:p>
          <a:p>
            <a:r>
              <a:rPr lang="en-US" dirty="0"/>
              <a:t>	 */</a:t>
            </a:r>
          </a:p>
          <a:p>
            <a:r>
              <a:rPr lang="en-US" dirty="0"/>
              <a:t>	public </a:t>
            </a:r>
            <a:r>
              <a:rPr lang="en-US" dirty="0" err="1"/>
              <a:t>reg</a:t>
            </a:r>
            <a:r>
              <a:rPr lang="en-US" dirty="0"/>
              <a:t>() {</a:t>
            </a:r>
          </a:p>
          <a:p>
            <a:r>
              <a:rPr lang="en-US" dirty="0"/>
              <a:t>		</a:t>
            </a:r>
            <a:r>
              <a:rPr lang="en-US" dirty="0" err="1"/>
              <a:t>setDefaultCloseOperation</a:t>
            </a:r>
            <a:r>
              <a:rPr lang="en-US" dirty="0"/>
              <a:t>(</a:t>
            </a:r>
            <a:r>
              <a:rPr lang="en-US" dirty="0" err="1"/>
              <a:t>JFrame.EXIT_ON_CLOSE</a:t>
            </a:r>
            <a:r>
              <a:rPr lang="en-US" dirty="0"/>
              <a:t>);</a:t>
            </a:r>
          </a:p>
          <a:p>
            <a:r>
              <a:rPr lang="en-US" dirty="0"/>
              <a:t>		</a:t>
            </a:r>
            <a:r>
              <a:rPr lang="en-US" dirty="0" err="1"/>
              <a:t>setBounds</a:t>
            </a:r>
            <a:r>
              <a:rPr lang="en-US" dirty="0"/>
              <a:t>(100, 100, 450, 300);</a:t>
            </a:r>
          </a:p>
          <a:p>
            <a:r>
              <a:rPr lang="en-US" dirty="0"/>
              <a:t>		</a:t>
            </a:r>
            <a:r>
              <a:rPr lang="en-US" dirty="0" err="1"/>
              <a:t>contentPane</a:t>
            </a:r>
            <a:r>
              <a:rPr lang="en-US" dirty="0"/>
              <a:t> = new </a:t>
            </a:r>
            <a:r>
              <a:rPr lang="en-US" dirty="0" err="1"/>
              <a:t>JPanel</a:t>
            </a:r>
            <a:r>
              <a:rPr lang="en-US" dirty="0"/>
              <a:t>();</a:t>
            </a:r>
          </a:p>
          <a:p>
            <a:r>
              <a:rPr lang="en-US" dirty="0"/>
              <a:t>		</a:t>
            </a:r>
            <a:r>
              <a:rPr lang="en-US" dirty="0" err="1"/>
              <a:t>contentPane.setBorder</a:t>
            </a:r>
            <a:r>
              <a:rPr lang="en-US" dirty="0"/>
              <a:t>(new </a:t>
            </a:r>
            <a:r>
              <a:rPr lang="en-US" dirty="0" err="1"/>
              <a:t>EmptyBorder</a:t>
            </a:r>
            <a:r>
              <a:rPr lang="en-US" dirty="0"/>
              <a:t>(5, 5, 5, 5));</a:t>
            </a:r>
          </a:p>
          <a:p>
            <a:r>
              <a:rPr lang="en-US" dirty="0"/>
              <a:t>		</a:t>
            </a:r>
            <a:r>
              <a:rPr lang="en-US" dirty="0" err="1"/>
              <a:t>setContentPane</a:t>
            </a:r>
            <a:r>
              <a:rPr lang="en-US" dirty="0"/>
              <a:t>(</a:t>
            </a:r>
            <a:r>
              <a:rPr lang="en-US" dirty="0" err="1"/>
              <a:t>contentPane</a:t>
            </a:r>
            <a:r>
              <a:rPr lang="en-US" dirty="0"/>
              <a:t>);</a:t>
            </a:r>
          </a:p>
          <a:p>
            <a:r>
              <a:rPr lang="en-US" dirty="0"/>
              <a:t>		</a:t>
            </a:r>
            <a:r>
              <a:rPr lang="en-US" dirty="0" err="1"/>
              <a:t>contentPane.setLayout</a:t>
            </a:r>
            <a:r>
              <a:rPr lang="en-US" dirty="0"/>
              <a:t>(null</a:t>
            </a:r>
            <a:r>
              <a:rPr lang="en-US" dirty="0" smtClean="0"/>
              <a:t>);</a:t>
            </a:r>
            <a:endParaRPr lang="en-US" dirty="0"/>
          </a:p>
          <a:p>
            <a:r>
              <a:rPr lang="en-US" dirty="0"/>
              <a:t>		name = new </a:t>
            </a:r>
            <a:r>
              <a:rPr lang="en-US" dirty="0" err="1"/>
              <a:t>JTextField</a:t>
            </a:r>
            <a:r>
              <a:rPr lang="en-US" dirty="0"/>
              <a:t>();</a:t>
            </a:r>
          </a:p>
          <a:p>
            <a:r>
              <a:rPr lang="en-US" dirty="0"/>
              <a:t>		</a:t>
            </a:r>
            <a:r>
              <a:rPr lang="en-US" dirty="0" err="1"/>
              <a:t>name.setBackground</a:t>
            </a:r>
            <a:r>
              <a:rPr lang="en-US" dirty="0"/>
              <a:t>(</a:t>
            </a:r>
            <a:r>
              <a:rPr lang="en-US" dirty="0" err="1"/>
              <a:t>Color.YELLOW</a:t>
            </a:r>
            <a:r>
              <a:rPr lang="en-US" dirty="0"/>
              <a:t>);</a:t>
            </a:r>
          </a:p>
          <a:p>
            <a:r>
              <a:rPr lang="en-US" dirty="0"/>
              <a:t>		</a:t>
            </a:r>
            <a:r>
              <a:rPr lang="en-US" dirty="0" err="1"/>
              <a:t>name.setFont</a:t>
            </a:r>
            <a:r>
              <a:rPr lang="en-US" dirty="0"/>
              <a:t>(new Font("Courier New", </a:t>
            </a:r>
            <a:r>
              <a:rPr lang="en-US" dirty="0" err="1"/>
              <a:t>Font.BOLD</a:t>
            </a:r>
            <a:r>
              <a:rPr lang="en-US" dirty="0"/>
              <a:t>, 12));</a:t>
            </a:r>
          </a:p>
          <a:p>
            <a:r>
              <a:rPr lang="en-US" dirty="0"/>
              <a:t>		</a:t>
            </a:r>
            <a:r>
              <a:rPr lang="en-US" dirty="0" err="1"/>
              <a:t>name.setBounds</a:t>
            </a:r>
            <a:r>
              <a:rPr lang="en-US" dirty="0"/>
              <a:t>(41, 41, 191, 34);</a:t>
            </a:r>
          </a:p>
          <a:p>
            <a:r>
              <a:rPr lang="en-US" dirty="0"/>
              <a:t>		</a:t>
            </a:r>
            <a:r>
              <a:rPr lang="en-US" dirty="0" err="1"/>
              <a:t>contentPane.add</a:t>
            </a:r>
            <a:r>
              <a:rPr lang="en-US" dirty="0"/>
              <a:t>(name);</a:t>
            </a:r>
          </a:p>
          <a:p>
            <a:r>
              <a:rPr lang="en-US" dirty="0"/>
              <a:t>		</a:t>
            </a:r>
            <a:r>
              <a:rPr lang="en-US" dirty="0" err="1"/>
              <a:t>name.setColumns</a:t>
            </a:r>
            <a:r>
              <a:rPr lang="en-US" dirty="0"/>
              <a:t>(10</a:t>
            </a:r>
            <a:r>
              <a:rPr lang="en-US" dirty="0" smtClean="0"/>
              <a:t>);</a:t>
            </a:r>
            <a:endParaRPr lang="en-US" dirty="0"/>
          </a:p>
          <a:p>
            <a:r>
              <a:rPr lang="en-US" dirty="0"/>
              <a:t>		email = new </a:t>
            </a:r>
            <a:r>
              <a:rPr lang="en-US" dirty="0" err="1"/>
              <a:t>JTextField</a:t>
            </a:r>
            <a:r>
              <a:rPr lang="en-US" dirty="0"/>
              <a:t>();</a:t>
            </a:r>
          </a:p>
          <a:p>
            <a:r>
              <a:rPr lang="en-US" dirty="0"/>
              <a:t>		</a:t>
            </a:r>
            <a:r>
              <a:rPr lang="en-US" dirty="0" err="1"/>
              <a:t>email.setBackground</a:t>
            </a:r>
            <a:r>
              <a:rPr lang="en-US" dirty="0"/>
              <a:t>(</a:t>
            </a:r>
            <a:r>
              <a:rPr lang="en-US" dirty="0" err="1"/>
              <a:t>Color.YELLOW</a:t>
            </a:r>
            <a:r>
              <a:rPr lang="en-US" dirty="0"/>
              <a:t>);</a:t>
            </a:r>
          </a:p>
          <a:p>
            <a:r>
              <a:rPr lang="en-US" dirty="0"/>
              <a:t>		</a:t>
            </a:r>
            <a:r>
              <a:rPr lang="en-US" dirty="0" err="1"/>
              <a:t>email.setFont</a:t>
            </a:r>
            <a:r>
              <a:rPr lang="en-US" dirty="0"/>
              <a:t>(new Font("Courier New", </a:t>
            </a:r>
            <a:r>
              <a:rPr lang="en-US" dirty="0" err="1"/>
              <a:t>Font.BOLD</a:t>
            </a:r>
            <a:r>
              <a:rPr lang="en-US" dirty="0"/>
              <a:t>, 12));</a:t>
            </a:r>
          </a:p>
          <a:p>
            <a:r>
              <a:rPr lang="en-US" dirty="0"/>
              <a:t>		</a:t>
            </a:r>
            <a:r>
              <a:rPr lang="en-US" dirty="0" err="1"/>
              <a:t>email.setBounds</a:t>
            </a:r>
            <a:r>
              <a:rPr lang="en-US" dirty="0"/>
              <a:t>(41, 96, 191, 34);</a:t>
            </a:r>
          </a:p>
          <a:p>
            <a:r>
              <a:rPr lang="en-US" dirty="0"/>
              <a:t>		</a:t>
            </a:r>
            <a:r>
              <a:rPr lang="en-US" dirty="0" err="1"/>
              <a:t>contentPane.add</a:t>
            </a:r>
            <a:r>
              <a:rPr lang="en-US" dirty="0"/>
              <a:t>(email);</a:t>
            </a:r>
          </a:p>
          <a:p>
            <a:r>
              <a:rPr lang="en-US" dirty="0"/>
              <a:t>		</a:t>
            </a:r>
            <a:r>
              <a:rPr lang="en-US" dirty="0" err="1"/>
              <a:t>email.setColumns</a:t>
            </a:r>
            <a:r>
              <a:rPr lang="en-US" dirty="0"/>
              <a:t>(10</a:t>
            </a:r>
            <a:r>
              <a:rPr lang="en-US" dirty="0" smtClean="0"/>
              <a:t>);</a:t>
            </a:r>
            <a:endParaRPr lang="en-US" dirty="0"/>
          </a:p>
          <a:p>
            <a:r>
              <a:rPr lang="en-US" dirty="0"/>
              <a:t>		</a:t>
            </a:r>
            <a:r>
              <a:rPr lang="en-US" dirty="0" err="1"/>
              <a:t>JButton</a:t>
            </a:r>
            <a:r>
              <a:rPr lang="en-US" dirty="0"/>
              <a:t> </a:t>
            </a:r>
            <a:r>
              <a:rPr lang="en-US" dirty="0" err="1"/>
              <a:t>btn</a:t>
            </a:r>
            <a:r>
              <a:rPr lang="en-US" dirty="0"/>
              <a:t> = new </a:t>
            </a:r>
            <a:r>
              <a:rPr lang="en-US" dirty="0" err="1"/>
              <a:t>JButton</a:t>
            </a:r>
            <a:r>
              <a:rPr lang="en-US" dirty="0"/>
              <a:t>("Registration");</a:t>
            </a:r>
          </a:p>
          <a:p>
            <a:r>
              <a:rPr lang="en-US" dirty="0"/>
              <a:t>		</a:t>
            </a:r>
            <a:r>
              <a:rPr lang="en-US" dirty="0" err="1"/>
              <a:t>btn.setFont</a:t>
            </a:r>
            <a:r>
              <a:rPr lang="en-US" dirty="0"/>
              <a:t>(new Font("Tahoma", </a:t>
            </a:r>
            <a:r>
              <a:rPr lang="en-US" dirty="0" err="1"/>
              <a:t>Font.BOLD</a:t>
            </a:r>
            <a:r>
              <a:rPr lang="en-US" dirty="0"/>
              <a:t> | </a:t>
            </a:r>
            <a:r>
              <a:rPr lang="en-US" dirty="0" err="1"/>
              <a:t>Font.ITALIC</a:t>
            </a:r>
            <a:r>
              <a:rPr lang="en-US" dirty="0"/>
              <a:t>, 14));</a:t>
            </a:r>
          </a:p>
          <a:p>
            <a:r>
              <a:rPr lang="en-US" dirty="0"/>
              <a:t>		</a:t>
            </a:r>
            <a:r>
              <a:rPr lang="en-US" dirty="0" err="1"/>
              <a:t>btn.addActionListener</a:t>
            </a:r>
            <a:r>
              <a:rPr lang="en-US" dirty="0"/>
              <a:t>(new </a:t>
            </a:r>
            <a:r>
              <a:rPr lang="en-US" dirty="0" err="1"/>
              <a:t>ActionListener</a:t>
            </a:r>
            <a:r>
              <a:rPr lang="en-US" dirty="0"/>
              <a:t>() {</a:t>
            </a:r>
          </a:p>
          <a:p>
            <a:r>
              <a:rPr lang="en-US" b="1" dirty="0" smtClean="0"/>
              <a:t>public </a:t>
            </a:r>
            <a:r>
              <a:rPr lang="en-US" b="1" dirty="0"/>
              <a:t>void </a:t>
            </a:r>
            <a:r>
              <a:rPr lang="en-US" b="1" dirty="0" err="1"/>
              <a:t>actionPerformed</a:t>
            </a:r>
            <a:r>
              <a:rPr lang="en-US" b="1" dirty="0"/>
              <a:t>(</a:t>
            </a:r>
            <a:r>
              <a:rPr lang="en-US" b="1" dirty="0" err="1"/>
              <a:t>ActionEvent</a:t>
            </a:r>
            <a:r>
              <a:rPr lang="en-US" b="1" dirty="0"/>
              <a:t> arg0) {</a:t>
            </a:r>
          </a:p>
          <a:p>
            <a:r>
              <a:rPr lang="en-US" b="1" dirty="0" smtClean="0"/>
              <a:t>try</a:t>
            </a:r>
            <a:r>
              <a:rPr lang="en-US" b="1" dirty="0"/>
              <a:t>{</a:t>
            </a:r>
          </a:p>
          <a:p>
            <a:r>
              <a:rPr lang="en-US" sz="2000" b="1" dirty="0" err="1" smtClean="0">
                <a:solidFill>
                  <a:srgbClr val="FF0000"/>
                </a:solidFill>
              </a:rPr>
              <a:t>Class.forName</a:t>
            </a:r>
            <a:r>
              <a:rPr lang="en-US" sz="2000" b="1" dirty="0">
                <a:solidFill>
                  <a:srgbClr val="FF0000"/>
                </a:solidFill>
              </a:rPr>
              <a:t>("</a:t>
            </a:r>
            <a:r>
              <a:rPr lang="en-US" sz="2000" b="1" dirty="0" err="1">
                <a:solidFill>
                  <a:srgbClr val="FF0000"/>
                </a:solidFill>
              </a:rPr>
              <a:t>com.mysql.jdbc.Driver</a:t>
            </a:r>
            <a:r>
              <a:rPr lang="en-US" sz="2000" b="1" dirty="0">
                <a:solidFill>
                  <a:srgbClr val="FF0000"/>
                </a:solidFill>
              </a:rPr>
              <a:t>");</a:t>
            </a:r>
          </a:p>
          <a:p>
            <a:r>
              <a:rPr lang="en-US" sz="2000" b="1" dirty="0" smtClean="0">
                <a:solidFill>
                  <a:srgbClr val="FF0000"/>
                </a:solidFill>
              </a:rPr>
              <a:t>Connection </a:t>
            </a:r>
            <a:r>
              <a:rPr lang="en-US" sz="2000" b="1" dirty="0">
                <a:solidFill>
                  <a:srgbClr val="FF0000"/>
                </a:solidFill>
              </a:rPr>
              <a:t>con=</a:t>
            </a:r>
            <a:r>
              <a:rPr lang="en-US" sz="2000" b="1" dirty="0" err="1">
                <a:solidFill>
                  <a:srgbClr val="FF0000"/>
                </a:solidFill>
              </a:rPr>
              <a:t>DriverManager.getConnection</a:t>
            </a:r>
            <a:r>
              <a:rPr lang="en-US" sz="2000" b="1" dirty="0">
                <a:solidFill>
                  <a:srgbClr val="FF0000"/>
                </a:solidFill>
              </a:rPr>
              <a:t>("</a:t>
            </a:r>
            <a:r>
              <a:rPr lang="en-US" sz="2000" b="1" dirty="0" err="1">
                <a:solidFill>
                  <a:srgbClr val="FF0000"/>
                </a:solidFill>
              </a:rPr>
              <a:t>jdbc:mysql</a:t>
            </a:r>
            <a:r>
              <a:rPr lang="en-US" sz="2000" b="1" dirty="0">
                <a:solidFill>
                  <a:srgbClr val="FF0000"/>
                </a:solidFill>
              </a:rPr>
              <a:t>://localhost:3306/</a:t>
            </a:r>
            <a:r>
              <a:rPr lang="en-US" sz="2000" b="1" dirty="0" err="1">
                <a:solidFill>
                  <a:srgbClr val="FF0000"/>
                </a:solidFill>
              </a:rPr>
              <a:t>test","root</a:t>
            </a:r>
            <a:r>
              <a:rPr lang="en-US" sz="2000" b="1" dirty="0">
                <a:solidFill>
                  <a:srgbClr val="FF0000"/>
                </a:solidFill>
              </a:rPr>
              <a:t>","");</a:t>
            </a:r>
          </a:p>
          <a:p>
            <a:r>
              <a:rPr lang="en-US" sz="2000" b="1" dirty="0" err="1" smtClean="0">
                <a:solidFill>
                  <a:srgbClr val="FF0000"/>
                </a:solidFill>
              </a:rPr>
              <a:t>PreparedStatement</a:t>
            </a:r>
            <a:r>
              <a:rPr lang="en-US" sz="2000" b="1" dirty="0" smtClean="0">
                <a:solidFill>
                  <a:srgbClr val="FF0000"/>
                </a:solidFill>
              </a:rPr>
              <a:t> </a:t>
            </a:r>
            <a:r>
              <a:rPr lang="en-US" sz="2000" b="1" dirty="0" err="1">
                <a:solidFill>
                  <a:srgbClr val="FF0000"/>
                </a:solidFill>
              </a:rPr>
              <a:t>ps</a:t>
            </a:r>
            <a:r>
              <a:rPr lang="en-US" sz="2000" b="1" dirty="0">
                <a:solidFill>
                  <a:srgbClr val="FF0000"/>
                </a:solidFill>
              </a:rPr>
              <a:t>=</a:t>
            </a:r>
            <a:r>
              <a:rPr lang="en-US" sz="2000" b="1" dirty="0" err="1">
                <a:solidFill>
                  <a:srgbClr val="FF0000"/>
                </a:solidFill>
              </a:rPr>
              <a:t>con.prepareStatement</a:t>
            </a:r>
            <a:r>
              <a:rPr lang="en-US" sz="2000" b="1" dirty="0">
                <a:solidFill>
                  <a:srgbClr val="FF0000"/>
                </a:solidFill>
              </a:rPr>
              <a:t>("insert into </a:t>
            </a:r>
            <a:r>
              <a:rPr lang="en-US" sz="2000" b="1" dirty="0" err="1">
                <a:solidFill>
                  <a:srgbClr val="FF0000"/>
                </a:solidFill>
              </a:rPr>
              <a:t>tbllogin</a:t>
            </a:r>
            <a:r>
              <a:rPr lang="en-US" sz="2000" b="1" dirty="0">
                <a:solidFill>
                  <a:srgbClr val="FF0000"/>
                </a:solidFill>
              </a:rPr>
              <a:t>(</a:t>
            </a:r>
            <a:r>
              <a:rPr lang="en-US" sz="2000" b="1" dirty="0" err="1">
                <a:solidFill>
                  <a:srgbClr val="FF0000"/>
                </a:solidFill>
              </a:rPr>
              <a:t>name,email,password</a:t>
            </a:r>
            <a:r>
              <a:rPr lang="en-US" sz="2000" b="1" dirty="0">
                <a:solidFill>
                  <a:srgbClr val="FF0000"/>
                </a:solidFill>
              </a:rPr>
              <a:t>) values(?,?,?)");</a:t>
            </a:r>
          </a:p>
          <a:p>
            <a:r>
              <a:rPr lang="en-US" sz="2000" b="1" dirty="0" err="1" smtClean="0">
                <a:solidFill>
                  <a:srgbClr val="FF0000"/>
                </a:solidFill>
              </a:rPr>
              <a:t>ps.setString</a:t>
            </a:r>
            <a:r>
              <a:rPr lang="en-US" sz="2000" b="1" dirty="0" smtClean="0">
                <a:solidFill>
                  <a:srgbClr val="FF0000"/>
                </a:solidFill>
              </a:rPr>
              <a:t>(1</a:t>
            </a:r>
            <a:r>
              <a:rPr lang="en-US" sz="2000" b="1" dirty="0">
                <a:solidFill>
                  <a:srgbClr val="FF0000"/>
                </a:solidFill>
              </a:rPr>
              <a:t>, </a:t>
            </a:r>
            <a:r>
              <a:rPr lang="en-US" sz="2000" b="1" dirty="0" err="1">
                <a:solidFill>
                  <a:srgbClr val="FF0000"/>
                </a:solidFill>
              </a:rPr>
              <a:t>name.getText</a:t>
            </a:r>
            <a:r>
              <a:rPr lang="en-US" sz="2000" b="1" dirty="0">
                <a:solidFill>
                  <a:srgbClr val="FF0000"/>
                </a:solidFill>
              </a:rPr>
              <a:t>());</a:t>
            </a:r>
          </a:p>
          <a:p>
            <a:r>
              <a:rPr lang="en-US" sz="2000" b="1" dirty="0" err="1" smtClean="0">
                <a:solidFill>
                  <a:srgbClr val="FF0000"/>
                </a:solidFill>
              </a:rPr>
              <a:t>ps.setString</a:t>
            </a:r>
            <a:r>
              <a:rPr lang="en-US" sz="2000" b="1" dirty="0" smtClean="0">
                <a:solidFill>
                  <a:srgbClr val="FF0000"/>
                </a:solidFill>
              </a:rPr>
              <a:t>(2</a:t>
            </a:r>
            <a:r>
              <a:rPr lang="en-US" sz="2000" b="1" dirty="0">
                <a:solidFill>
                  <a:srgbClr val="FF0000"/>
                </a:solidFill>
              </a:rPr>
              <a:t>, </a:t>
            </a:r>
            <a:r>
              <a:rPr lang="en-US" sz="2000" b="1" dirty="0" err="1">
                <a:solidFill>
                  <a:srgbClr val="FF0000"/>
                </a:solidFill>
              </a:rPr>
              <a:t>email.getText</a:t>
            </a:r>
            <a:r>
              <a:rPr lang="en-US" sz="2000" b="1" dirty="0">
                <a:solidFill>
                  <a:srgbClr val="FF0000"/>
                </a:solidFill>
              </a:rPr>
              <a:t>());</a:t>
            </a:r>
          </a:p>
          <a:p>
            <a:r>
              <a:rPr lang="en-US" sz="2000" b="1" dirty="0" err="1" smtClean="0">
                <a:solidFill>
                  <a:srgbClr val="FF0000"/>
                </a:solidFill>
              </a:rPr>
              <a:t>ps.setString</a:t>
            </a:r>
            <a:r>
              <a:rPr lang="en-US" sz="2000" b="1" dirty="0" smtClean="0">
                <a:solidFill>
                  <a:srgbClr val="FF0000"/>
                </a:solidFill>
              </a:rPr>
              <a:t>(3</a:t>
            </a:r>
            <a:r>
              <a:rPr lang="en-US" sz="2000" b="1" dirty="0">
                <a:solidFill>
                  <a:srgbClr val="FF0000"/>
                </a:solidFill>
              </a:rPr>
              <a:t>, </a:t>
            </a:r>
            <a:r>
              <a:rPr lang="en-US" sz="2000" b="1" dirty="0" err="1">
                <a:solidFill>
                  <a:srgbClr val="FF0000"/>
                </a:solidFill>
              </a:rPr>
              <a:t>pass.getText</a:t>
            </a:r>
            <a:r>
              <a:rPr lang="en-US" sz="2000" b="1" dirty="0">
                <a:solidFill>
                  <a:srgbClr val="FF0000"/>
                </a:solidFill>
              </a:rPr>
              <a:t>());</a:t>
            </a:r>
          </a:p>
          <a:p>
            <a:r>
              <a:rPr lang="en-US" sz="2000" b="1" dirty="0" err="1" smtClean="0">
                <a:solidFill>
                  <a:srgbClr val="FF0000"/>
                </a:solidFill>
              </a:rPr>
              <a:t>int</a:t>
            </a:r>
            <a:r>
              <a:rPr lang="en-US" sz="2000" b="1" dirty="0" smtClean="0">
                <a:solidFill>
                  <a:srgbClr val="FF0000"/>
                </a:solidFill>
              </a:rPr>
              <a:t> </a:t>
            </a:r>
            <a:r>
              <a:rPr lang="en-US" sz="2000" b="1" dirty="0">
                <a:solidFill>
                  <a:srgbClr val="FF0000"/>
                </a:solidFill>
              </a:rPr>
              <a:t>x=</a:t>
            </a:r>
            <a:r>
              <a:rPr lang="en-US" sz="2000" b="1" dirty="0" err="1">
                <a:solidFill>
                  <a:srgbClr val="FF0000"/>
                </a:solidFill>
              </a:rPr>
              <a:t>ps.executeUpdate</a:t>
            </a:r>
            <a:r>
              <a:rPr lang="en-US" sz="2000" b="1" dirty="0">
                <a:solidFill>
                  <a:srgbClr val="FF0000"/>
                </a:solidFill>
              </a:rPr>
              <a:t>();</a:t>
            </a:r>
          </a:p>
          <a:p>
            <a:r>
              <a:rPr lang="en-US" sz="2000" b="1" dirty="0" err="1" smtClean="0">
                <a:solidFill>
                  <a:srgbClr val="FF0000"/>
                </a:solidFill>
              </a:rPr>
              <a:t>ResultSet</a:t>
            </a:r>
            <a:r>
              <a:rPr lang="en-US" sz="2000" b="1" dirty="0" smtClean="0">
                <a:solidFill>
                  <a:srgbClr val="FF0000"/>
                </a:solidFill>
              </a:rPr>
              <a:t> </a:t>
            </a:r>
            <a:r>
              <a:rPr lang="en-US" sz="2000" b="1" dirty="0" err="1">
                <a:solidFill>
                  <a:srgbClr val="FF0000"/>
                </a:solidFill>
              </a:rPr>
              <a:t>rs</a:t>
            </a:r>
            <a:r>
              <a:rPr lang="en-US" sz="2000" b="1" dirty="0">
                <a:solidFill>
                  <a:srgbClr val="FF0000"/>
                </a:solidFill>
              </a:rPr>
              <a:t>=</a:t>
            </a:r>
            <a:r>
              <a:rPr lang="en-US" sz="2000" b="1" dirty="0" err="1">
                <a:solidFill>
                  <a:srgbClr val="FF0000"/>
                </a:solidFill>
              </a:rPr>
              <a:t>ps.executeQuery</a:t>
            </a:r>
            <a:r>
              <a:rPr lang="en-US" sz="2000" b="1" dirty="0">
                <a:solidFill>
                  <a:srgbClr val="FF0000"/>
                </a:solidFill>
              </a:rPr>
              <a:t>("Select*from </a:t>
            </a:r>
            <a:r>
              <a:rPr lang="en-US" sz="2000" b="1" dirty="0" err="1">
                <a:solidFill>
                  <a:srgbClr val="FF0000"/>
                </a:solidFill>
              </a:rPr>
              <a:t>tbllogin</a:t>
            </a:r>
            <a:r>
              <a:rPr lang="en-US" sz="2000" b="1" dirty="0">
                <a:solidFill>
                  <a:srgbClr val="FF0000"/>
                </a:solidFill>
              </a:rPr>
              <a:t>");</a:t>
            </a:r>
          </a:p>
          <a:p>
            <a:r>
              <a:rPr lang="en-US" sz="2000" b="1" dirty="0" smtClean="0">
                <a:solidFill>
                  <a:srgbClr val="FF0000"/>
                </a:solidFill>
              </a:rPr>
              <a:t>while(</a:t>
            </a:r>
            <a:r>
              <a:rPr lang="en-US" sz="2000" b="1" dirty="0" err="1" smtClean="0">
                <a:solidFill>
                  <a:srgbClr val="FF0000"/>
                </a:solidFill>
              </a:rPr>
              <a:t>rs.next</a:t>
            </a:r>
            <a:r>
              <a:rPr lang="en-US" sz="2000" b="1" dirty="0">
                <a:solidFill>
                  <a:srgbClr val="FF0000"/>
                </a:solidFill>
              </a:rPr>
              <a:t>()){</a:t>
            </a:r>
          </a:p>
          <a:p>
            <a:r>
              <a:rPr lang="en-US" sz="2000" b="1" dirty="0" err="1" smtClean="0">
                <a:solidFill>
                  <a:srgbClr val="FF0000"/>
                </a:solidFill>
              </a:rPr>
              <a:t>System.out.println</a:t>
            </a:r>
            <a:r>
              <a:rPr lang="en-US" sz="2000" b="1" dirty="0" smtClean="0">
                <a:solidFill>
                  <a:srgbClr val="FF0000"/>
                </a:solidFill>
              </a:rPr>
              <a:t>(</a:t>
            </a:r>
            <a:r>
              <a:rPr lang="en-US" sz="2000" b="1" dirty="0" err="1" smtClean="0">
                <a:solidFill>
                  <a:srgbClr val="FF0000"/>
                </a:solidFill>
              </a:rPr>
              <a:t>rs.getInt</a:t>
            </a:r>
            <a:r>
              <a:rPr lang="en-US" sz="2000" b="1" dirty="0">
                <a:solidFill>
                  <a:srgbClr val="FF0000"/>
                </a:solidFill>
              </a:rPr>
              <a:t>("id")+" ");</a:t>
            </a:r>
          </a:p>
          <a:p>
            <a:r>
              <a:rPr lang="en-US" sz="2000" b="1" dirty="0" err="1" smtClean="0">
                <a:solidFill>
                  <a:srgbClr val="FF0000"/>
                </a:solidFill>
              </a:rPr>
              <a:t>System.out.print</a:t>
            </a:r>
            <a:r>
              <a:rPr lang="en-US" sz="2000" b="1" dirty="0" smtClean="0">
                <a:solidFill>
                  <a:srgbClr val="FF0000"/>
                </a:solidFill>
              </a:rPr>
              <a:t>(</a:t>
            </a:r>
            <a:r>
              <a:rPr lang="en-US" sz="2000" b="1" dirty="0" err="1" smtClean="0">
                <a:solidFill>
                  <a:srgbClr val="FF0000"/>
                </a:solidFill>
              </a:rPr>
              <a:t>rs.getString</a:t>
            </a:r>
            <a:r>
              <a:rPr lang="en-US" sz="2000" b="1" dirty="0">
                <a:solidFill>
                  <a:srgbClr val="FF0000"/>
                </a:solidFill>
              </a:rPr>
              <a:t>("name")+" ");</a:t>
            </a:r>
          </a:p>
          <a:p>
            <a:r>
              <a:rPr lang="en-US" sz="2000" b="1" dirty="0" err="1" smtClean="0">
                <a:solidFill>
                  <a:srgbClr val="FF0000"/>
                </a:solidFill>
              </a:rPr>
              <a:t>System.out.print</a:t>
            </a:r>
            <a:r>
              <a:rPr lang="en-US" sz="2000" b="1" dirty="0" smtClean="0">
                <a:solidFill>
                  <a:srgbClr val="FF0000"/>
                </a:solidFill>
              </a:rPr>
              <a:t>(</a:t>
            </a:r>
            <a:r>
              <a:rPr lang="en-US" sz="2000" b="1" dirty="0" err="1" smtClean="0">
                <a:solidFill>
                  <a:srgbClr val="FF0000"/>
                </a:solidFill>
              </a:rPr>
              <a:t>rs.getString</a:t>
            </a:r>
            <a:r>
              <a:rPr lang="en-US" sz="2000" b="1" dirty="0">
                <a:solidFill>
                  <a:srgbClr val="FF0000"/>
                </a:solidFill>
              </a:rPr>
              <a:t>("email"));</a:t>
            </a:r>
          </a:p>
          <a:p>
            <a:r>
              <a:rPr lang="en-US" sz="2000" b="1" dirty="0" err="1" smtClean="0">
                <a:solidFill>
                  <a:srgbClr val="FF0000"/>
                </a:solidFill>
              </a:rPr>
              <a:t>System.out.print</a:t>
            </a:r>
            <a:r>
              <a:rPr lang="en-US" sz="2000" b="1" dirty="0" smtClean="0">
                <a:solidFill>
                  <a:srgbClr val="FF0000"/>
                </a:solidFill>
              </a:rPr>
              <a:t>(</a:t>
            </a:r>
            <a:r>
              <a:rPr lang="en-US" sz="2000" b="1" dirty="0" err="1" smtClean="0">
                <a:solidFill>
                  <a:srgbClr val="FF0000"/>
                </a:solidFill>
              </a:rPr>
              <a:t>rs.getString</a:t>
            </a:r>
            <a:r>
              <a:rPr lang="en-US" sz="2000" b="1" dirty="0">
                <a:solidFill>
                  <a:srgbClr val="FF0000"/>
                </a:solidFill>
              </a:rPr>
              <a:t>("password"));}</a:t>
            </a:r>
          </a:p>
          <a:p>
            <a:r>
              <a:rPr lang="en-US" sz="2000" b="1" dirty="0" err="1" smtClean="0">
                <a:solidFill>
                  <a:srgbClr val="FF0000"/>
                </a:solidFill>
              </a:rPr>
              <a:t>con.close</a:t>
            </a:r>
            <a:r>
              <a:rPr lang="en-US" sz="2000" b="1" dirty="0">
                <a:solidFill>
                  <a:srgbClr val="FF0000"/>
                </a:solidFill>
              </a:rPr>
              <a:t>();</a:t>
            </a:r>
          </a:p>
          <a:p>
            <a:r>
              <a:rPr lang="en-US" sz="2000" b="1" dirty="0" err="1" smtClean="0">
                <a:solidFill>
                  <a:srgbClr val="FF0000"/>
                </a:solidFill>
              </a:rPr>
              <a:t>ps.close</a:t>
            </a:r>
            <a:r>
              <a:rPr lang="en-US" sz="2000" b="1" dirty="0">
                <a:solidFill>
                  <a:srgbClr val="FF0000"/>
                </a:solidFill>
              </a:rPr>
              <a:t>();</a:t>
            </a:r>
          </a:p>
          <a:p>
            <a:r>
              <a:rPr lang="en-US" b="1" dirty="0" smtClean="0"/>
              <a:t>if(x&gt;0</a:t>
            </a:r>
            <a:r>
              <a:rPr lang="en-US" b="1" dirty="0"/>
              <a:t>) {</a:t>
            </a:r>
            <a:r>
              <a:rPr lang="en-US" b="1" dirty="0" err="1"/>
              <a:t>System.out.println</a:t>
            </a:r>
            <a:r>
              <a:rPr lang="en-US" b="1" dirty="0"/>
              <a:t>("\</a:t>
            </a:r>
            <a:r>
              <a:rPr lang="en-US" b="1" dirty="0" err="1"/>
              <a:t>nUPDATE</a:t>
            </a:r>
            <a:r>
              <a:rPr lang="en-US" b="1" dirty="0"/>
              <a:t> SUCCESS</a:t>
            </a:r>
            <a:r>
              <a:rPr lang="en-US" b="1" dirty="0" smtClean="0"/>
              <a:t>");}</a:t>
            </a:r>
            <a:endParaRPr lang="en-US" b="1" dirty="0"/>
          </a:p>
          <a:p>
            <a:r>
              <a:rPr lang="en-US" b="1" dirty="0" smtClean="0"/>
              <a:t>else{</a:t>
            </a:r>
            <a:r>
              <a:rPr lang="en-US" b="1" dirty="0" err="1" smtClean="0"/>
              <a:t>System.out.println</a:t>
            </a:r>
            <a:r>
              <a:rPr lang="en-US" b="1" dirty="0"/>
              <a:t>("NOTTT Update");}</a:t>
            </a:r>
          </a:p>
          <a:p>
            <a:r>
              <a:rPr lang="en-US" b="1" dirty="0" smtClean="0"/>
              <a:t>}</a:t>
            </a:r>
            <a:r>
              <a:rPr lang="en-US" b="1" dirty="0"/>
              <a:t>catch(Exception e1){</a:t>
            </a:r>
            <a:r>
              <a:rPr lang="en-US" b="1" dirty="0" err="1"/>
              <a:t>System.out.println</a:t>
            </a:r>
            <a:r>
              <a:rPr lang="en-US" b="1" dirty="0"/>
              <a:t>(e1);}</a:t>
            </a:r>
          </a:p>
          <a:p>
            <a:r>
              <a:rPr lang="en-US" b="1" dirty="0" smtClean="0"/>
              <a:t>}</a:t>
            </a:r>
            <a:endParaRPr lang="en-US" b="1" dirty="0"/>
          </a:p>
          <a:p>
            <a:r>
              <a:rPr lang="en-US" dirty="0"/>
              <a:t>		});</a:t>
            </a:r>
          </a:p>
          <a:p>
            <a:r>
              <a:rPr lang="en-US" dirty="0"/>
              <a:t>		</a:t>
            </a:r>
            <a:r>
              <a:rPr lang="en-US" dirty="0" err="1"/>
              <a:t>btn.setBounds</a:t>
            </a:r>
            <a:r>
              <a:rPr lang="en-US" dirty="0"/>
              <a:t>(41, 206, 191, 34);</a:t>
            </a:r>
          </a:p>
          <a:p>
            <a:r>
              <a:rPr lang="en-US" dirty="0"/>
              <a:t>		</a:t>
            </a:r>
            <a:r>
              <a:rPr lang="en-US" dirty="0" err="1"/>
              <a:t>contentPane.add</a:t>
            </a:r>
            <a:r>
              <a:rPr lang="en-US" dirty="0"/>
              <a:t>(</a:t>
            </a:r>
            <a:r>
              <a:rPr lang="en-US" dirty="0" err="1"/>
              <a:t>btn</a:t>
            </a:r>
            <a:r>
              <a:rPr lang="en-US" dirty="0"/>
              <a:t>);</a:t>
            </a:r>
          </a:p>
          <a:p>
            <a:r>
              <a:rPr lang="en-US" dirty="0"/>
              <a:t>		</a:t>
            </a:r>
            <a:r>
              <a:rPr lang="en-US" dirty="0" err="1"/>
              <a:t>JLabel</a:t>
            </a:r>
            <a:r>
              <a:rPr lang="en-US" dirty="0"/>
              <a:t> </a:t>
            </a:r>
            <a:r>
              <a:rPr lang="en-US" dirty="0" err="1"/>
              <a:t>lblNewLabel</a:t>
            </a:r>
            <a:r>
              <a:rPr lang="en-US" dirty="0"/>
              <a:t> = new </a:t>
            </a:r>
            <a:r>
              <a:rPr lang="en-US" dirty="0" err="1"/>
              <a:t>JLabel</a:t>
            </a:r>
            <a:r>
              <a:rPr lang="en-US" dirty="0"/>
              <a:t>("User Name");</a:t>
            </a:r>
          </a:p>
          <a:p>
            <a:r>
              <a:rPr lang="en-US" dirty="0"/>
              <a:t>		</a:t>
            </a:r>
            <a:r>
              <a:rPr lang="en-US" dirty="0" err="1"/>
              <a:t>lblNewLabel.setFont</a:t>
            </a:r>
            <a:r>
              <a:rPr lang="en-US" dirty="0"/>
              <a:t>(new Font("Tahoma", </a:t>
            </a:r>
            <a:r>
              <a:rPr lang="en-US" dirty="0" err="1"/>
              <a:t>Font.BOLD</a:t>
            </a:r>
            <a:r>
              <a:rPr lang="en-US" dirty="0"/>
              <a:t> | </a:t>
            </a:r>
            <a:r>
              <a:rPr lang="en-US" dirty="0" err="1"/>
              <a:t>Font.ITALIC</a:t>
            </a:r>
            <a:r>
              <a:rPr lang="en-US" dirty="0"/>
              <a:t>, 14));</a:t>
            </a:r>
          </a:p>
          <a:p>
            <a:r>
              <a:rPr lang="en-US" dirty="0"/>
              <a:t>		</a:t>
            </a:r>
            <a:r>
              <a:rPr lang="en-US" dirty="0" err="1"/>
              <a:t>lblNewLabel.setBounds</a:t>
            </a:r>
            <a:r>
              <a:rPr lang="en-US" dirty="0"/>
              <a:t>(41, 11, 103, 19);</a:t>
            </a:r>
          </a:p>
          <a:p>
            <a:r>
              <a:rPr lang="en-US" dirty="0"/>
              <a:t>		</a:t>
            </a:r>
            <a:r>
              <a:rPr lang="en-US" dirty="0" err="1"/>
              <a:t>contentPane.add</a:t>
            </a:r>
            <a:r>
              <a:rPr lang="en-US" dirty="0"/>
              <a:t>(</a:t>
            </a:r>
            <a:r>
              <a:rPr lang="en-US" dirty="0" err="1"/>
              <a:t>lblNewLabel</a:t>
            </a:r>
            <a:r>
              <a:rPr lang="en-US" dirty="0" smtClean="0"/>
              <a:t>);</a:t>
            </a:r>
            <a:endParaRPr lang="en-US" dirty="0"/>
          </a:p>
          <a:p>
            <a:r>
              <a:rPr lang="en-US" dirty="0"/>
              <a:t>		</a:t>
            </a:r>
            <a:r>
              <a:rPr lang="en-US" dirty="0" err="1"/>
              <a:t>JLabel</a:t>
            </a:r>
            <a:r>
              <a:rPr lang="en-US" dirty="0"/>
              <a:t> </a:t>
            </a:r>
            <a:r>
              <a:rPr lang="en-US" dirty="0" err="1"/>
              <a:t>lblEmail</a:t>
            </a:r>
            <a:r>
              <a:rPr lang="en-US" dirty="0"/>
              <a:t> = new </a:t>
            </a:r>
            <a:r>
              <a:rPr lang="en-US" dirty="0" err="1"/>
              <a:t>JLabel</a:t>
            </a:r>
            <a:r>
              <a:rPr lang="en-US" dirty="0"/>
              <a:t>("Email");</a:t>
            </a:r>
          </a:p>
          <a:p>
            <a:r>
              <a:rPr lang="en-US" dirty="0"/>
              <a:t>		</a:t>
            </a:r>
            <a:r>
              <a:rPr lang="en-US" dirty="0" err="1"/>
              <a:t>lblEmail.setFont</a:t>
            </a:r>
            <a:r>
              <a:rPr lang="en-US" dirty="0"/>
              <a:t>(new Font("Tahoma", </a:t>
            </a:r>
            <a:r>
              <a:rPr lang="en-US" dirty="0" err="1"/>
              <a:t>Font.BOLD</a:t>
            </a:r>
            <a:r>
              <a:rPr lang="en-US" dirty="0"/>
              <a:t> | </a:t>
            </a:r>
            <a:r>
              <a:rPr lang="en-US" dirty="0" err="1"/>
              <a:t>Font.ITALIC</a:t>
            </a:r>
            <a:r>
              <a:rPr lang="en-US" dirty="0"/>
              <a:t>, 14));</a:t>
            </a:r>
          </a:p>
          <a:p>
            <a:r>
              <a:rPr lang="en-US" dirty="0"/>
              <a:t>		</a:t>
            </a:r>
            <a:r>
              <a:rPr lang="en-US" dirty="0" err="1"/>
              <a:t>lblEmail.setBounds</a:t>
            </a:r>
            <a:r>
              <a:rPr lang="en-US" dirty="0"/>
              <a:t>(41, 77, 103, 19);</a:t>
            </a:r>
          </a:p>
          <a:p>
            <a:r>
              <a:rPr lang="en-US" dirty="0"/>
              <a:t>		</a:t>
            </a:r>
            <a:r>
              <a:rPr lang="en-US" dirty="0" err="1"/>
              <a:t>contentPane.add</a:t>
            </a:r>
            <a:r>
              <a:rPr lang="en-US" dirty="0"/>
              <a:t>(</a:t>
            </a:r>
            <a:r>
              <a:rPr lang="en-US" dirty="0" err="1"/>
              <a:t>lblEmail</a:t>
            </a:r>
            <a:r>
              <a:rPr lang="en-US" dirty="0" smtClean="0"/>
              <a:t>);</a:t>
            </a:r>
            <a:endParaRPr lang="en-US" dirty="0"/>
          </a:p>
          <a:p>
            <a:r>
              <a:rPr lang="en-US" dirty="0"/>
              <a:t>		</a:t>
            </a:r>
            <a:r>
              <a:rPr lang="en-US" dirty="0" err="1"/>
              <a:t>JLabel</a:t>
            </a:r>
            <a:r>
              <a:rPr lang="en-US" dirty="0"/>
              <a:t> </a:t>
            </a:r>
            <a:r>
              <a:rPr lang="en-US" dirty="0" err="1"/>
              <a:t>lblPassword</a:t>
            </a:r>
            <a:r>
              <a:rPr lang="en-US" dirty="0"/>
              <a:t> = new </a:t>
            </a:r>
            <a:r>
              <a:rPr lang="en-US" dirty="0" err="1"/>
              <a:t>JLabel</a:t>
            </a:r>
            <a:r>
              <a:rPr lang="en-US" dirty="0"/>
              <a:t>("Password");</a:t>
            </a:r>
          </a:p>
          <a:p>
            <a:r>
              <a:rPr lang="en-US" dirty="0"/>
              <a:t>		</a:t>
            </a:r>
            <a:r>
              <a:rPr lang="en-US" dirty="0" err="1"/>
              <a:t>lblPassword.setFont</a:t>
            </a:r>
            <a:r>
              <a:rPr lang="en-US" dirty="0"/>
              <a:t>(new Font("Tahoma", </a:t>
            </a:r>
            <a:r>
              <a:rPr lang="en-US" dirty="0" err="1"/>
              <a:t>Font.BOLD</a:t>
            </a:r>
            <a:r>
              <a:rPr lang="en-US" dirty="0"/>
              <a:t> | </a:t>
            </a:r>
            <a:r>
              <a:rPr lang="en-US" dirty="0" err="1"/>
              <a:t>Font.ITALIC</a:t>
            </a:r>
            <a:r>
              <a:rPr lang="en-US" dirty="0"/>
              <a:t>, 14));</a:t>
            </a:r>
          </a:p>
          <a:p>
            <a:r>
              <a:rPr lang="en-US" dirty="0"/>
              <a:t>		</a:t>
            </a:r>
            <a:r>
              <a:rPr lang="en-US" dirty="0" err="1"/>
              <a:t>lblPassword.setBounds</a:t>
            </a:r>
            <a:r>
              <a:rPr lang="en-US" dirty="0"/>
              <a:t>(41, 134, 103, 19);</a:t>
            </a:r>
          </a:p>
          <a:p>
            <a:r>
              <a:rPr lang="en-US" dirty="0"/>
              <a:t>		</a:t>
            </a:r>
            <a:r>
              <a:rPr lang="en-US" dirty="0" err="1"/>
              <a:t>contentPane.add</a:t>
            </a:r>
            <a:r>
              <a:rPr lang="en-US" dirty="0"/>
              <a:t>(</a:t>
            </a:r>
            <a:r>
              <a:rPr lang="en-US" dirty="0" err="1"/>
              <a:t>lblPassword</a:t>
            </a:r>
            <a:r>
              <a:rPr lang="en-US" dirty="0" smtClean="0"/>
              <a:t>);</a:t>
            </a:r>
            <a:endParaRPr lang="en-US" dirty="0"/>
          </a:p>
          <a:p>
            <a:r>
              <a:rPr lang="en-US" dirty="0"/>
              <a:t>		pass = new </a:t>
            </a:r>
            <a:r>
              <a:rPr lang="en-US" dirty="0" err="1"/>
              <a:t>JPasswordField</a:t>
            </a:r>
            <a:r>
              <a:rPr lang="en-US" dirty="0"/>
              <a:t>();</a:t>
            </a:r>
          </a:p>
          <a:p>
            <a:r>
              <a:rPr lang="en-US" dirty="0"/>
              <a:t>		</a:t>
            </a:r>
            <a:r>
              <a:rPr lang="en-US" dirty="0" err="1"/>
              <a:t>pass.setFont</a:t>
            </a:r>
            <a:r>
              <a:rPr lang="en-US" dirty="0"/>
              <a:t>(new Font("Courier New", </a:t>
            </a:r>
            <a:r>
              <a:rPr lang="en-US" dirty="0" err="1"/>
              <a:t>Font.BOLD</a:t>
            </a:r>
            <a:r>
              <a:rPr lang="en-US" dirty="0"/>
              <a:t>, 12));</a:t>
            </a:r>
          </a:p>
          <a:p>
            <a:r>
              <a:rPr lang="en-US" dirty="0"/>
              <a:t>		</a:t>
            </a:r>
            <a:r>
              <a:rPr lang="en-US" dirty="0" err="1"/>
              <a:t>pass.setBackground</a:t>
            </a:r>
            <a:r>
              <a:rPr lang="en-US" dirty="0"/>
              <a:t>(</a:t>
            </a:r>
            <a:r>
              <a:rPr lang="en-US" dirty="0" err="1"/>
              <a:t>Color.YELLOW</a:t>
            </a:r>
            <a:r>
              <a:rPr lang="en-US" dirty="0"/>
              <a:t>);</a:t>
            </a:r>
          </a:p>
          <a:p>
            <a:r>
              <a:rPr lang="en-US" dirty="0"/>
              <a:t>		</a:t>
            </a:r>
            <a:r>
              <a:rPr lang="en-US" dirty="0" err="1"/>
              <a:t>pass.setBounds</a:t>
            </a:r>
            <a:r>
              <a:rPr lang="en-US" dirty="0"/>
              <a:t>(41, 164, 191, 31);</a:t>
            </a:r>
          </a:p>
          <a:p>
            <a:r>
              <a:rPr lang="en-US" dirty="0"/>
              <a:t>		</a:t>
            </a:r>
            <a:r>
              <a:rPr lang="en-US" dirty="0" err="1"/>
              <a:t>contentPane.add</a:t>
            </a:r>
            <a:r>
              <a:rPr lang="en-US" dirty="0"/>
              <a:t>(pass);</a:t>
            </a:r>
          </a:p>
          <a:p>
            <a:r>
              <a:rPr lang="en-US" dirty="0"/>
              <a:t>	}</a:t>
            </a:r>
          </a:p>
          <a:p>
            <a:r>
              <a:rPr lang="en-US" dirty="0"/>
              <a:t>}</a:t>
            </a:r>
          </a:p>
        </p:txBody>
      </p:sp>
      <p:pic>
        <p:nvPicPr>
          <p:cNvPr id="3" name="Picture 2"/>
          <p:cNvPicPr>
            <a:picLocks noChangeAspect="1"/>
          </p:cNvPicPr>
          <p:nvPr/>
        </p:nvPicPr>
        <p:blipFill rotWithShape="1">
          <a:blip r:embed="rId2"/>
          <a:srcRect l="7982" t="13352" r="60362" b="48607"/>
          <a:stretch/>
        </p:blipFill>
        <p:spPr>
          <a:xfrm>
            <a:off x="6244046" y="1672045"/>
            <a:ext cx="5734594" cy="4415245"/>
          </a:xfrm>
          <a:prstGeom prst="rect">
            <a:avLst/>
          </a:prstGeom>
        </p:spPr>
      </p:pic>
    </p:spTree>
    <p:extLst>
      <p:ext uri="{BB962C8B-B14F-4D97-AF65-F5344CB8AC3E}">
        <p14:creationId xmlns:p14="http://schemas.microsoft.com/office/powerpoint/2010/main" val="1235156801"/>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566" y="3722280"/>
            <a:ext cx="10515600" cy="1325563"/>
          </a:xfrm>
        </p:spPr>
        <p:txBody>
          <a:bodyPr/>
          <a:lstStyle/>
          <a:p>
            <a:pPr algn="ctr"/>
            <a:r>
              <a:rPr lang="en-US" dirty="0" smtClean="0"/>
              <a:t>THANK YOU</a:t>
            </a:r>
            <a:endParaRPr lang="en-US" dirty="0"/>
          </a:p>
        </p:txBody>
      </p:sp>
    </p:spTree>
    <p:extLst>
      <p:ext uri="{BB962C8B-B14F-4D97-AF65-F5344CB8AC3E}">
        <p14:creationId xmlns:p14="http://schemas.microsoft.com/office/powerpoint/2010/main" val="26898564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3988" y="221291"/>
            <a:ext cx="6096000" cy="2308324"/>
          </a:xfrm>
          <a:prstGeom prst="rect">
            <a:avLst/>
          </a:prstGeom>
          <a:ln w="38100">
            <a:solidFill>
              <a:schemeClr val="tx1"/>
            </a:solidFill>
          </a:ln>
        </p:spPr>
        <p:txBody>
          <a:bodyPr>
            <a:spAutoFit/>
          </a:bodyPr>
          <a:lstStyle/>
          <a:p>
            <a:r>
              <a:rPr lang="en-US" b="1" dirty="0">
                <a:solidFill>
                  <a:srgbClr val="7F0055"/>
                </a:solidFill>
                <a:latin typeface="Consolas" panose="020B0609020204030204" pitchFamily="49" charset="0"/>
              </a:rPr>
              <a:t>import</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java.util.ArrayList</a:t>
            </a:r>
            <a:r>
              <a:rPr lang="en-US" b="1"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Person {</a:t>
            </a: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main(String [] </a:t>
            </a:r>
            <a:r>
              <a:rPr lang="en-US" b="1" dirty="0" err="1">
                <a:solidFill>
                  <a:srgbClr val="6A3E3E"/>
                </a:solidFill>
                <a:latin typeface="Consolas" panose="020B0609020204030204" pitchFamily="49" charset="0"/>
              </a:rPr>
              <a:t>args</a:t>
            </a:r>
            <a:r>
              <a:rPr lang="en-US" b="1" dirty="0">
                <a:solidFill>
                  <a:srgbClr val="000000"/>
                </a:solidFill>
                <a:latin typeface="Consolas" panose="020B0609020204030204" pitchFamily="49" charset="0"/>
              </a:rPr>
              <a:t>) {</a:t>
            </a:r>
          </a:p>
          <a:p>
            <a:r>
              <a:rPr lang="en-US" dirty="0" err="1">
                <a:solidFill>
                  <a:srgbClr val="000000"/>
                </a:solidFill>
                <a:latin typeface="Consolas" panose="020B0609020204030204" pitchFamily="49" charset="0"/>
              </a:rPr>
              <a:t>ArrayList</a:t>
            </a:r>
            <a:r>
              <a:rPr lang="en-US" dirty="0">
                <a:solidFill>
                  <a:srgbClr val="000000"/>
                </a:solidFill>
                <a:latin typeface="Consolas" panose="020B0609020204030204" pitchFamily="49" charset="0"/>
              </a:rPr>
              <a:t>&lt;Integer&gt;</a:t>
            </a:r>
            <a:r>
              <a:rPr lang="en-US" dirty="0">
                <a:solidFill>
                  <a:srgbClr val="6A3E3E"/>
                </a:solidFill>
                <a:latin typeface="Consolas" panose="020B0609020204030204" pitchFamily="49" charset="0"/>
              </a:rPr>
              <a:t>li</a:t>
            </a:r>
            <a:r>
              <a:rPr lang="en-US" dirty="0">
                <a:solidFill>
                  <a:srgbClr val="000000"/>
                </a:solidFill>
                <a:latin typeface="Consolas" panose="020B0609020204030204" pitchFamily="49" charset="0"/>
              </a:rPr>
              <a:t>=</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ArrayList</a:t>
            </a:r>
            <a:r>
              <a:rPr lang="en-US" b="1" dirty="0">
                <a:solidFill>
                  <a:srgbClr val="000000"/>
                </a:solidFill>
                <a:latin typeface="Consolas" panose="020B0609020204030204" pitchFamily="49" charset="0"/>
              </a:rPr>
              <a:t>&lt;Integer&gt;(5);</a:t>
            </a:r>
          </a:p>
          <a:p>
            <a:r>
              <a:rPr lang="en-US" dirty="0" err="1">
                <a:solidFill>
                  <a:srgbClr val="6A3E3E"/>
                </a:solidFill>
                <a:latin typeface="Consolas" panose="020B0609020204030204" pitchFamily="49" charset="0"/>
              </a:rPr>
              <a:t>li</a:t>
            </a:r>
            <a:r>
              <a:rPr lang="en-US" dirty="0" err="1">
                <a:solidFill>
                  <a:srgbClr val="000000"/>
                </a:solidFill>
                <a:latin typeface="Consolas" panose="020B0609020204030204" pitchFamily="49" charset="0"/>
              </a:rPr>
              <a:t>.add</a:t>
            </a:r>
            <a:r>
              <a:rPr lang="en-US" dirty="0">
                <a:solidFill>
                  <a:srgbClr val="000000"/>
                </a:solidFill>
                <a:latin typeface="Consolas" panose="020B0609020204030204" pitchFamily="49" charset="0"/>
              </a:rPr>
              <a:t>(1</a:t>
            </a:r>
            <a:r>
              <a:rPr lang="en-US" dirty="0" smtClean="0">
                <a:solidFill>
                  <a:srgbClr val="000000"/>
                </a:solidFill>
                <a:latin typeface="Consolas" panose="020B0609020204030204" pitchFamily="49" charset="0"/>
              </a:rPr>
              <a:t>);  </a:t>
            </a:r>
            <a:r>
              <a:rPr lang="en-US" dirty="0" err="1" smtClean="0">
                <a:solidFill>
                  <a:srgbClr val="6A3E3E"/>
                </a:solidFill>
                <a:latin typeface="Consolas" panose="020B0609020204030204" pitchFamily="49" charset="0"/>
              </a:rPr>
              <a:t>li</a:t>
            </a:r>
            <a:r>
              <a:rPr lang="en-US" dirty="0" err="1" smtClean="0">
                <a:solidFill>
                  <a:srgbClr val="000000"/>
                </a:solidFill>
                <a:latin typeface="Consolas" panose="020B0609020204030204" pitchFamily="49" charset="0"/>
              </a:rPr>
              <a:t>.add</a:t>
            </a:r>
            <a:r>
              <a:rPr lang="en-US" dirty="0" smtClean="0">
                <a:solidFill>
                  <a:srgbClr val="000000"/>
                </a:solidFill>
                <a:latin typeface="Consolas" panose="020B0609020204030204" pitchFamily="49" charset="0"/>
              </a:rPr>
              <a:t>(3);  </a:t>
            </a:r>
            <a:r>
              <a:rPr lang="en-US" dirty="0" err="1" smtClean="0">
                <a:solidFill>
                  <a:srgbClr val="6A3E3E"/>
                </a:solidFill>
                <a:latin typeface="Consolas" panose="020B0609020204030204" pitchFamily="49" charset="0"/>
              </a:rPr>
              <a:t>li</a:t>
            </a:r>
            <a:r>
              <a:rPr lang="en-US" dirty="0" err="1" smtClean="0">
                <a:solidFill>
                  <a:srgbClr val="000000"/>
                </a:solidFill>
                <a:latin typeface="Consolas" panose="020B0609020204030204" pitchFamily="49" charset="0"/>
              </a:rPr>
              <a:t>.add</a:t>
            </a:r>
            <a:r>
              <a:rPr lang="en-US" dirty="0" smtClean="0">
                <a:solidFill>
                  <a:srgbClr val="000000"/>
                </a:solidFill>
                <a:latin typeface="Consolas" panose="020B0609020204030204" pitchFamily="49" charset="0"/>
              </a:rPr>
              <a:t>(10</a:t>
            </a:r>
            <a:r>
              <a:rPr lang="en-US"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for</a:t>
            </a:r>
            <a:r>
              <a:rPr lang="en-US" b="1" dirty="0">
                <a:solidFill>
                  <a:srgbClr val="000000"/>
                </a:solidFill>
                <a:latin typeface="Consolas" panose="020B0609020204030204" pitchFamily="49" charset="0"/>
              </a:rPr>
              <a:t>(Integer </a:t>
            </a:r>
            <a:r>
              <a:rPr lang="en-US" b="1" dirty="0">
                <a:solidFill>
                  <a:srgbClr val="6A3E3E"/>
                </a:solidFill>
                <a:latin typeface="Consolas" panose="020B0609020204030204" pitchFamily="49" charset="0"/>
              </a:rPr>
              <a:t>x</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li</a:t>
            </a:r>
            <a:r>
              <a:rPr lang="en-US" b="1"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6A3E3E"/>
                </a:solidFill>
                <a:latin typeface="Consolas" panose="020B0609020204030204" pitchFamily="49" charset="0"/>
              </a:rPr>
              <a:t>x</a:t>
            </a:r>
            <a:r>
              <a:rPr lang="en-US" b="1" i="1"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p:txBody>
      </p:sp>
      <p:sp>
        <p:nvSpPr>
          <p:cNvPr id="5" name="Rectangle 4"/>
          <p:cNvSpPr/>
          <p:nvPr/>
        </p:nvSpPr>
        <p:spPr>
          <a:xfrm>
            <a:off x="5921829" y="2890743"/>
            <a:ext cx="5338354" cy="3693319"/>
          </a:xfrm>
          <a:prstGeom prst="rect">
            <a:avLst/>
          </a:prstGeom>
          <a:ln w="38100">
            <a:solidFill>
              <a:schemeClr val="tx1"/>
            </a:solidFill>
          </a:ln>
        </p:spPr>
        <p:txBody>
          <a:bodyPr wrap="square">
            <a:spAutoFit/>
          </a:bodyPr>
          <a:lstStyle/>
          <a:p>
            <a:r>
              <a:rPr lang="en-US" b="1" dirty="0" smtClean="0">
                <a:solidFill>
                  <a:srgbClr val="7F0055"/>
                </a:solidFill>
                <a:latin typeface="Consolas" panose="020B0609020204030204" pitchFamily="49" charset="0"/>
              </a:rPr>
              <a:t>Public private </a:t>
            </a:r>
          </a:p>
          <a:p>
            <a:r>
              <a:rPr lang="en-US" b="1" dirty="0" smtClean="0">
                <a:solidFill>
                  <a:srgbClr val="7F0055"/>
                </a:solidFill>
                <a:latin typeface="Consolas" panose="020B0609020204030204" pitchFamily="49" charset="0"/>
              </a:rPr>
              <a:t>class</a:t>
            </a:r>
            <a:r>
              <a:rPr lang="en-US" b="1" dirty="0" smtClean="0">
                <a:solidFill>
                  <a:srgbClr val="000000"/>
                </a:solidFill>
                <a:latin typeface="Consolas" panose="020B0609020204030204" pitchFamily="49" charset="0"/>
              </a:rPr>
              <a:t> </a:t>
            </a:r>
            <a:r>
              <a:rPr lang="en-US" b="1" dirty="0">
                <a:solidFill>
                  <a:srgbClr val="000000"/>
                </a:solidFill>
                <a:latin typeface="Consolas" panose="020B0609020204030204" pitchFamily="49" charset="0"/>
              </a:rPr>
              <a:t>parent1{</a:t>
            </a:r>
          </a:p>
          <a:p>
            <a:r>
              <a:rPr lang="en-US" b="1" dirty="0">
                <a:solidFill>
                  <a:srgbClr val="7F0055"/>
                </a:solidFill>
                <a:latin typeface="Consolas" panose="020B0609020204030204" pitchFamily="49" charset="0"/>
              </a:rPr>
              <a:t>private</a:t>
            </a:r>
            <a:r>
              <a:rPr lang="en-US" b="1" dirty="0">
                <a:solidFill>
                  <a:srgbClr val="000000"/>
                </a:solidFill>
                <a:latin typeface="Consolas" panose="020B0609020204030204" pitchFamily="49" charset="0"/>
              </a:rPr>
              <a:t> </a:t>
            </a:r>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err="1">
                <a:solidFill>
                  <a:srgbClr val="0000C0"/>
                </a:solidFill>
                <a:latin typeface="Consolas" panose="020B0609020204030204" pitchFamily="49" charset="0"/>
              </a:rPr>
              <a:t>i</a:t>
            </a:r>
            <a:r>
              <a:rPr lang="en-US" b="1" dirty="0">
                <a:solidFill>
                  <a:srgbClr val="000000"/>
                </a:solidFill>
                <a:latin typeface="Consolas" panose="020B0609020204030204" pitchFamily="49" charset="0"/>
              </a:rPr>
              <a:t>=10;</a:t>
            </a:r>
          </a:p>
          <a:p>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m1() {</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err="1">
                <a:solidFill>
                  <a:srgbClr val="0000C0"/>
                </a:solidFill>
                <a:latin typeface="Consolas" panose="020B0609020204030204" pitchFamily="49" charset="0"/>
              </a:rPr>
              <a:t>i</a:t>
            </a:r>
            <a:r>
              <a:rPr lang="en-US" b="1" i="1"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child1 </a:t>
            </a:r>
            <a:r>
              <a:rPr lang="en-US" b="1" dirty="0">
                <a:solidFill>
                  <a:srgbClr val="7F0055"/>
                </a:solidFill>
                <a:latin typeface="Consolas" panose="020B0609020204030204" pitchFamily="49" charset="0"/>
              </a:rPr>
              <a:t>extends</a:t>
            </a:r>
            <a:r>
              <a:rPr lang="en-US" b="1" dirty="0">
                <a:solidFill>
                  <a:srgbClr val="000000"/>
                </a:solidFill>
                <a:latin typeface="Consolas" panose="020B0609020204030204" pitchFamily="49" charset="0"/>
              </a:rPr>
              <a:t> parent1{</a:t>
            </a:r>
          </a:p>
          <a:p>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s() {</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u="sng" dirty="0" err="1">
                <a:solidFill>
                  <a:srgbClr val="0000C0"/>
                </a:solidFill>
                <a:latin typeface="Consolas" panose="020B0609020204030204" pitchFamily="49" charset="0"/>
              </a:rPr>
              <a:t>i</a:t>
            </a:r>
            <a:r>
              <a:rPr lang="en-US" b="1" i="1" u="sng" dirty="0" smtClean="0">
                <a:solidFill>
                  <a:srgbClr val="000000"/>
                </a:solidFill>
                <a:latin typeface="Consolas" panose="020B0609020204030204" pitchFamily="49" charset="0"/>
              </a:rPr>
              <a:t>); </a:t>
            </a:r>
            <a:r>
              <a:rPr lang="en-US" dirty="0" smtClean="0">
                <a:solidFill>
                  <a:srgbClr val="000000"/>
                </a:solidFill>
                <a:latin typeface="Consolas" panose="020B0609020204030204" pitchFamily="49" charset="0"/>
              </a:rPr>
              <a:t>} }</a:t>
            </a:r>
            <a:endParaRPr lang="en-US" dirty="0">
              <a:solidFill>
                <a:srgbClr val="000000"/>
              </a:solidFill>
              <a:latin typeface="Consolas" panose="020B0609020204030204" pitchFamily="49" charset="0"/>
            </a:endParaRP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Person  {</a:t>
            </a: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main(String[] </a:t>
            </a:r>
            <a:r>
              <a:rPr lang="en-US" b="1" dirty="0" err="1">
                <a:solidFill>
                  <a:srgbClr val="6A3E3E"/>
                </a:solidFill>
                <a:latin typeface="Consolas" panose="020B0609020204030204" pitchFamily="49" charset="0"/>
              </a:rPr>
              <a:t>args</a:t>
            </a:r>
            <a:r>
              <a:rPr lang="en-US" b="1"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child1 </a:t>
            </a:r>
            <a:r>
              <a:rPr lang="en-US" dirty="0">
                <a:solidFill>
                  <a:srgbClr val="6A3E3E"/>
                </a:solidFill>
                <a:latin typeface="Consolas" panose="020B0609020204030204" pitchFamily="49" charset="0"/>
              </a:rPr>
              <a:t>c</a:t>
            </a:r>
            <a:r>
              <a:rPr lang="en-US" dirty="0">
                <a:solidFill>
                  <a:srgbClr val="000000"/>
                </a:solidFill>
                <a:latin typeface="Consolas" panose="020B0609020204030204" pitchFamily="49" charset="0"/>
              </a:rPr>
              <a:t>=</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child1();</a:t>
            </a:r>
          </a:p>
          <a:p>
            <a:r>
              <a:rPr lang="en-US" dirty="0" err="1" smtClean="0">
                <a:solidFill>
                  <a:srgbClr val="6A3E3E"/>
                </a:solidFill>
                <a:latin typeface="Consolas" panose="020B0609020204030204" pitchFamily="49" charset="0"/>
              </a:rPr>
              <a:t>c</a:t>
            </a:r>
            <a:r>
              <a:rPr lang="en-US" dirty="0" err="1" smtClean="0">
                <a:solidFill>
                  <a:srgbClr val="000000"/>
                </a:solidFill>
                <a:latin typeface="Consolas" panose="020B0609020204030204" pitchFamily="49" charset="0"/>
              </a:rPr>
              <a:t>.s</a:t>
            </a:r>
            <a:r>
              <a:rPr lang="en-US" dirty="0" smtClean="0">
                <a:solidFill>
                  <a:srgbClr val="000000"/>
                </a:solidFill>
                <a:latin typeface="Consolas" panose="020B0609020204030204" pitchFamily="49" charset="0"/>
              </a:rPr>
              <a:t>();</a:t>
            </a:r>
          </a:p>
          <a:p>
            <a:r>
              <a:rPr lang="en-US" dirty="0" smtClean="0">
                <a:solidFill>
                  <a:srgbClr val="000000"/>
                </a:solidFill>
                <a:latin typeface="Consolas" panose="020B0609020204030204" pitchFamily="49" charset="0"/>
              </a:rPr>
              <a:t>c.m1();}}</a:t>
            </a:r>
            <a:endParaRPr lang="en-US" dirty="0"/>
          </a:p>
        </p:txBody>
      </p:sp>
      <p:sp>
        <p:nvSpPr>
          <p:cNvPr id="6" name="Rectangle 5"/>
          <p:cNvSpPr/>
          <p:nvPr/>
        </p:nvSpPr>
        <p:spPr>
          <a:xfrm>
            <a:off x="566056" y="2939933"/>
            <a:ext cx="4110446" cy="3139321"/>
          </a:xfrm>
          <a:prstGeom prst="rect">
            <a:avLst/>
          </a:prstGeom>
          <a:ln w="38100">
            <a:solidFill>
              <a:schemeClr val="tx1"/>
            </a:solidFill>
          </a:ln>
        </p:spPr>
        <p:txBody>
          <a:bodyPr wrap="square">
            <a:spAutoFit/>
          </a:bodyPr>
          <a:lstStyle/>
          <a:p>
            <a:r>
              <a:rPr lang="en-US" dirty="0" smtClean="0"/>
              <a:t>Method overriding </a:t>
            </a:r>
          </a:p>
          <a:p>
            <a:r>
              <a:rPr lang="en-US" dirty="0" smtClean="0"/>
              <a:t>class </a:t>
            </a:r>
            <a:r>
              <a:rPr lang="en-US" dirty="0"/>
              <a:t>parent1{</a:t>
            </a:r>
          </a:p>
          <a:p>
            <a:r>
              <a:rPr lang="en-US" dirty="0" smtClean="0"/>
              <a:t>void </a:t>
            </a:r>
            <a:r>
              <a:rPr lang="en-US" dirty="0"/>
              <a:t>show() {</a:t>
            </a:r>
          </a:p>
          <a:p>
            <a:r>
              <a:rPr lang="en-US" dirty="0" err="1" smtClean="0"/>
              <a:t>System.out.println</a:t>
            </a:r>
            <a:r>
              <a:rPr lang="en-US" dirty="0"/>
              <a:t>("1</a:t>
            </a:r>
            <a:r>
              <a:rPr lang="en-US" dirty="0" smtClean="0"/>
              <a:t>");} }</a:t>
            </a:r>
            <a:endParaRPr lang="en-US" dirty="0"/>
          </a:p>
          <a:p>
            <a:r>
              <a:rPr lang="en-US" dirty="0"/>
              <a:t>class xyz extends parent1{</a:t>
            </a:r>
          </a:p>
          <a:p>
            <a:r>
              <a:rPr lang="en-US" dirty="0" smtClean="0"/>
              <a:t>void </a:t>
            </a:r>
            <a:r>
              <a:rPr lang="en-US" dirty="0"/>
              <a:t>show() {</a:t>
            </a:r>
          </a:p>
          <a:p>
            <a:r>
              <a:rPr lang="en-US" dirty="0" err="1" smtClean="0"/>
              <a:t>System.out.println</a:t>
            </a:r>
            <a:r>
              <a:rPr lang="en-US" dirty="0"/>
              <a:t>("2</a:t>
            </a:r>
            <a:r>
              <a:rPr lang="en-US" dirty="0" smtClean="0"/>
              <a:t>");}}</a:t>
            </a:r>
            <a:endParaRPr lang="en-US" dirty="0"/>
          </a:p>
          <a:p>
            <a:r>
              <a:rPr lang="en-US" dirty="0"/>
              <a:t>public class Person  {</a:t>
            </a:r>
          </a:p>
          <a:p>
            <a:r>
              <a:rPr lang="en-US" dirty="0" smtClean="0"/>
              <a:t>public </a:t>
            </a:r>
            <a:r>
              <a:rPr lang="en-US" dirty="0"/>
              <a:t>static void main(String[] </a:t>
            </a:r>
            <a:r>
              <a:rPr lang="en-US" dirty="0" err="1"/>
              <a:t>args</a:t>
            </a:r>
            <a:r>
              <a:rPr lang="en-US" dirty="0"/>
              <a:t>) {</a:t>
            </a:r>
          </a:p>
          <a:p>
            <a:r>
              <a:rPr lang="en-US" dirty="0" smtClean="0"/>
              <a:t>xyz </a:t>
            </a:r>
            <a:r>
              <a:rPr lang="en-US" dirty="0"/>
              <a:t>x=new xyz();</a:t>
            </a:r>
          </a:p>
          <a:p>
            <a:r>
              <a:rPr lang="en-US" dirty="0" err="1" smtClean="0"/>
              <a:t>x.show</a:t>
            </a:r>
            <a:r>
              <a:rPr lang="en-US" dirty="0" smtClean="0"/>
              <a:t>();</a:t>
            </a:r>
            <a:r>
              <a:rPr lang="en-US" dirty="0"/>
              <a:t>	}}</a:t>
            </a:r>
          </a:p>
        </p:txBody>
      </p:sp>
    </p:spTree>
    <p:extLst>
      <p:ext uri="{BB962C8B-B14F-4D97-AF65-F5344CB8AC3E}">
        <p14:creationId xmlns:p14="http://schemas.microsoft.com/office/powerpoint/2010/main" val="13714594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2366" y="521737"/>
            <a:ext cx="6096000" cy="1477328"/>
          </a:xfrm>
          <a:prstGeom prst="rect">
            <a:avLst/>
          </a:prstGeom>
          <a:ln w="38100">
            <a:solidFill>
              <a:schemeClr val="tx1"/>
            </a:solidFill>
          </a:ln>
        </p:spPr>
        <p:txBody>
          <a:bodyPr>
            <a:spAutoFit/>
          </a:bodyPr>
          <a:lstStyle/>
          <a:p>
            <a:r>
              <a:rPr lang="en-US" b="1" dirty="0" smtClean="0">
                <a:solidFill>
                  <a:srgbClr val="7F0055"/>
                </a:solidFill>
                <a:latin typeface="Consolas" panose="020B0609020204030204" pitchFamily="49" charset="0"/>
              </a:rPr>
              <a:t>Static block</a:t>
            </a:r>
          </a:p>
          <a:p>
            <a:r>
              <a:rPr lang="en-US" b="1" dirty="0" smtClean="0">
                <a:solidFill>
                  <a:srgbClr val="7F0055"/>
                </a:solidFill>
                <a:latin typeface="Consolas" panose="020B0609020204030204" pitchFamily="49" charset="0"/>
              </a:rPr>
              <a:t>public</a:t>
            </a:r>
            <a:r>
              <a:rPr lang="en-US" b="1" dirty="0" smtClean="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Person  </a:t>
            </a:r>
            <a:r>
              <a:rPr lang="en-US" b="1" dirty="0" smtClean="0">
                <a:solidFill>
                  <a:srgbClr val="000000"/>
                </a:solidFill>
                <a:latin typeface="Consolas" panose="020B0609020204030204" pitchFamily="49" charset="0"/>
              </a:rPr>
              <a:t>{</a:t>
            </a:r>
            <a:endParaRPr lang="en-US" dirty="0">
              <a:latin typeface="Consolas" panose="020B0609020204030204" pitchFamily="49" charset="0"/>
            </a:endParaRPr>
          </a:p>
          <a:p>
            <a:r>
              <a:rPr lang="en-US" b="1" dirty="0">
                <a:solidFill>
                  <a:srgbClr val="7F0055"/>
                </a:solidFill>
                <a:latin typeface="Consolas" panose="020B0609020204030204" pitchFamily="49" charset="0"/>
              </a:rPr>
              <a:t>static</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"Hello</a:t>
            </a:r>
            <a:r>
              <a:rPr lang="en-US" b="1" i="1" dirty="0" smtClean="0">
                <a:solidFill>
                  <a:srgbClr val="2A00FF"/>
                </a:solidFill>
                <a:latin typeface="Consolas" panose="020B0609020204030204" pitchFamily="49" charset="0"/>
              </a:rPr>
              <a:t>"</a:t>
            </a:r>
            <a:r>
              <a:rPr lang="en-US" b="1" i="1" dirty="0" smtClean="0">
                <a:solidFill>
                  <a:srgbClr val="000000"/>
                </a:solidFill>
                <a:latin typeface="Consolas" panose="020B0609020204030204" pitchFamily="49" charset="0"/>
              </a:rPr>
              <a:t>);}</a:t>
            </a:r>
            <a:endParaRPr lang="en-US" dirty="0">
              <a:latin typeface="Consolas" panose="020B0609020204030204" pitchFamily="49" charset="0"/>
            </a:endParaRP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main(String[] </a:t>
            </a:r>
            <a:r>
              <a:rPr lang="en-US" b="1" dirty="0" err="1">
                <a:solidFill>
                  <a:srgbClr val="6A3E3E"/>
                </a:solidFill>
                <a:latin typeface="Consolas" panose="020B0609020204030204" pitchFamily="49" charset="0"/>
              </a:rPr>
              <a:t>args</a:t>
            </a:r>
            <a:r>
              <a:rPr lang="en-US" b="1" dirty="0">
                <a:solidFill>
                  <a:srgbClr val="000000"/>
                </a:solidFill>
                <a:latin typeface="Consolas" panose="020B0609020204030204" pitchFamily="49" charset="0"/>
              </a:rPr>
              <a:t>) </a:t>
            </a:r>
            <a:r>
              <a:rPr lang="en-US" b="1" dirty="0" smtClean="0">
                <a:solidFill>
                  <a:srgbClr val="000000"/>
                </a:solidFill>
                <a:latin typeface="Consolas" panose="020B0609020204030204" pitchFamily="49" charset="0"/>
              </a:rPr>
              <a:t>{  </a:t>
            </a:r>
            <a:r>
              <a:rPr lang="en-US" dirty="0" smtClean="0">
                <a:solidFill>
                  <a:srgbClr val="000000"/>
                </a:solidFill>
                <a:latin typeface="Consolas" panose="020B0609020204030204" pitchFamily="49" charset="0"/>
              </a:rPr>
              <a:t>}</a:t>
            </a:r>
            <a:endParaRPr lang="en-US" dirty="0">
              <a:solidFill>
                <a:srgbClr val="000000"/>
              </a:solidFill>
              <a:latin typeface="Consolas" panose="020B0609020204030204" pitchFamily="49" charset="0"/>
            </a:endParaRPr>
          </a:p>
          <a:p>
            <a:r>
              <a:rPr lang="en-US" b="1" dirty="0">
                <a:solidFill>
                  <a:srgbClr val="7F0055"/>
                </a:solidFill>
                <a:latin typeface="Consolas" panose="020B0609020204030204" pitchFamily="49" charset="0"/>
              </a:rPr>
              <a:t>static</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"Hello2</a:t>
            </a:r>
            <a:r>
              <a:rPr lang="en-US" b="1" i="1" dirty="0" smtClean="0">
                <a:solidFill>
                  <a:srgbClr val="2A00FF"/>
                </a:solidFill>
                <a:latin typeface="Consolas" panose="020B0609020204030204" pitchFamily="49" charset="0"/>
              </a:rPr>
              <a:t>"</a:t>
            </a:r>
            <a:r>
              <a:rPr lang="en-US" b="1" i="1" dirty="0" smtClean="0">
                <a:solidFill>
                  <a:srgbClr val="000000"/>
                </a:solidFill>
                <a:latin typeface="Consolas" panose="020B0609020204030204" pitchFamily="49" charset="0"/>
              </a:rPr>
              <a:t>);} </a:t>
            </a:r>
            <a:r>
              <a:rPr lang="en-US" dirty="0" smtClean="0">
                <a:solidFill>
                  <a:srgbClr val="000000"/>
                </a:solidFill>
                <a:latin typeface="Consolas" panose="020B0609020204030204" pitchFamily="49" charset="0"/>
              </a:rPr>
              <a:t>}</a:t>
            </a:r>
            <a:endParaRPr lang="en-US" dirty="0"/>
          </a:p>
        </p:txBody>
      </p:sp>
      <p:sp>
        <p:nvSpPr>
          <p:cNvPr id="5" name="Rectangle 4"/>
          <p:cNvSpPr/>
          <p:nvPr/>
        </p:nvSpPr>
        <p:spPr>
          <a:xfrm>
            <a:off x="6662058" y="796057"/>
            <a:ext cx="5316582" cy="2862322"/>
          </a:xfrm>
          <a:prstGeom prst="rect">
            <a:avLst/>
          </a:prstGeom>
          <a:ln w="38100">
            <a:solidFill>
              <a:schemeClr val="tx1"/>
            </a:solidFill>
          </a:ln>
        </p:spPr>
        <p:txBody>
          <a:bodyPr wrap="square">
            <a:spAutoFit/>
          </a:bodyPr>
          <a:lstStyle/>
          <a:p>
            <a:r>
              <a:rPr lang="en-US" b="1" dirty="0" smtClean="0">
                <a:solidFill>
                  <a:srgbClr val="7F0055"/>
                </a:solidFill>
                <a:latin typeface="Consolas" panose="020B0609020204030204" pitchFamily="49" charset="0"/>
              </a:rPr>
              <a:t>String</a:t>
            </a:r>
          </a:p>
          <a:p>
            <a:r>
              <a:rPr lang="en-US" b="1" dirty="0" smtClean="0">
                <a:solidFill>
                  <a:srgbClr val="7F0055"/>
                </a:solidFill>
                <a:latin typeface="Consolas" panose="020B0609020204030204" pitchFamily="49" charset="0"/>
              </a:rPr>
              <a:t>public</a:t>
            </a:r>
            <a:r>
              <a:rPr lang="en-US" b="1" dirty="0" smtClean="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Ap</a:t>
            </a:r>
            <a:r>
              <a:rPr lang="en-US" b="1" dirty="0">
                <a:solidFill>
                  <a:srgbClr val="000000"/>
                </a:solidFill>
                <a:latin typeface="Consolas" panose="020B0609020204030204" pitchFamily="49" charset="0"/>
              </a:rPr>
              <a:t> {</a:t>
            </a: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main(String[] </a:t>
            </a:r>
            <a:r>
              <a:rPr lang="en-US" b="1" dirty="0" err="1">
                <a:solidFill>
                  <a:srgbClr val="6A3E3E"/>
                </a:solidFill>
                <a:latin typeface="Consolas" panose="020B0609020204030204" pitchFamily="49" charset="0"/>
              </a:rPr>
              <a:t>args</a:t>
            </a:r>
            <a:r>
              <a:rPr lang="en-US" b="1"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String </a:t>
            </a:r>
            <a:r>
              <a:rPr lang="en-US" dirty="0">
                <a:solidFill>
                  <a:srgbClr val="6A3E3E"/>
                </a:solidFill>
                <a:latin typeface="Consolas" panose="020B0609020204030204" pitchFamily="49" charset="0"/>
              </a:rPr>
              <a:t>s</a:t>
            </a:r>
            <a:r>
              <a:rPr lang="en-US" dirty="0">
                <a:solidFill>
                  <a:srgbClr val="000000"/>
                </a:solidFill>
                <a:latin typeface="Consolas" panose="020B0609020204030204" pitchFamily="49" charset="0"/>
              </a:rPr>
              <a:t>=</a:t>
            </a:r>
            <a:r>
              <a:rPr lang="en-US" dirty="0">
                <a:solidFill>
                  <a:srgbClr val="2A00FF"/>
                </a:solidFill>
                <a:latin typeface="Consolas" panose="020B0609020204030204" pitchFamily="49" charset="0"/>
              </a:rPr>
              <a:t>"    my string"</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err="1">
                <a:solidFill>
                  <a:srgbClr val="6A3E3E"/>
                </a:solidFill>
                <a:latin typeface="Consolas" panose="020B0609020204030204" pitchFamily="49" charset="0"/>
              </a:rPr>
              <a:t>s</a:t>
            </a:r>
            <a:r>
              <a:rPr lang="en-US" b="1" i="1" dirty="0" err="1">
                <a:solidFill>
                  <a:srgbClr val="000000"/>
                </a:solidFill>
                <a:latin typeface="Consolas" panose="020B0609020204030204" pitchFamily="49" charset="0"/>
              </a:rPr>
              <a:t>.length</a:t>
            </a:r>
            <a:r>
              <a:rPr lang="en-US" b="1" i="1"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if</a:t>
            </a:r>
            <a:r>
              <a:rPr lang="en-US" b="1" dirty="0">
                <a:solidFill>
                  <a:srgbClr val="000000"/>
                </a:solidFill>
                <a:latin typeface="Consolas" panose="020B0609020204030204" pitchFamily="49" charset="0"/>
              </a:rPr>
              <a:t>(</a:t>
            </a:r>
            <a:r>
              <a:rPr lang="en-US" b="1" dirty="0" err="1">
                <a:solidFill>
                  <a:srgbClr val="6A3E3E"/>
                </a:solidFill>
                <a:latin typeface="Consolas" panose="020B0609020204030204" pitchFamily="49" charset="0"/>
              </a:rPr>
              <a:t>s</a:t>
            </a:r>
            <a:r>
              <a:rPr lang="en-US" b="1" dirty="0" err="1">
                <a:solidFill>
                  <a:srgbClr val="000000"/>
                </a:solidFill>
                <a:latin typeface="Consolas" panose="020B0609020204030204" pitchFamily="49" charset="0"/>
              </a:rPr>
              <a:t>.isEmpty</a:t>
            </a:r>
            <a:r>
              <a:rPr lang="en-US" b="1"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err="1">
                <a:solidFill>
                  <a:srgbClr val="6A3E3E"/>
                </a:solidFill>
                <a:latin typeface="Consolas" panose="020B0609020204030204" pitchFamily="49" charset="0"/>
              </a:rPr>
              <a:t>s</a:t>
            </a:r>
            <a:r>
              <a:rPr lang="en-US" b="1" i="1" dirty="0" err="1">
                <a:solidFill>
                  <a:srgbClr val="000000"/>
                </a:solidFill>
                <a:latin typeface="Consolas" panose="020B0609020204030204" pitchFamily="49" charset="0"/>
              </a:rPr>
              <a:t>.trim</a:t>
            </a:r>
            <a:r>
              <a:rPr lang="en-US" b="1" i="1"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else</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"value</a:t>
            </a:r>
            <a:r>
              <a:rPr lang="en-US" b="1" i="1" dirty="0" smtClean="0">
                <a:solidFill>
                  <a:srgbClr val="2A00FF"/>
                </a:solidFill>
                <a:latin typeface="Consolas" panose="020B0609020204030204" pitchFamily="49" charset="0"/>
              </a:rPr>
              <a:t>"</a:t>
            </a:r>
            <a:r>
              <a:rPr lang="en-US" b="1" i="1" dirty="0" smtClean="0">
                <a:solidFill>
                  <a:srgbClr val="000000"/>
                </a:solidFill>
                <a:latin typeface="Consolas" panose="020B0609020204030204" pitchFamily="49" charset="0"/>
              </a:rPr>
              <a:t>); </a:t>
            </a:r>
            <a:r>
              <a:rPr lang="en-US" dirty="0" smtClean="0">
                <a:solidFill>
                  <a:srgbClr val="000000"/>
                </a:solidFill>
                <a:latin typeface="Consolas" panose="020B0609020204030204" pitchFamily="49" charset="0"/>
              </a:rPr>
              <a:t>}}</a:t>
            </a:r>
          </a:p>
          <a:p>
            <a:r>
              <a:rPr lang="en-US" b="1" dirty="0"/>
              <a:t>if(</a:t>
            </a:r>
            <a:r>
              <a:rPr lang="en-US" b="1" dirty="0" err="1"/>
              <a:t>s.trim</a:t>
            </a:r>
            <a:r>
              <a:rPr lang="en-US" b="1" dirty="0"/>
              <a:t>().length()==0)</a:t>
            </a:r>
            <a:endParaRPr lang="en-US" dirty="0"/>
          </a:p>
        </p:txBody>
      </p:sp>
      <p:sp>
        <p:nvSpPr>
          <p:cNvPr id="6" name="Rectangle 5"/>
          <p:cNvSpPr/>
          <p:nvPr/>
        </p:nvSpPr>
        <p:spPr>
          <a:xfrm>
            <a:off x="422366" y="2658688"/>
            <a:ext cx="6096000" cy="3970318"/>
          </a:xfrm>
          <a:prstGeom prst="rect">
            <a:avLst/>
          </a:prstGeom>
          <a:ln w="38100">
            <a:solidFill>
              <a:schemeClr val="tx1"/>
            </a:solidFill>
          </a:ln>
        </p:spPr>
        <p:txBody>
          <a:bodyPr>
            <a:spAutoFit/>
          </a:bodyPr>
          <a:lstStyle/>
          <a:p>
            <a:r>
              <a:rPr lang="en-US" b="1" dirty="0">
                <a:solidFill>
                  <a:srgbClr val="7F0055"/>
                </a:solidFill>
                <a:latin typeface="Consolas" panose="020B0609020204030204" pitchFamily="49" charset="0"/>
              </a:rPr>
              <a:t>abstract</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Vehicle{</a:t>
            </a:r>
          </a:p>
          <a:p>
            <a:r>
              <a:rPr lang="en-US" b="1" dirty="0">
                <a:solidFill>
                  <a:srgbClr val="7F0055"/>
                </a:solidFill>
                <a:latin typeface="Consolas" panose="020B0609020204030204" pitchFamily="49" charset="0"/>
              </a:rPr>
              <a:t>abstract</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show();}</a:t>
            </a:r>
          </a:p>
          <a:p>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car </a:t>
            </a:r>
            <a:r>
              <a:rPr lang="en-US" b="1" dirty="0">
                <a:solidFill>
                  <a:srgbClr val="7F0055"/>
                </a:solidFill>
                <a:latin typeface="Consolas" panose="020B0609020204030204" pitchFamily="49" charset="0"/>
              </a:rPr>
              <a:t>extends</a:t>
            </a:r>
            <a:r>
              <a:rPr lang="en-US" b="1" dirty="0">
                <a:solidFill>
                  <a:srgbClr val="000000"/>
                </a:solidFill>
                <a:latin typeface="Consolas" panose="020B0609020204030204" pitchFamily="49" charset="0"/>
              </a:rPr>
              <a:t> Vehicle{</a:t>
            </a:r>
          </a:p>
          <a:p>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show() {</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"car has four wheels"</a:t>
            </a:r>
            <a:r>
              <a:rPr lang="en-US" b="1" i="1" dirty="0">
                <a:solidFill>
                  <a:srgbClr val="000000"/>
                </a:solidFill>
                <a:latin typeface="Consolas" panose="020B0609020204030204" pitchFamily="49" charset="0"/>
              </a:rPr>
              <a:t>);} }</a:t>
            </a:r>
          </a:p>
          <a:p>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scotter</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extends</a:t>
            </a:r>
            <a:r>
              <a:rPr lang="en-US" b="1" dirty="0">
                <a:solidFill>
                  <a:srgbClr val="000000"/>
                </a:solidFill>
                <a:latin typeface="Consolas" panose="020B0609020204030204" pitchFamily="49" charset="0"/>
              </a:rPr>
              <a:t> Vehicle{</a:t>
            </a:r>
          </a:p>
          <a:p>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show() {</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"Scoter has two wheels"</a:t>
            </a:r>
            <a:r>
              <a:rPr lang="en-US" b="1" i="1" dirty="0">
                <a:solidFill>
                  <a:srgbClr val="000000"/>
                </a:solidFill>
                <a:latin typeface="Consolas" panose="020B0609020204030204" pitchFamily="49" charset="0"/>
              </a:rPr>
              <a:t>);} }</a:t>
            </a: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Person  {</a:t>
            </a: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main(String[] </a:t>
            </a:r>
            <a:r>
              <a:rPr lang="en-US" b="1" dirty="0" err="1">
                <a:solidFill>
                  <a:srgbClr val="6A3E3E"/>
                </a:solidFill>
                <a:latin typeface="Consolas" panose="020B0609020204030204" pitchFamily="49" charset="0"/>
              </a:rPr>
              <a:t>args</a:t>
            </a:r>
            <a:r>
              <a:rPr lang="en-US" b="1" dirty="0">
                <a:solidFill>
                  <a:srgbClr val="000000"/>
                </a:solidFill>
                <a:latin typeface="Consolas" panose="020B0609020204030204" pitchFamily="49" charset="0"/>
              </a:rPr>
              <a:t>) {</a:t>
            </a:r>
          </a:p>
          <a:p>
            <a:r>
              <a:rPr lang="en-US" dirty="0" err="1">
                <a:solidFill>
                  <a:srgbClr val="000000"/>
                </a:solidFill>
                <a:latin typeface="Consolas" panose="020B0609020204030204" pitchFamily="49" charset="0"/>
              </a:rPr>
              <a:t>scotter</a:t>
            </a:r>
            <a:r>
              <a:rPr lang="en-US" dirty="0">
                <a:solidFill>
                  <a:srgbClr val="000000"/>
                </a:solidFill>
                <a:latin typeface="Consolas" panose="020B0609020204030204" pitchFamily="49" charset="0"/>
              </a:rPr>
              <a:t> </a:t>
            </a:r>
            <a:r>
              <a:rPr lang="en-US" dirty="0">
                <a:solidFill>
                  <a:srgbClr val="6A3E3E"/>
                </a:solidFill>
                <a:latin typeface="Consolas" panose="020B0609020204030204" pitchFamily="49" charset="0"/>
              </a:rPr>
              <a:t>s</a:t>
            </a:r>
            <a:r>
              <a:rPr lang="en-US" dirty="0">
                <a:solidFill>
                  <a:srgbClr val="000000"/>
                </a:solidFill>
                <a:latin typeface="Consolas" panose="020B0609020204030204" pitchFamily="49" charset="0"/>
              </a:rPr>
              <a:t>=</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scotter</a:t>
            </a:r>
            <a:r>
              <a:rPr lang="en-US" b="1" dirty="0">
                <a:solidFill>
                  <a:srgbClr val="000000"/>
                </a:solidFill>
                <a:latin typeface="Consolas" panose="020B0609020204030204" pitchFamily="49" charset="0"/>
              </a:rPr>
              <a:t>();</a:t>
            </a:r>
          </a:p>
          <a:p>
            <a:r>
              <a:rPr lang="en-US" dirty="0" err="1">
                <a:solidFill>
                  <a:srgbClr val="6A3E3E"/>
                </a:solidFill>
                <a:latin typeface="Consolas" panose="020B0609020204030204" pitchFamily="49" charset="0"/>
              </a:rPr>
              <a:t>s</a:t>
            </a:r>
            <a:r>
              <a:rPr lang="en-US" dirty="0" err="1">
                <a:solidFill>
                  <a:srgbClr val="000000"/>
                </a:solidFill>
                <a:latin typeface="Consolas" panose="020B0609020204030204" pitchFamily="49" charset="0"/>
              </a:rPr>
              <a:t>.show</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car </a:t>
            </a:r>
            <a:r>
              <a:rPr lang="en-US" dirty="0">
                <a:solidFill>
                  <a:srgbClr val="6A3E3E"/>
                </a:solidFill>
                <a:latin typeface="Consolas" panose="020B0609020204030204" pitchFamily="49" charset="0"/>
              </a:rPr>
              <a:t>c</a:t>
            </a:r>
            <a:r>
              <a:rPr lang="en-US" dirty="0">
                <a:solidFill>
                  <a:srgbClr val="000000"/>
                </a:solidFill>
                <a:latin typeface="Consolas" panose="020B0609020204030204" pitchFamily="49" charset="0"/>
              </a:rPr>
              <a:t>=</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car();</a:t>
            </a:r>
          </a:p>
          <a:p>
            <a:r>
              <a:rPr lang="en-US" dirty="0" err="1">
                <a:solidFill>
                  <a:srgbClr val="6A3E3E"/>
                </a:solidFill>
                <a:latin typeface="Consolas" panose="020B0609020204030204" pitchFamily="49" charset="0"/>
              </a:rPr>
              <a:t>c</a:t>
            </a:r>
            <a:r>
              <a:rPr lang="en-US" dirty="0" err="1">
                <a:solidFill>
                  <a:srgbClr val="000000"/>
                </a:solidFill>
                <a:latin typeface="Consolas" panose="020B0609020204030204" pitchFamily="49" charset="0"/>
              </a:rPr>
              <a:t>.show</a:t>
            </a:r>
            <a:r>
              <a:rPr lang="en-US" dirty="0">
                <a:solidFill>
                  <a:srgbClr val="000000"/>
                </a:solidFill>
                <a:latin typeface="Consolas" panose="020B0609020204030204" pitchFamily="49" charset="0"/>
              </a:rPr>
              <a:t>();}  }</a:t>
            </a:r>
            <a:endParaRPr lang="en-US" dirty="0"/>
          </a:p>
        </p:txBody>
      </p:sp>
    </p:spTree>
    <p:extLst>
      <p:ext uri="{BB962C8B-B14F-4D97-AF65-F5344CB8AC3E}">
        <p14:creationId xmlns:p14="http://schemas.microsoft.com/office/powerpoint/2010/main" val="26380196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2549" y="216099"/>
            <a:ext cx="6096000" cy="2585323"/>
          </a:xfrm>
          <a:prstGeom prst="rect">
            <a:avLst/>
          </a:prstGeom>
          <a:ln w="38100">
            <a:solidFill>
              <a:schemeClr val="tx1"/>
            </a:solidFill>
          </a:ln>
        </p:spPr>
        <p:txBody>
          <a:bodyPr>
            <a:spAutoFit/>
          </a:bodyPr>
          <a:lstStyle/>
          <a:p>
            <a:r>
              <a:rPr lang="en-US" b="1" dirty="0">
                <a:solidFill>
                  <a:srgbClr val="7F0055"/>
                </a:solidFill>
                <a:latin typeface="Consolas" panose="020B0609020204030204" pitchFamily="49" charset="0"/>
              </a:rPr>
              <a:t>package</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sunita</a:t>
            </a:r>
            <a:r>
              <a:rPr lang="en-US" b="1"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ABC {</a:t>
            </a:r>
          </a:p>
          <a:p>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0000C0"/>
                </a:solidFill>
                <a:latin typeface="Consolas" panose="020B0609020204030204" pitchFamily="49" charset="0"/>
              </a:rPr>
              <a:t>a</a:t>
            </a:r>
            <a:r>
              <a:rPr lang="en-US" b="1" dirty="0">
                <a:solidFill>
                  <a:srgbClr val="000000"/>
                </a:solidFill>
                <a:latin typeface="Consolas" panose="020B0609020204030204" pitchFamily="49" charset="0"/>
              </a:rPr>
              <a:t>=30;</a:t>
            </a:r>
          </a:p>
          <a:p>
            <a:r>
              <a:rPr lang="en-US" b="1" dirty="0">
                <a:solidFill>
                  <a:srgbClr val="7F0055"/>
                </a:solidFill>
                <a:latin typeface="Consolas" panose="020B0609020204030204" pitchFamily="49" charset="0"/>
              </a:rPr>
              <a:t>private</a:t>
            </a:r>
            <a:r>
              <a:rPr lang="en-US" b="1" dirty="0">
                <a:solidFill>
                  <a:srgbClr val="000000"/>
                </a:solidFill>
                <a:latin typeface="Consolas" panose="020B0609020204030204" pitchFamily="49" charset="0"/>
              </a:rPr>
              <a:t> </a:t>
            </a:r>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0000C0"/>
                </a:solidFill>
                <a:latin typeface="Consolas" panose="020B0609020204030204" pitchFamily="49" charset="0"/>
              </a:rPr>
              <a:t>b</a:t>
            </a:r>
            <a:r>
              <a:rPr lang="en-US" b="1" dirty="0">
                <a:solidFill>
                  <a:srgbClr val="000000"/>
                </a:solidFill>
                <a:latin typeface="Consolas" panose="020B0609020204030204" pitchFamily="49" charset="0"/>
              </a:rPr>
              <a:t>=10;</a:t>
            </a:r>
          </a:p>
          <a:p>
            <a:r>
              <a:rPr lang="en-US" b="1" dirty="0">
                <a:solidFill>
                  <a:srgbClr val="7F0055"/>
                </a:solidFill>
                <a:latin typeface="Consolas" panose="020B0609020204030204" pitchFamily="49" charset="0"/>
              </a:rPr>
              <a:t>protected</a:t>
            </a:r>
            <a:r>
              <a:rPr lang="en-US" b="1" dirty="0">
                <a:solidFill>
                  <a:srgbClr val="000000"/>
                </a:solidFill>
                <a:latin typeface="Consolas" panose="020B0609020204030204" pitchFamily="49" charset="0"/>
              </a:rPr>
              <a:t> </a:t>
            </a:r>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0000C0"/>
                </a:solidFill>
                <a:latin typeface="Consolas" panose="020B0609020204030204" pitchFamily="49" charset="0"/>
              </a:rPr>
              <a:t>c</a:t>
            </a:r>
            <a:r>
              <a:rPr lang="en-US" b="1" dirty="0">
                <a:solidFill>
                  <a:srgbClr val="000000"/>
                </a:solidFill>
                <a:latin typeface="Consolas" panose="020B0609020204030204" pitchFamily="49" charset="0"/>
              </a:rPr>
              <a:t>=40;</a:t>
            </a: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0000C0"/>
                </a:solidFill>
                <a:latin typeface="Consolas" panose="020B0609020204030204" pitchFamily="49" charset="0"/>
              </a:rPr>
              <a:t>d</a:t>
            </a:r>
            <a:r>
              <a:rPr lang="en-US" b="1" dirty="0">
                <a:solidFill>
                  <a:srgbClr val="000000"/>
                </a:solidFill>
                <a:latin typeface="Consolas" panose="020B0609020204030204" pitchFamily="49" charset="0"/>
              </a:rPr>
              <a:t>=90;</a:t>
            </a: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show() {</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err="1">
                <a:solidFill>
                  <a:srgbClr val="0000C0"/>
                </a:solidFill>
                <a:latin typeface="Consolas" panose="020B0609020204030204" pitchFamily="49" charset="0"/>
              </a:rPr>
              <a:t>a</a:t>
            </a:r>
            <a:r>
              <a:rPr lang="en-US" b="1" i="1" dirty="0" err="1">
                <a:solidFill>
                  <a:srgbClr val="000000"/>
                </a:solidFill>
                <a:latin typeface="Consolas" panose="020B0609020204030204" pitchFamily="49" charset="0"/>
              </a:rPr>
              <a:t>+</a:t>
            </a:r>
            <a:r>
              <a:rPr lang="en-US" b="1" i="1" dirty="0" err="1">
                <a:solidFill>
                  <a:srgbClr val="0000C0"/>
                </a:solidFill>
                <a:latin typeface="Consolas" panose="020B0609020204030204" pitchFamily="49" charset="0"/>
              </a:rPr>
              <a:t>b</a:t>
            </a:r>
            <a:r>
              <a:rPr lang="en-US" b="1" i="1" dirty="0" err="1">
                <a:solidFill>
                  <a:srgbClr val="000000"/>
                </a:solidFill>
                <a:latin typeface="Consolas" panose="020B0609020204030204" pitchFamily="49" charset="0"/>
              </a:rPr>
              <a:t>+</a:t>
            </a:r>
            <a:r>
              <a:rPr lang="en-US" b="1" i="1" dirty="0" err="1">
                <a:solidFill>
                  <a:srgbClr val="0000C0"/>
                </a:solidFill>
                <a:latin typeface="Consolas" panose="020B0609020204030204" pitchFamily="49" charset="0"/>
              </a:rPr>
              <a:t>c</a:t>
            </a:r>
            <a:r>
              <a:rPr lang="en-US" b="1" i="1" dirty="0" err="1">
                <a:solidFill>
                  <a:srgbClr val="000000"/>
                </a:solidFill>
                <a:latin typeface="Consolas" panose="020B0609020204030204" pitchFamily="49" charset="0"/>
              </a:rPr>
              <a:t>+</a:t>
            </a:r>
            <a:r>
              <a:rPr lang="en-US" b="1" i="1" dirty="0" err="1">
                <a:solidFill>
                  <a:srgbClr val="0000C0"/>
                </a:solidFill>
                <a:latin typeface="Consolas" panose="020B0609020204030204" pitchFamily="49" charset="0"/>
              </a:rPr>
              <a:t>d</a:t>
            </a:r>
            <a:r>
              <a:rPr lang="en-US" b="1" i="1"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p:txBody>
      </p:sp>
      <p:sp>
        <p:nvSpPr>
          <p:cNvPr id="5" name="Rectangle 4"/>
          <p:cNvSpPr/>
          <p:nvPr/>
        </p:nvSpPr>
        <p:spPr>
          <a:xfrm>
            <a:off x="5164183" y="3246682"/>
            <a:ext cx="6096000" cy="1477328"/>
          </a:xfrm>
          <a:prstGeom prst="rect">
            <a:avLst/>
          </a:prstGeom>
          <a:ln w="38100">
            <a:solidFill>
              <a:schemeClr val="tx1"/>
            </a:solidFill>
          </a:ln>
        </p:spPr>
        <p:txBody>
          <a:bodyPr>
            <a:spAutoFit/>
          </a:bodyPr>
          <a:lstStyle/>
          <a:p>
            <a:r>
              <a:rPr lang="en-US" b="1" dirty="0">
                <a:solidFill>
                  <a:srgbClr val="7F0055"/>
                </a:solidFill>
                <a:latin typeface="Consolas" panose="020B0609020204030204" pitchFamily="49" charset="0"/>
              </a:rPr>
              <a:t>package</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sunita</a:t>
            </a:r>
            <a:r>
              <a:rPr lang="en-US" b="1"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xxxx</a:t>
            </a:r>
            <a:r>
              <a:rPr lang="en-US" b="1" dirty="0">
                <a:solidFill>
                  <a:srgbClr val="000000"/>
                </a:solidFill>
                <a:latin typeface="Consolas" panose="020B0609020204030204" pitchFamily="49" charset="0"/>
              </a:rPr>
              <a:t> {</a:t>
            </a: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main(String[] </a:t>
            </a:r>
            <a:r>
              <a:rPr lang="en-US" b="1" dirty="0" err="1">
                <a:solidFill>
                  <a:srgbClr val="6A3E3E"/>
                </a:solidFill>
                <a:latin typeface="Consolas" panose="020B0609020204030204" pitchFamily="49" charset="0"/>
              </a:rPr>
              <a:t>args</a:t>
            </a:r>
            <a:r>
              <a:rPr lang="en-US" b="1"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ABC </a:t>
            </a:r>
            <a:r>
              <a:rPr lang="en-US" dirty="0">
                <a:solidFill>
                  <a:srgbClr val="6A3E3E"/>
                </a:solidFill>
                <a:latin typeface="Consolas" panose="020B0609020204030204" pitchFamily="49" charset="0"/>
              </a:rPr>
              <a:t>p</a:t>
            </a:r>
            <a:r>
              <a:rPr lang="en-US" dirty="0">
                <a:solidFill>
                  <a:srgbClr val="000000"/>
                </a:solidFill>
                <a:latin typeface="Consolas" panose="020B0609020204030204" pitchFamily="49" charset="0"/>
              </a:rPr>
              <a:t>=</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ABC();</a:t>
            </a:r>
          </a:p>
          <a:p>
            <a:r>
              <a:rPr lang="en-US" dirty="0" err="1">
                <a:solidFill>
                  <a:srgbClr val="6A3E3E"/>
                </a:solidFill>
                <a:latin typeface="Consolas" panose="020B0609020204030204" pitchFamily="49" charset="0"/>
              </a:rPr>
              <a:t>p</a:t>
            </a:r>
            <a:r>
              <a:rPr lang="en-US" dirty="0" err="1">
                <a:solidFill>
                  <a:srgbClr val="000000"/>
                </a:solidFill>
                <a:latin typeface="Consolas" panose="020B0609020204030204" pitchFamily="49" charset="0"/>
              </a:rPr>
              <a:t>.show</a:t>
            </a:r>
            <a:r>
              <a:rPr lang="en-US" dirty="0" smtClean="0">
                <a:solidFill>
                  <a:srgbClr val="000000"/>
                </a:solidFill>
                <a:latin typeface="Consolas" panose="020B0609020204030204" pitchFamily="49" charset="0"/>
              </a:rPr>
              <a:t>();} }</a:t>
            </a:r>
            <a:endParaRPr lang="en-US" dirty="0">
              <a:solidFill>
                <a:srgbClr val="000000"/>
              </a:solidFill>
              <a:latin typeface="Consolas" panose="020B0609020204030204" pitchFamily="49" charset="0"/>
            </a:endParaRPr>
          </a:p>
        </p:txBody>
      </p:sp>
      <p:pic>
        <p:nvPicPr>
          <p:cNvPr id="6" name="Picture 5"/>
          <p:cNvPicPr>
            <a:picLocks noChangeAspect="1"/>
          </p:cNvPicPr>
          <p:nvPr/>
        </p:nvPicPr>
        <p:blipFill rotWithShape="1">
          <a:blip r:embed="rId2"/>
          <a:srcRect t="42589" r="86913" b="40268"/>
          <a:stretch/>
        </p:blipFill>
        <p:spPr>
          <a:xfrm>
            <a:off x="9962334" y="366371"/>
            <a:ext cx="1702798" cy="1254036"/>
          </a:xfrm>
          <a:prstGeom prst="rect">
            <a:avLst/>
          </a:prstGeom>
          <a:ln w="38100">
            <a:solidFill>
              <a:schemeClr val="tx1"/>
            </a:solidFill>
          </a:ln>
        </p:spPr>
      </p:pic>
    </p:spTree>
    <p:extLst>
      <p:ext uri="{BB962C8B-B14F-4D97-AF65-F5344CB8AC3E}">
        <p14:creationId xmlns:p14="http://schemas.microsoft.com/office/powerpoint/2010/main" val="24694799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3709" y="0"/>
            <a:ext cx="7245927" cy="997527"/>
          </a:xfrm>
        </p:spPr>
        <p:txBody>
          <a:bodyPr/>
          <a:lstStyle/>
          <a:p>
            <a:r>
              <a:rPr lang="en-US" dirty="0" smtClean="0"/>
              <a:t>Applet in Java programming</a:t>
            </a:r>
            <a:endParaRPr lang="en-US" dirty="0"/>
          </a:p>
        </p:txBody>
      </p:sp>
      <p:sp>
        <p:nvSpPr>
          <p:cNvPr id="3" name="Content Placeholder 2"/>
          <p:cNvSpPr>
            <a:spLocks noGrp="1"/>
          </p:cNvSpPr>
          <p:nvPr>
            <p:ph idx="1"/>
          </p:nvPr>
        </p:nvSpPr>
        <p:spPr>
          <a:xfrm>
            <a:off x="678872" y="997526"/>
            <a:ext cx="10515600" cy="5652655"/>
          </a:xfrm>
        </p:spPr>
        <p:txBody>
          <a:bodyPr>
            <a:noAutofit/>
          </a:bodyPr>
          <a:lstStyle/>
          <a:p>
            <a:r>
              <a:rPr lang="en-US" sz="1800" dirty="0"/>
              <a:t>An </a:t>
            </a:r>
            <a:r>
              <a:rPr lang="en-US" sz="1800" b="1" dirty="0"/>
              <a:t>applet</a:t>
            </a:r>
            <a:r>
              <a:rPr lang="en-US" sz="1800" dirty="0"/>
              <a:t> is a Java program that runs in a Web browser. An applet can be a fully functional Java application because it has the entire Java API at its disposal.</a:t>
            </a:r>
          </a:p>
          <a:p>
            <a:r>
              <a:rPr lang="en-US" sz="1800" dirty="0"/>
              <a:t>There are some important differences between an applet and a standalone Java application, including the following −</a:t>
            </a:r>
          </a:p>
          <a:p>
            <a:pPr lvl="0"/>
            <a:r>
              <a:rPr lang="en-US" sz="1800" dirty="0"/>
              <a:t>An applet is a Java class that extends the </a:t>
            </a:r>
            <a:r>
              <a:rPr lang="en-US" sz="1800" dirty="0" err="1"/>
              <a:t>java.applet.Applet</a:t>
            </a:r>
            <a:r>
              <a:rPr lang="en-US" sz="1800" dirty="0"/>
              <a:t> class.</a:t>
            </a:r>
          </a:p>
          <a:p>
            <a:pPr lvl="0"/>
            <a:r>
              <a:rPr lang="en-US" sz="1800" dirty="0"/>
              <a:t>A main() method is not invoked on an applet, and an applet class will not define main().</a:t>
            </a:r>
          </a:p>
          <a:p>
            <a:pPr lvl="0"/>
            <a:r>
              <a:rPr lang="en-US" sz="1800" dirty="0"/>
              <a:t>Applets are designed to be embedded within an HTML page.</a:t>
            </a:r>
          </a:p>
          <a:p>
            <a:pPr lvl="0"/>
            <a:r>
              <a:rPr lang="en-US" sz="1800" dirty="0"/>
              <a:t>When a user views an HTML page that contains an applet, the code for the applet is downloaded to the user's machine.</a:t>
            </a:r>
          </a:p>
          <a:p>
            <a:pPr lvl="0"/>
            <a:r>
              <a:rPr lang="en-US" sz="1800" dirty="0"/>
              <a:t>A JVM is required to view an applet. The JVM can be either a plug-in of the Web browser or a separate runtime environment.</a:t>
            </a:r>
          </a:p>
          <a:p>
            <a:pPr lvl="0"/>
            <a:r>
              <a:rPr lang="en-US" sz="1800" dirty="0"/>
              <a:t>The JVM on the user's machine creates an instance of the applet class and invokes various methods during the applet's lifetime.</a:t>
            </a:r>
          </a:p>
          <a:p>
            <a:pPr lvl="0"/>
            <a:r>
              <a:rPr lang="en-US" sz="1800" dirty="0"/>
              <a:t>Applets have strict security rules that are enforced by the Web browser. The security of an applet is often referred to as sandbox security, comparing the applet to a child playing in a sandbox with various rules that must be followed.</a:t>
            </a:r>
          </a:p>
          <a:p>
            <a:pPr lvl="0"/>
            <a:r>
              <a:rPr lang="en-US" sz="1800" dirty="0"/>
              <a:t>Other classes that the applet needs can be downloaded in a single Java Archive (JAR) file</a:t>
            </a:r>
            <a:r>
              <a:rPr lang="en-US" sz="1800" dirty="0" smtClean="0"/>
              <a:t>.</a:t>
            </a:r>
            <a:endParaRPr lang="en-US" sz="1800" dirty="0"/>
          </a:p>
        </p:txBody>
      </p:sp>
    </p:spTree>
    <p:extLst>
      <p:ext uri="{BB962C8B-B14F-4D97-AF65-F5344CB8AC3E}">
        <p14:creationId xmlns:p14="http://schemas.microsoft.com/office/powerpoint/2010/main" val="21113757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819694" y="3066705"/>
            <a:ext cx="4415246" cy="3785652"/>
          </a:xfrm>
          <a:prstGeom prst="rect">
            <a:avLst/>
          </a:prstGeom>
          <a:ln w="38100">
            <a:solidFill>
              <a:schemeClr val="tx1"/>
            </a:solidFill>
          </a:ln>
        </p:spPr>
        <p:txBody>
          <a:bodyPr wrap="square">
            <a:spAutoFit/>
          </a:bodyPr>
          <a:lstStyle/>
          <a:p>
            <a:r>
              <a:rPr lang="en-US" altLang="en-US" sz="2000" b="1" dirty="0"/>
              <a:t>Instance with return type</a:t>
            </a:r>
          </a:p>
          <a:p>
            <a:r>
              <a:rPr lang="en-US" altLang="en-US" sz="2000" b="1" dirty="0">
                <a:solidFill>
                  <a:srgbClr val="FF0000"/>
                </a:solidFill>
              </a:rPr>
              <a:t>public class ABC {</a:t>
            </a:r>
            <a:br>
              <a:rPr lang="en-US" altLang="en-US" sz="2000" b="1" dirty="0">
                <a:solidFill>
                  <a:srgbClr val="FF0000"/>
                </a:solidFill>
              </a:rPr>
            </a:br>
            <a:r>
              <a:rPr lang="en-US" altLang="en-US" sz="2000" b="1" dirty="0">
                <a:solidFill>
                  <a:srgbClr val="FF0000"/>
                </a:solidFill>
              </a:rPr>
              <a:t>     public static void main(String[] </a:t>
            </a:r>
            <a:r>
              <a:rPr lang="en-US" altLang="en-US" sz="2000" b="1" dirty="0" err="1">
                <a:solidFill>
                  <a:srgbClr val="FF0000"/>
                </a:solidFill>
              </a:rPr>
              <a:t>args</a:t>
            </a:r>
            <a:r>
              <a:rPr lang="en-US" altLang="en-US" sz="2000" b="1" dirty="0">
                <a:solidFill>
                  <a:srgbClr val="FF0000"/>
                </a:solidFill>
              </a:rPr>
              <a:t>) {</a:t>
            </a:r>
            <a:br>
              <a:rPr lang="en-US" altLang="en-US" sz="2000" b="1" dirty="0">
                <a:solidFill>
                  <a:srgbClr val="FF0000"/>
                </a:solidFill>
              </a:rPr>
            </a:br>
            <a:r>
              <a:rPr lang="en-US" altLang="en-US" sz="2000" b="1" dirty="0">
                <a:solidFill>
                  <a:srgbClr val="FF0000"/>
                </a:solidFill>
              </a:rPr>
              <a:t>        </a:t>
            </a:r>
            <a:r>
              <a:rPr lang="en-US" altLang="en-US" sz="2000" b="1" dirty="0"/>
              <a:t>Test t=new Test();</a:t>
            </a:r>
            <a:br>
              <a:rPr lang="en-US" altLang="en-US" sz="2000" b="1" dirty="0"/>
            </a:br>
            <a:r>
              <a:rPr lang="en-US" altLang="en-US" sz="2000" b="1" dirty="0"/>
              <a:t>        </a:t>
            </a:r>
            <a:r>
              <a:rPr lang="en-US" altLang="en-US" sz="2000" b="1" dirty="0" err="1"/>
              <a:t>t.display</a:t>
            </a:r>
            <a:r>
              <a:rPr lang="en-US" altLang="en-US" sz="2000" b="1" dirty="0" smtClean="0"/>
              <a:t>();      </a:t>
            </a:r>
            <a:r>
              <a:rPr lang="en-US" altLang="en-US" sz="2000" b="1" dirty="0" smtClean="0">
                <a:solidFill>
                  <a:srgbClr val="FF0000"/>
                </a:solidFill>
              </a:rPr>
              <a:t>}   </a:t>
            </a:r>
            <a:r>
              <a:rPr lang="en-US" altLang="en-US" sz="2000" b="1" dirty="0">
                <a:solidFill>
                  <a:srgbClr val="FF0000"/>
                </a:solidFill>
              </a:rPr>
              <a:t>}</a:t>
            </a:r>
            <a:r>
              <a:rPr lang="en-US" altLang="en-US" sz="2000" b="1" dirty="0"/>
              <a:t/>
            </a:r>
            <a:br>
              <a:rPr lang="en-US" altLang="en-US" sz="2000" b="1" dirty="0"/>
            </a:br>
            <a:r>
              <a:rPr lang="en-US" altLang="en-US" sz="2000" b="1" dirty="0"/>
              <a:t> class Test{</a:t>
            </a:r>
            <a:br>
              <a:rPr lang="en-US" altLang="en-US" sz="2000" b="1" dirty="0"/>
            </a:br>
            <a:r>
              <a:rPr lang="en-US" altLang="en-US" sz="2000" b="1" dirty="0"/>
              <a:t> </a:t>
            </a:r>
            <a:r>
              <a:rPr lang="en-US" altLang="en-US" sz="2000" b="1" dirty="0" err="1"/>
              <a:t>int</a:t>
            </a:r>
            <a:r>
              <a:rPr lang="en-US" altLang="en-US" sz="2000" b="1" dirty="0"/>
              <a:t> add(){</a:t>
            </a:r>
            <a:br>
              <a:rPr lang="en-US" altLang="en-US" sz="2000" b="1" dirty="0"/>
            </a:br>
            <a:r>
              <a:rPr lang="en-US" altLang="en-US" sz="2000" b="1" dirty="0"/>
              <a:t>     </a:t>
            </a:r>
            <a:r>
              <a:rPr lang="en-US" altLang="en-US" sz="2000" b="1" dirty="0" err="1"/>
              <a:t>int</a:t>
            </a:r>
            <a:r>
              <a:rPr lang="en-US" altLang="en-US" sz="2000" b="1" dirty="0"/>
              <a:t> a=10;int b=20;</a:t>
            </a:r>
            <a:br>
              <a:rPr lang="en-US" altLang="en-US" sz="2000" b="1" dirty="0"/>
            </a:br>
            <a:r>
              <a:rPr lang="en-US" altLang="en-US" sz="2000" b="1" dirty="0"/>
              <a:t>     return (</a:t>
            </a:r>
            <a:r>
              <a:rPr lang="en-US" altLang="en-US" sz="2000" b="1" dirty="0" err="1"/>
              <a:t>a+b</a:t>
            </a:r>
            <a:r>
              <a:rPr lang="en-US" altLang="en-US" sz="2000" b="1" dirty="0" smtClean="0"/>
              <a:t>); </a:t>
            </a:r>
            <a:r>
              <a:rPr lang="en-US" altLang="en-US" sz="2000" b="1" dirty="0"/>
              <a:t>}</a:t>
            </a:r>
            <a:br>
              <a:rPr lang="en-US" altLang="en-US" sz="2000" b="1" dirty="0"/>
            </a:br>
            <a:r>
              <a:rPr lang="en-US" altLang="en-US" sz="2000" b="1" dirty="0"/>
              <a:t>     void display(){</a:t>
            </a:r>
            <a:br>
              <a:rPr lang="en-US" altLang="en-US" sz="2000" b="1" dirty="0"/>
            </a:br>
            <a:r>
              <a:rPr lang="en-US" altLang="en-US" sz="2000" b="1" dirty="0"/>
              <a:t>      </a:t>
            </a:r>
            <a:r>
              <a:rPr lang="en-US" altLang="en-US" sz="2000" b="1" dirty="0" err="1"/>
              <a:t>int</a:t>
            </a:r>
            <a:r>
              <a:rPr lang="en-US" altLang="en-US" sz="2000" b="1" dirty="0"/>
              <a:t> </a:t>
            </a:r>
            <a:r>
              <a:rPr lang="en-US" altLang="en-US" sz="2000" b="1" dirty="0" err="1"/>
              <a:t>zz</a:t>
            </a:r>
            <a:r>
              <a:rPr lang="en-US" altLang="en-US" sz="2000" b="1" dirty="0"/>
              <a:t>=add();</a:t>
            </a:r>
            <a:br>
              <a:rPr lang="en-US" altLang="en-US" sz="2000" b="1" dirty="0"/>
            </a:br>
            <a:r>
              <a:rPr lang="en-US" altLang="en-US" sz="2000" b="1" dirty="0"/>
              <a:t>         </a:t>
            </a:r>
            <a:r>
              <a:rPr lang="en-US" altLang="en-US" sz="2000" b="1" dirty="0" err="1"/>
              <a:t>System.out.println</a:t>
            </a:r>
            <a:r>
              <a:rPr lang="en-US" altLang="en-US" sz="2000" b="1" dirty="0"/>
              <a:t>(</a:t>
            </a:r>
            <a:r>
              <a:rPr lang="en-US" altLang="en-US" sz="2000" b="1" dirty="0" err="1"/>
              <a:t>zz</a:t>
            </a:r>
            <a:r>
              <a:rPr lang="en-US" altLang="en-US" sz="2000" b="1" dirty="0" smtClean="0"/>
              <a:t>);  </a:t>
            </a:r>
            <a:r>
              <a:rPr lang="en-US" altLang="en-US" sz="2000" b="1" dirty="0"/>
              <a:t>}  }</a:t>
            </a:r>
          </a:p>
        </p:txBody>
      </p:sp>
      <p:sp>
        <p:nvSpPr>
          <p:cNvPr id="5" name="Rectangle 2"/>
          <p:cNvSpPr>
            <a:spLocks noChangeArrowheads="1"/>
          </p:cNvSpPr>
          <p:nvPr/>
        </p:nvSpPr>
        <p:spPr bwMode="auto">
          <a:xfrm>
            <a:off x="6113415" y="74534"/>
            <a:ext cx="4572002" cy="2246769"/>
          </a:xfrm>
          <a:prstGeom prst="rect">
            <a:avLst/>
          </a:prstGeom>
          <a:ln w="38100">
            <a:solidFill>
              <a:schemeClr val="tx1"/>
            </a:solidFill>
          </a:ln>
        </p:spPr>
        <p:txBody>
          <a:bodyPr wrap="square">
            <a:spAutoFit/>
          </a:bodyPr>
          <a:lstStyle/>
          <a:p>
            <a:r>
              <a:rPr lang="en-US" altLang="en-US" sz="2000" b="1" dirty="0"/>
              <a:t>Static method </a:t>
            </a:r>
          </a:p>
          <a:p>
            <a:r>
              <a:rPr lang="en-US" altLang="en-US" sz="2000" b="1" dirty="0">
                <a:solidFill>
                  <a:srgbClr val="FF0000"/>
                </a:solidFill>
              </a:rPr>
              <a:t>public class ABC {</a:t>
            </a:r>
            <a:br>
              <a:rPr lang="en-US" altLang="en-US" sz="2000" b="1" dirty="0">
                <a:solidFill>
                  <a:srgbClr val="FF0000"/>
                </a:solidFill>
              </a:rPr>
            </a:br>
            <a:r>
              <a:rPr lang="en-US" altLang="en-US" sz="2000" b="1" dirty="0">
                <a:solidFill>
                  <a:srgbClr val="FF0000"/>
                </a:solidFill>
              </a:rPr>
              <a:t>     public static void main(String[] </a:t>
            </a:r>
            <a:r>
              <a:rPr lang="en-US" altLang="en-US" sz="2000" b="1" dirty="0" err="1">
                <a:solidFill>
                  <a:srgbClr val="FF0000"/>
                </a:solidFill>
              </a:rPr>
              <a:t>args</a:t>
            </a:r>
            <a:r>
              <a:rPr lang="en-US" altLang="en-US" sz="2000" b="1" dirty="0">
                <a:solidFill>
                  <a:srgbClr val="FF0000"/>
                </a:solidFill>
              </a:rPr>
              <a:t>) {</a:t>
            </a:r>
            <a:br>
              <a:rPr lang="en-US" altLang="en-US" sz="2000" b="1" dirty="0">
                <a:solidFill>
                  <a:srgbClr val="FF0000"/>
                </a:solidFill>
              </a:rPr>
            </a:br>
            <a:r>
              <a:rPr lang="en-US" altLang="en-US" sz="2000" b="1" dirty="0">
                <a:solidFill>
                  <a:srgbClr val="FF0000"/>
                </a:solidFill>
              </a:rPr>
              <a:t>      </a:t>
            </a:r>
            <a:r>
              <a:rPr lang="en-US" altLang="en-US" sz="2000" b="1" dirty="0" err="1">
                <a:solidFill>
                  <a:srgbClr val="FF0000"/>
                </a:solidFill>
              </a:rPr>
              <a:t>ABC.display</a:t>
            </a:r>
            <a:r>
              <a:rPr lang="en-US" altLang="en-US" sz="2000" b="1" dirty="0" smtClean="0">
                <a:solidFill>
                  <a:srgbClr val="FF0000"/>
                </a:solidFill>
              </a:rPr>
              <a:t>();        </a:t>
            </a:r>
            <a:r>
              <a:rPr lang="en-US" altLang="en-US" sz="2000" b="1" dirty="0">
                <a:solidFill>
                  <a:srgbClr val="FF0000"/>
                </a:solidFill>
              </a:rPr>
              <a:t>}</a:t>
            </a:r>
            <a:r>
              <a:rPr lang="en-US" altLang="en-US" sz="2000" b="1" dirty="0"/>
              <a:t/>
            </a:r>
            <a:br>
              <a:rPr lang="en-US" altLang="en-US" sz="2000" b="1" dirty="0"/>
            </a:br>
            <a:r>
              <a:rPr lang="en-US" altLang="en-US" sz="2000" b="1" dirty="0"/>
              <a:t> static void display(){</a:t>
            </a:r>
            <a:br>
              <a:rPr lang="en-US" altLang="en-US" sz="2000" b="1" dirty="0"/>
            </a:br>
            <a:r>
              <a:rPr lang="en-US" altLang="en-US" sz="2000" b="1" dirty="0"/>
              <a:t>         </a:t>
            </a:r>
            <a:r>
              <a:rPr lang="en-US" altLang="en-US" sz="2000" b="1" dirty="0" err="1"/>
              <a:t>int</a:t>
            </a:r>
            <a:r>
              <a:rPr lang="en-US" altLang="en-US" sz="2000" b="1" dirty="0"/>
              <a:t> x=400;</a:t>
            </a:r>
            <a:br>
              <a:rPr lang="en-US" altLang="en-US" sz="2000" b="1" dirty="0"/>
            </a:br>
            <a:r>
              <a:rPr lang="en-US" altLang="en-US" sz="2000" b="1" dirty="0"/>
              <a:t>         </a:t>
            </a:r>
            <a:r>
              <a:rPr lang="en-US" altLang="en-US" sz="2000" b="1" dirty="0" err="1"/>
              <a:t>System.out.println</a:t>
            </a:r>
            <a:r>
              <a:rPr lang="en-US" altLang="en-US" sz="2000" b="1" dirty="0"/>
              <a:t>(x</a:t>
            </a:r>
            <a:r>
              <a:rPr lang="en-US" altLang="en-US" sz="2000" b="1" dirty="0" smtClean="0"/>
              <a:t>);   </a:t>
            </a:r>
            <a:r>
              <a:rPr lang="en-US" altLang="en-US" sz="2000" b="1" dirty="0"/>
              <a:t>} }</a:t>
            </a:r>
          </a:p>
        </p:txBody>
      </p:sp>
      <p:sp>
        <p:nvSpPr>
          <p:cNvPr id="6" name="Rectangle 5"/>
          <p:cNvSpPr/>
          <p:nvPr/>
        </p:nvSpPr>
        <p:spPr>
          <a:xfrm>
            <a:off x="6387737" y="3251871"/>
            <a:ext cx="4437017" cy="2862322"/>
          </a:xfrm>
          <a:prstGeom prst="rect">
            <a:avLst/>
          </a:prstGeom>
          <a:ln w="38100">
            <a:solidFill>
              <a:schemeClr val="tx1"/>
            </a:solidFill>
          </a:ln>
        </p:spPr>
        <p:txBody>
          <a:bodyPr wrap="square">
            <a:spAutoFit/>
          </a:bodyPr>
          <a:lstStyle/>
          <a:p>
            <a:r>
              <a:rPr lang="en-US" sz="2000" b="1" dirty="0" smtClean="0"/>
              <a:t>Static method in another class </a:t>
            </a:r>
          </a:p>
          <a:p>
            <a:r>
              <a:rPr lang="en-US" sz="2000" b="1" dirty="0" smtClean="0">
                <a:solidFill>
                  <a:srgbClr val="FF0000"/>
                </a:solidFill>
              </a:rPr>
              <a:t>public </a:t>
            </a:r>
            <a:r>
              <a:rPr lang="en-US" sz="2000" b="1" dirty="0">
                <a:solidFill>
                  <a:srgbClr val="FF0000"/>
                </a:solidFill>
              </a:rPr>
              <a:t>class ABC {</a:t>
            </a:r>
          </a:p>
          <a:p>
            <a:r>
              <a:rPr lang="en-US" sz="2000" b="1" dirty="0">
                <a:solidFill>
                  <a:srgbClr val="FF0000"/>
                </a:solidFill>
              </a:rPr>
              <a:t>       public static void main(String[] </a:t>
            </a:r>
            <a:r>
              <a:rPr lang="en-US" sz="2000" b="1" dirty="0" err="1">
                <a:solidFill>
                  <a:srgbClr val="FF0000"/>
                </a:solidFill>
              </a:rPr>
              <a:t>args</a:t>
            </a:r>
            <a:r>
              <a:rPr lang="en-US" sz="2000" b="1" dirty="0">
                <a:solidFill>
                  <a:srgbClr val="FF0000"/>
                </a:solidFill>
              </a:rPr>
              <a:t>) {</a:t>
            </a:r>
          </a:p>
          <a:p>
            <a:r>
              <a:rPr lang="en-US" sz="2000" b="1" dirty="0">
                <a:solidFill>
                  <a:srgbClr val="FF0000"/>
                </a:solidFill>
              </a:rPr>
              <a:t>           </a:t>
            </a:r>
            <a:r>
              <a:rPr lang="en-US" sz="2000" b="1" dirty="0" err="1">
                <a:solidFill>
                  <a:srgbClr val="FF0000"/>
                </a:solidFill>
              </a:rPr>
              <a:t>Test.display</a:t>
            </a:r>
            <a:r>
              <a:rPr lang="en-US" sz="2000" b="1" dirty="0" smtClean="0">
                <a:solidFill>
                  <a:srgbClr val="FF0000"/>
                </a:solidFill>
              </a:rPr>
              <a:t>();         }    </a:t>
            </a:r>
            <a:r>
              <a:rPr lang="en-US" sz="2000" b="1" dirty="0">
                <a:solidFill>
                  <a:srgbClr val="FF0000"/>
                </a:solidFill>
              </a:rPr>
              <a:t>}</a:t>
            </a:r>
          </a:p>
          <a:p>
            <a:r>
              <a:rPr lang="en-US" sz="2000" b="1" dirty="0"/>
              <a:t>   class Test{</a:t>
            </a:r>
          </a:p>
          <a:p>
            <a:r>
              <a:rPr lang="en-US" sz="2000" b="1" dirty="0"/>
              <a:t>    static void display(){</a:t>
            </a:r>
          </a:p>
          <a:p>
            <a:r>
              <a:rPr lang="en-US" sz="2000" b="1" dirty="0"/>
              <a:t>            </a:t>
            </a:r>
            <a:r>
              <a:rPr lang="en-US" sz="2000" b="1" dirty="0" err="1"/>
              <a:t>int</a:t>
            </a:r>
            <a:r>
              <a:rPr lang="en-US" sz="2000" b="1" dirty="0"/>
              <a:t> x=4000;</a:t>
            </a:r>
          </a:p>
          <a:p>
            <a:r>
              <a:rPr lang="en-US" sz="2000" b="1" dirty="0"/>
              <a:t>            </a:t>
            </a:r>
            <a:r>
              <a:rPr lang="en-US" sz="2000" b="1" dirty="0" err="1"/>
              <a:t>System.out.println</a:t>
            </a:r>
            <a:r>
              <a:rPr lang="en-US" sz="2000" b="1" dirty="0"/>
              <a:t>(x</a:t>
            </a:r>
            <a:r>
              <a:rPr lang="en-US" sz="2000" b="1" dirty="0" smtClean="0"/>
              <a:t>);  } </a:t>
            </a:r>
            <a:r>
              <a:rPr lang="en-US" sz="2000" b="1" dirty="0"/>
              <a:t>}</a:t>
            </a:r>
          </a:p>
        </p:txBody>
      </p:sp>
      <p:sp>
        <p:nvSpPr>
          <p:cNvPr id="7" name="Rectangle 3"/>
          <p:cNvSpPr>
            <a:spLocks noChangeArrowheads="1"/>
          </p:cNvSpPr>
          <p:nvPr/>
        </p:nvSpPr>
        <p:spPr bwMode="auto">
          <a:xfrm>
            <a:off x="254727" y="35345"/>
            <a:ext cx="4696095" cy="3170099"/>
          </a:xfrm>
          <a:prstGeom prst="rect">
            <a:avLst/>
          </a:prstGeom>
          <a:ln w="38100">
            <a:solidFill>
              <a:schemeClr val="tx1"/>
            </a:solidFill>
          </a:ln>
        </p:spPr>
        <p:txBody>
          <a:bodyPr wrap="square">
            <a:spAutoFit/>
          </a:bodyPr>
          <a:lstStyle/>
          <a:p>
            <a:r>
              <a:rPr lang="en-US" altLang="en-US" sz="2000" b="1" dirty="0"/>
              <a:t>Instance with another class</a:t>
            </a:r>
          </a:p>
          <a:p>
            <a:r>
              <a:rPr lang="en-US" altLang="en-US" sz="2000" b="1" dirty="0">
                <a:solidFill>
                  <a:srgbClr val="FF0000"/>
                </a:solidFill>
              </a:rPr>
              <a:t>public class ABC {</a:t>
            </a:r>
            <a:br>
              <a:rPr lang="en-US" altLang="en-US" sz="2000" b="1" dirty="0">
                <a:solidFill>
                  <a:srgbClr val="FF0000"/>
                </a:solidFill>
              </a:rPr>
            </a:br>
            <a:r>
              <a:rPr lang="en-US" altLang="en-US" sz="2000" b="1" dirty="0">
                <a:solidFill>
                  <a:srgbClr val="FF0000"/>
                </a:solidFill>
              </a:rPr>
              <a:t>     public static void main(String[] </a:t>
            </a:r>
            <a:r>
              <a:rPr lang="en-US" altLang="en-US" sz="2000" b="1" dirty="0" err="1">
                <a:solidFill>
                  <a:srgbClr val="FF0000"/>
                </a:solidFill>
              </a:rPr>
              <a:t>args</a:t>
            </a:r>
            <a:r>
              <a:rPr lang="en-US" altLang="en-US" sz="2000" b="1" dirty="0">
                <a:solidFill>
                  <a:srgbClr val="FF0000"/>
                </a:solidFill>
              </a:rPr>
              <a:t>) {</a:t>
            </a:r>
            <a:br>
              <a:rPr lang="en-US" altLang="en-US" sz="2000" b="1" dirty="0">
                <a:solidFill>
                  <a:srgbClr val="FF0000"/>
                </a:solidFill>
              </a:rPr>
            </a:br>
            <a:r>
              <a:rPr lang="en-US" altLang="en-US" sz="2000" b="1" dirty="0">
                <a:solidFill>
                  <a:srgbClr val="FF0000"/>
                </a:solidFill>
              </a:rPr>
              <a:t>        </a:t>
            </a:r>
            <a:r>
              <a:rPr lang="en-US" altLang="en-US" sz="2000" b="1" dirty="0"/>
              <a:t>Hello h=new Hello();</a:t>
            </a:r>
            <a:br>
              <a:rPr lang="en-US" altLang="en-US" sz="2000" b="1" dirty="0"/>
            </a:br>
            <a:r>
              <a:rPr lang="en-US" altLang="en-US" sz="2000" b="1" dirty="0">
                <a:solidFill>
                  <a:srgbClr val="FF0000"/>
                </a:solidFill>
              </a:rPr>
              <a:t>        </a:t>
            </a:r>
            <a:r>
              <a:rPr lang="en-US" altLang="en-US" sz="2000" b="1" dirty="0" err="1">
                <a:solidFill>
                  <a:srgbClr val="FF0000"/>
                </a:solidFill>
              </a:rPr>
              <a:t>h.display</a:t>
            </a:r>
            <a:r>
              <a:rPr lang="en-US" altLang="en-US" sz="2000" b="1" dirty="0">
                <a:solidFill>
                  <a:srgbClr val="FF0000"/>
                </a:solidFill>
              </a:rPr>
              <a:t>(20</a:t>
            </a:r>
            <a:r>
              <a:rPr lang="en-US" altLang="en-US" sz="2000" b="1" dirty="0" smtClean="0">
                <a:solidFill>
                  <a:srgbClr val="FF0000"/>
                </a:solidFill>
              </a:rPr>
              <a:t>);      }    </a:t>
            </a:r>
            <a:r>
              <a:rPr lang="en-US" altLang="en-US" sz="2000" b="1" dirty="0">
                <a:solidFill>
                  <a:srgbClr val="FF0000"/>
                </a:solidFill>
              </a:rPr>
              <a:t>}</a:t>
            </a:r>
            <a:r>
              <a:rPr lang="en-US" altLang="en-US" sz="2000" b="1" dirty="0"/>
              <a:t/>
            </a:r>
            <a:br>
              <a:rPr lang="en-US" altLang="en-US" sz="2000" b="1" dirty="0"/>
            </a:br>
            <a:r>
              <a:rPr lang="en-US" altLang="en-US" sz="2000" b="1" dirty="0"/>
              <a:t> class Hello{</a:t>
            </a:r>
            <a:br>
              <a:rPr lang="en-US" altLang="en-US" sz="2000" b="1" dirty="0"/>
            </a:br>
            <a:r>
              <a:rPr lang="en-US" altLang="en-US" sz="2000" b="1" dirty="0"/>
              <a:t>     void display( </a:t>
            </a:r>
            <a:r>
              <a:rPr lang="en-US" altLang="en-US" sz="2000" b="1" dirty="0" err="1"/>
              <a:t>int</a:t>
            </a:r>
            <a:r>
              <a:rPr lang="en-US" altLang="en-US" sz="2000" b="1" dirty="0"/>
              <a:t> aa){</a:t>
            </a:r>
            <a:br>
              <a:rPr lang="en-US" altLang="en-US" sz="2000" b="1" dirty="0"/>
            </a:br>
            <a:r>
              <a:rPr lang="en-US" altLang="en-US" sz="2000" b="1" dirty="0"/>
              <a:t> </a:t>
            </a:r>
            <a:r>
              <a:rPr lang="en-US" altLang="en-US" sz="2000" b="1" dirty="0" smtClean="0"/>
              <a:t>      </a:t>
            </a:r>
            <a:r>
              <a:rPr lang="en-US" altLang="en-US" sz="2000" b="1" dirty="0" err="1" smtClean="0"/>
              <a:t>int</a:t>
            </a:r>
            <a:r>
              <a:rPr lang="en-US" altLang="en-US" sz="2000" b="1" dirty="0" smtClean="0"/>
              <a:t> </a:t>
            </a:r>
            <a:r>
              <a:rPr lang="en-US" altLang="en-US" sz="2000" b="1" dirty="0" err="1"/>
              <a:t>zz</a:t>
            </a:r>
            <a:r>
              <a:rPr lang="en-US" altLang="en-US" sz="2000" b="1" dirty="0"/>
              <a:t>=aa*aa;</a:t>
            </a:r>
            <a:br>
              <a:rPr lang="en-US" altLang="en-US" sz="2000" b="1" dirty="0"/>
            </a:br>
            <a:r>
              <a:rPr lang="en-US" altLang="en-US" sz="2000" b="1" dirty="0"/>
              <a:t>       </a:t>
            </a:r>
            <a:r>
              <a:rPr lang="en-US" altLang="en-US" sz="2000" b="1" dirty="0" err="1" smtClean="0"/>
              <a:t>System.out.println</a:t>
            </a:r>
            <a:r>
              <a:rPr lang="en-US" altLang="en-US" sz="2000" b="1" dirty="0"/>
              <a:t>("from instance "+</a:t>
            </a:r>
            <a:r>
              <a:rPr lang="en-US" altLang="en-US" sz="2000" b="1" dirty="0" err="1"/>
              <a:t>zz</a:t>
            </a:r>
            <a:r>
              <a:rPr lang="en-US" altLang="en-US" sz="2000" b="1" dirty="0" smtClean="0"/>
              <a:t>);  </a:t>
            </a:r>
            <a:r>
              <a:rPr lang="en-US" altLang="en-US" sz="2000" b="1" dirty="0"/>
              <a:t>}  }</a:t>
            </a:r>
          </a:p>
        </p:txBody>
      </p:sp>
    </p:spTree>
    <p:extLst>
      <p:ext uri="{BB962C8B-B14F-4D97-AF65-F5344CB8AC3E}">
        <p14:creationId xmlns:p14="http://schemas.microsoft.com/office/powerpoint/2010/main" val="24930982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0925" y="202538"/>
            <a:ext cx="10877006" cy="6555641"/>
          </a:xfrm>
          <a:prstGeom prst="rect">
            <a:avLst/>
          </a:prstGeom>
          <a:ln w="38100">
            <a:solidFill>
              <a:schemeClr val="tx1"/>
            </a:solidFill>
          </a:ln>
        </p:spPr>
        <p:txBody>
          <a:bodyPr wrap="square">
            <a:spAutoFit/>
          </a:bodyPr>
          <a:lstStyle/>
          <a:p>
            <a:r>
              <a:rPr lang="en-US" sz="2000" dirty="0"/>
              <a:t>import </a:t>
            </a:r>
            <a:r>
              <a:rPr lang="en-US" sz="2000" dirty="0" err="1"/>
              <a:t>java.applet.Applet</a:t>
            </a:r>
            <a:r>
              <a:rPr lang="en-US" sz="2000" dirty="0"/>
              <a:t>;</a:t>
            </a:r>
          </a:p>
          <a:p>
            <a:r>
              <a:rPr lang="en-US" sz="2000" dirty="0"/>
              <a:t>import </a:t>
            </a:r>
            <a:r>
              <a:rPr lang="en-US" sz="2000" dirty="0" err="1"/>
              <a:t>java.awt.Graphics</a:t>
            </a:r>
            <a:r>
              <a:rPr lang="en-US" sz="2000" dirty="0"/>
              <a:t>;</a:t>
            </a:r>
          </a:p>
          <a:p>
            <a:r>
              <a:rPr lang="en-US" sz="2000" dirty="0"/>
              <a:t>import </a:t>
            </a:r>
            <a:r>
              <a:rPr lang="en-US" sz="2000" dirty="0" err="1"/>
              <a:t>java.awt.Color</a:t>
            </a:r>
            <a:r>
              <a:rPr lang="en-US" sz="2000" dirty="0"/>
              <a:t>;</a:t>
            </a:r>
          </a:p>
          <a:p>
            <a:r>
              <a:rPr lang="en-US" sz="2000" dirty="0"/>
              <a:t>public class Applet11 extends Applet{</a:t>
            </a:r>
          </a:p>
          <a:p>
            <a:r>
              <a:rPr lang="en-US" sz="2000" dirty="0">
                <a:solidFill>
                  <a:srgbClr val="FF0000"/>
                </a:solidFill>
              </a:rPr>
              <a:t>public void paint(Graphics g) {</a:t>
            </a:r>
          </a:p>
          <a:p>
            <a:r>
              <a:rPr lang="en-US" sz="2000" dirty="0" err="1">
                <a:solidFill>
                  <a:srgbClr val="FF0000"/>
                </a:solidFill>
              </a:rPr>
              <a:t>g.drawString</a:t>
            </a:r>
            <a:r>
              <a:rPr lang="en-US" sz="2000" dirty="0">
                <a:solidFill>
                  <a:srgbClr val="FF0000"/>
                </a:solidFill>
              </a:rPr>
              <a:t>("Hello students </a:t>
            </a:r>
            <a:r>
              <a:rPr lang="en-US" sz="2000" dirty="0" err="1">
                <a:solidFill>
                  <a:srgbClr val="FF0000"/>
                </a:solidFill>
              </a:rPr>
              <a:t>yagya</a:t>
            </a:r>
            <a:r>
              <a:rPr lang="en-US" sz="2000" dirty="0">
                <a:solidFill>
                  <a:srgbClr val="FF0000"/>
                </a:solidFill>
              </a:rPr>
              <a:t> </a:t>
            </a:r>
            <a:r>
              <a:rPr lang="en-US" sz="2000" dirty="0" err="1">
                <a:solidFill>
                  <a:srgbClr val="FF0000"/>
                </a:solidFill>
              </a:rPr>
              <a:t>rimal</a:t>
            </a:r>
            <a:r>
              <a:rPr lang="en-US" sz="2000" dirty="0">
                <a:solidFill>
                  <a:srgbClr val="FF0000"/>
                </a:solidFill>
              </a:rPr>
              <a:t>", 100, 100);</a:t>
            </a:r>
          </a:p>
          <a:p>
            <a:r>
              <a:rPr lang="en-US" sz="2000" dirty="0" err="1" smtClean="0">
                <a:solidFill>
                  <a:srgbClr val="C00000"/>
                </a:solidFill>
              </a:rPr>
              <a:t>g.setColor</a:t>
            </a:r>
            <a:r>
              <a:rPr lang="en-US" sz="2000" dirty="0" smtClean="0">
                <a:solidFill>
                  <a:srgbClr val="C00000"/>
                </a:solidFill>
              </a:rPr>
              <a:t>(</a:t>
            </a:r>
            <a:r>
              <a:rPr lang="en-US" sz="2000" dirty="0" err="1" smtClean="0">
                <a:solidFill>
                  <a:srgbClr val="C00000"/>
                </a:solidFill>
              </a:rPr>
              <a:t>Color.YELLLOW</a:t>
            </a:r>
            <a:r>
              <a:rPr lang="en-US" sz="2000" dirty="0" smtClean="0">
                <a:solidFill>
                  <a:srgbClr val="C00000"/>
                </a:solidFill>
              </a:rPr>
              <a:t>);</a:t>
            </a:r>
            <a:endParaRPr lang="en-US" sz="2000" dirty="0">
              <a:solidFill>
                <a:srgbClr val="C00000"/>
              </a:solidFill>
            </a:endParaRPr>
          </a:p>
          <a:p>
            <a:r>
              <a:rPr lang="en-US" sz="2000" dirty="0" err="1">
                <a:solidFill>
                  <a:srgbClr val="C00000"/>
                </a:solidFill>
              </a:rPr>
              <a:t>g.drawString</a:t>
            </a:r>
            <a:r>
              <a:rPr lang="en-US" sz="2000" dirty="0">
                <a:solidFill>
                  <a:srgbClr val="C00000"/>
                </a:solidFill>
              </a:rPr>
              <a:t>("My name is",400,300);</a:t>
            </a:r>
          </a:p>
          <a:p>
            <a:r>
              <a:rPr lang="en-US" sz="2000" dirty="0" err="1" smtClean="0"/>
              <a:t>g.setColor</a:t>
            </a:r>
            <a:r>
              <a:rPr lang="en-US" sz="2000" dirty="0" smtClean="0"/>
              <a:t>(</a:t>
            </a:r>
            <a:r>
              <a:rPr lang="en-US" sz="2000" dirty="0" err="1" smtClean="0"/>
              <a:t>Color.RED</a:t>
            </a:r>
            <a:r>
              <a:rPr lang="en-US" sz="2000" dirty="0" smtClean="0"/>
              <a:t>);</a:t>
            </a:r>
            <a:endParaRPr lang="en-US" sz="2000" dirty="0"/>
          </a:p>
          <a:p>
            <a:r>
              <a:rPr lang="en-US" sz="2000" dirty="0" err="1"/>
              <a:t>g.drawRect</a:t>
            </a:r>
            <a:r>
              <a:rPr lang="en-US" sz="2000" dirty="0"/>
              <a:t>(300,150,200,100);</a:t>
            </a:r>
          </a:p>
          <a:p>
            <a:r>
              <a:rPr lang="en-US" sz="2000" dirty="0" err="1" smtClean="0"/>
              <a:t>g.setColor</a:t>
            </a:r>
            <a:r>
              <a:rPr lang="en-US" sz="2000" dirty="0" smtClean="0"/>
              <a:t>(</a:t>
            </a:r>
            <a:r>
              <a:rPr lang="en-US" sz="2000" dirty="0" err="1" smtClean="0"/>
              <a:t>Color.YELLOW</a:t>
            </a:r>
            <a:r>
              <a:rPr lang="en-US" sz="2000" dirty="0" smtClean="0"/>
              <a:t>);   </a:t>
            </a:r>
            <a:endParaRPr lang="en-US" sz="2000" dirty="0"/>
          </a:p>
          <a:p>
            <a:r>
              <a:rPr lang="en-US" sz="2000" dirty="0" err="1"/>
              <a:t>g.fillRect</a:t>
            </a:r>
            <a:r>
              <a:rPr lang="en-US" sz="2000" dirty="0"/>
              <a:t>( 300,150, 200, 100 );</a:t>
            </a:r>
          </a:p>
          <a:p>
            <a:r>
              <a:rPr lang="en-US" sz="2000" dirty="0" err="1" smtClean="0"/>
              <a:t>g.setColor</a:t>
            </a:r>
            <a:r>
              <a:rPr lang="en-US" sz="2000" dirty="0" smtClean="0"/>
              <a:t>(</a:t>
            </a:r>
            <a:r>
              <a:rPr lang="en-US" sz="2000" dirty="0" err="1" smtClean="0"/>
              <a:t>Color.MAGENTA</a:t>
            </a:r>
            <a:r>
              <a:rPr lang="en-US" sz="2000" dirty="0" smtClean="0"/>
              <a:t>);</a:t>
            </a:r>
            <a:endParaRPr lang="en-US" sz="2000" dirty="0"/>
          </a:p>
          <a:p>
            <a:r>
              <a:rPr lang="en-US" sz="2000" dirty="0" err="1"/>
              <a:t>g.drawString</a:t>
            </a:r>
            <a:r>
              <a:rPr lang="en-US" sz="2000" dirty="0"/>
              <a:t>("Rectangle",500,150</a:t>
            </a:r>
            <a:r>
              <a:rPr lang="en-US" sz="2000" dirty="0" smtClean="0"/>
              <a:t>); </a:t>
            </a:r>
            <a:r>
              <a:rPr lang="en-US" sz="2000" dirty="0"/>
              <a:t>	</a:t>
            </a:r>
            <a:r>
              <a:rPr lang="en-US" sz="2000" dirty="0" smtClean="0"/>
              <a:t>}  }</a:t>
            </a:r>
            <a:endParaRPr lang="en-US" sz="2000" dirty="0"/>
          </a:p>
          <a:p>
            <a:r>
              <a:rPr lang="en-US" sz="2000" dirty="0"/>
              <a:t>//&lt;html&gt;&lt;title&gt;&lt;/title&gt;&lt;body</a:t>
            </a:r>
            <a:r>
              <a:rPr lang="en-US" sz="2000" dirty="0" smtClean="0"/>
              <a:t>&gt;</a:t>
            </a:r>
          </a:p>
          <a:p>
            <a:r>
              <a:rPr lang="en-US" sz="2000" dirty="0" smtClean="0"/>
              <a:t>&lt;</a:t>
            </a:r>
            <a:r>
              <a:rPr lang="en-US" sz="2000" dirty="0"/>
              <a:t>APPLET code="Applet11.class",width="200" height="300</a:t>
            </a:r>
            <a:r>
              <a:rPr lang="en-US" sz="2000" dirty="0" smtClean="0"/>
              <a:t>"&gt;</a:t>
            </a:r>
          </a:p>
          <a:p>
            <a:r>
              <a:rPr lang="en-US" sz="2000" dirty="0" smtClean="0"/>
              <a:t>&lt;/</a:t>
            </a:r>
            <a:r>
              <a:rPr lang="en-US" sz="2000" dirty="0"/>
              <a:t>APPLET&gt;</a:t>
            </a:r>
          </a:p>
          <a:p>
            <a:r>
              <a:rPr lang="en-US" sz="2000" dirty="0"/>
              <a:t>//&lt;/body&gt;&lt;/HTML&gt; first run on .html</a:t>
            </a:r>
          </a:p>
          <a:p>
            <a:r>
              <a:rPr lang="en-US" sz="2000" dirty="0"/>
              <a:t>//C:\jdk1.2.2\applet&gt;</a:t>
            </a:r>
            <a:r>
              <a:rPr lang="en-US" sz="2000" dirty="0" err="1"/>
              <a:t>appletviewer</a:t>
            </a:r>
            <a:r>
              <a:rPr lang="en-US" sz="2000" dirty="0"/>
              <a:t> Applet11.java</a:t>
            </a:r>
          </a:p>
          <a:p>
            <a:r>
              <a:rPr lang="en-US" sz="2000" dirty="0"/>
              <a:t>//C:\jdk1.2.2\applet&gt;</a:t>
            </a:r>
            <a:r>
              <a:rPr lang="en-US" sz="2000" dirty="0" err="1"/>
              <a:t>javac</a:t>
            </a:r>
            <a:r>
              <a:rPr lang="en-US" sz="2000" dirty="0"/>
              <a:t> Applet11.java</a:t>
            </a:r>
          </a:p>
          <a:p>
            <a:r>
              <a:rPr lang="en-US" sz="2000" dirty="0"/>
              <a:t>//C:\jdk1.2.2\applet&gt;</a:t>
            </a:r>
            <a:r>
              <a:rPr lang="en-US" sz="2000" dirty="0" err="1"/>
              <a:t>appletviewer</a:t>
            </a:r>
            <a:r>
              <a:rPr lang="en-US" sz="2000" dirty="0"/>
              <a:t> </a:t>
            </a:r>
            <a:r>
              <a:rPr lang="en-US" sz="2000" dirty="0" smtClean="0"/>
              <a:t>Applet11.java</a:t>
            </a:r>
            <a:endParaRPr lang="en-US" sz="2000" dirty="0"/>
          </a:p>
        </p:txBody>
      </p:sp>
    </p:spTree>
    <p:extLst>
      <p:ext uri="{BB962C8B-B14F-4D97-AF65-F5344CB8AC3E}">
        <p14:creationId xmlns:p14="http://schemas.microsoft.com/office/powerpoint/2010/main" val="28125065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10491" y="188690"/>
            <a:ext cx="11035145" cy="6395662"/>
          </a:xfrm>
          <a:prstGeom prst="rect">
            <a:avLst/>
          </a:prstGeom>
        </p:spPr>
        <p:txBody>
          <a:bodyPr wrap="square">
            <a:spAutoFit/>
          </a:bodyPr>
          <a:lstStyle/>
          <a:p>
            <a:pPr>
              <a:lnSpc>
                <a:spcPct val="107000"/>
              </a:lnSpc>
            </a:pPr>
            <a:r>
              <a:rPr lang="en-US" sz="2400" b="1" dirty="0">
                <a:latin typeface="Times New Roman" panose="02020603050405020304" pitchFamily="18" charset="0"/>
                <a:ea typeface="Times New Roman" panose="02020603050405020304" pitchFamily="18" charset="0"/>
                <a:cs typeface="Times New Roman" panose="02020603050405020304" pitchFamily="18" charset="0"/>
              </a:rPr>
              <a:t>Life Cycle of an Applet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2400" dirty="0">
                <a:latin typeface="Times New Roman" panose="02020603050405020304" pitchFamily="18" charset="0"/>
                <a:ea typeface="Times New Roman" panose="02020603050405020304" pitchFamily="18" charset="0"/>
                <a:cs typeface="Times New Roman" panose="02020603050405020304" pitchFamily="18" charset="0"/>
              </a:rPr>
              <a:t>Four methods in the Applet class gives you the framework on which you build any serious applet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2400" b="1" dirty="0" err="1">
                <a:latin typeface="Times New Roman" panose="02020603050405020304" pitchFamily="18" charset="0"/>
                <a:ea typeface="Times New Roman" panose="02020603050405020304" pitchFamily="18" charset="0"/>
                <a:cs typeface="Times New Roman" panose="02020603050405020304" pitchFamily="18" charset="0"/>
              </a:rPr>
              <a:t>init</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 This method is intended for whatever initialization is needed for your applet. It is called after the </a:t>
            </a:r>
            <a:r>
              <a:rPr lang="en-US" sz="2400" dirty="0" err="1">
                <a:latin typeface="Times New Roman" panose="02020603050405020304" pitchFamily="18" charset="0"/>
                <a:ea typeface="Times New Roman" panose="02020603050405020304" pitchFamily="18" charset="0"/>
                <a:cs typeface="Times New Roman" panose="02020603050405020304" pitchFamily="18" charset="0"/>
              </a:rPr>
              <a:t>param</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tags inside the applet tag have been processed.</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24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start</a:t>
            </a:r>
            <a:r>
              <a:rPr lang="en-US" sz="2400"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 This method is automatically called after the browser calls the </a:t>
            </a:r>
            <a:r>
              <a:rPr lang="en-US" sz="2400"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init</a:t>
            </a:r>
            <a:r>
              <a:rPr lang="en-US" sz="2400"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method. It is also called whenever the user returns to the page containing the applet after having gone off to other pages.</a:t>
            </a:r>
            <a:endParaRPr lang="en-US" sz="2400"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24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stop</a:t>
            </a:r>
            <a:r>
              <a:rPr lang="en-US" sz="2400"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 This method is automatically called when the user moves off the page on which the applet sits. It can, therefore, be called repeatedly in the same applet.</a:t>
            </a:r>
            <a:endParaRPr lang="en-US" sz="2400"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2400" b="1" dirty="0">
                <a:latin typeface="Times New Roman" panose="02020603050405020304" pitchFamily="18" charset="0"/>
                <a:ea typeface="Times New Roman" panose="02020603050405020304" pitchFamily="18" charset="0"/>
                <a:cs typeface="Times New Roman" panose="02020603050405020304" pitchFamily="18" charset="0"/>
              </a:rPr>
              <a:t>destroy</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 This method is only called when the </a:t>
            </a:r>
            <a:r>
              <a:rPr lang="en-US" sz="2400"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browser shuts down normally</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Because applets are meant to live on an HTML page, you should not normally leave resources behind after a user leaves the page that contains the applet.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2400" b="1" dirty="0">
                <a:latin typeface="Times New Roman" panose="02020603050405020304" pitchFamily="18" charset="0"/>
                <a:ea typeface="Times New Roman" panose="02020603050405020304" pitchFamily="18" charset="0"/>
                <a:cs typeface="Times New Roman" panose="02020603050405020304" pitchFamily="18" charset="0"/>
              </a:rPr>
              <a:t>paint</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 Invoked immediately </a:t>
            </a:r>
            <a:r>
              <a:rPr lang="en-US" sz="2400"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after the start() method</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and also any time the applet needs to repaint itself in the browser. The paint() method is actually inherited from the </a:t>
            </a:r>
            <a:r>
              <a:rPr lang="en-US" sz="2400"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java.awt</a:t>
            </a:r>
            <a:r>
              <a:rPr lang="en-US" sz="2400"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2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350403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3144" y="290189"/>
            <a:ext cx="10933610" cy="6370975"/>
          </a:xfrm>
          <a:prstGeom prst="rect">
            <a:avLst/>
          </a:prstGeom>
          <a:ln w="38100">
            <a:solidFill>
              <a:schemeClr val="tx1"/>
            </a:solidFill>
          </a:ln>
        </p:spPr>
        <p:txBody>
          <a:bodyPr wrap="square">
            <a:spAutoFit/>
          </a:bodyPr>
          <a:lstStyle/>
          <a:p>
            <a:r>
              <a:rPr lang="en-US" sz="2400" dirty="0" smtClean="0"/>
              <a:t>import </a:t>
            </a:r>
            <a:r>
              <a:rPr lang="en-US" sz="2400" dirty="0" err="1"/>
              <a:t>java.applet.Applet</a:t>
            </a:r>
            <a:r>
              <a:rPr lang="en-US" sz="2400" dirty="0"/>
              <a:t>;</a:t>
            </a:r>
          </a:p>
          <a:p>
            <a:r>
              <a:rPr lang="en-US" sz="2400" dirty="0"/>
              <a:t>import </a:t>
            </a:r>
            <a:r>
              <a:rPr lang="en-US" sz="2400" dirty="0" err="1"/>
              <a:t>java.awt.Graphics</a:t>
            </a:r>
            <a:r>
              <a:rPr lang="en-US" sz="2400" dirty="0"/>
              <a:t>;</a:t>
            </a:r>
          </a:p>
          <a:p>
            <a:r>
              <a:rPr lang="en-US" sz="2400" dirty="0"/>
              <a:t>import </a:t>
            </a:r>
            <a:r>
              <a:rPr lang="en-US" sz="2400" dirty="0" err="1"/>
              <a:t>java.awt.Color</a:t>
            </a:r>
            <a:r>
              <a:rPr lang="en-US" sz="2400" dirty="0"/>
              <a:t>;</a:t>
            </a:r>
          </a:p>
          <a:p>
            <a:r>
              <a:rPr lang="en-US" sz="2400" dirty="0"/>
              <a:t>public class Applet11 extends Applet</a:t>
            </a:r>
            <a:r>
              <a:rPr lang="en-US" sz="2400" dirty="0" smtClean="0"/>
              <a:t>{</a:t>
            </a:r>
          </a:p>
          <a:p>
            <a:r>
              <a:rPr lang="en-US" sz="2400" dirty="0" err="1" smtClean="0"/>
              <a:t>int</a:t>
            </a:r>
            <a:r>
              <a:rPr lang="en-US" sz="2400" dirty="0" smtClean="0"/>
              <a:t> </a:t>
            </a:r>
            <a:r>
              <a:rPr lang="en-US" sz="2400" dirty="0"/>
              <a:t>count=1;</a:t>
            </a:r>
          </a:p>
          <a:p>
            <a:r>
              <a:rPr lang="en-US" sz="2400" dirty="0">
                <a:solidFill>
                  <a:srgbClr val="FF0000"/>
                </a:solidFill>
              </a:rPr>
              <a:t>public void </a:t>
            </a:r>
            <a:r>
              <a:rPr lang="en-US" sz="2400" dirty="0" err="1">
                <a:solidFill>
                  <a:srgbClr val="FF0000"/>
                </a:solidFill>
              </a:rPr>
              <a:t>init</a:t>
            </a:r>
            <a:r>
              <a:rPr lang="en-US" sz="2400" dirty="0" smtClean="0">
                <a:solidFill>
                  <a:srgbClr val="FF0000"/>
                </a:solidFill>
              </a:rPr>
              <a:t>(){</a:t>
            </a:r>
            <a:r>
              <a:rPr lang="en-US" sz="2400" dirty="0" err="1" smtClean="0"/>
              <a:t>System.out.println</a:t>
            </a:r>
            <a:r>
              <a:rPr lang="en-US" sz="2400" dirty="0"/>
              <a:t>("</a:t>
            </a:r>
            <a:r>
              <a:rPr lang="en-US" sz="2400" dirty="0" err="1"/>
              <a:t>Init</a:t>
            </a:r>
            <a:r>
              <a:rPr lang="en-US" sz="2400" dirty="0"/>
              <a:t>"+count++);}</a:t>
            </a:r>
          </a:p>
          <a:p>
            <a:r>
              <a:rPr lang="en-US" sz="2400" dirty="0"/>
              <a:t>public void start</a:t>
            </a:r>
            <a:r>
              <a:rPr lang="en-US" sz="2400" dirty="0" smtClean="0"/>
              <a:t>(){</a:t>
            </a:r>
            <a:r>
              <a:rPr lang="en-US" sz="2400" dirty="0" err="1" smtClean="0"/>
              <a:t>System.out.println</a:t>
            </a:r>
            <a:r>
              <a:rPr lang="en-US" sz="2400" dirty="0"/>
              <a:t>("</a:t>
            </a:r>
            <a:r>
              <a:rPr lang="en-US" sz="2400" dirty="0" smtClean="0"/>
              <a:t>Start“ +</a:t>
            </a:r>
            <a:r>
              <a:rPr lang="en-US" sz="2400" dirty="0"/>
              <a:t>count++);}</a:t>
            </a:r>
          </a:p>
          <a:p>
            <a:r>
              <a:rPr lang="en-US" sz="2400" dirty="0"/>
              <a:t>public void stop</a:t>
            </a:r>
            <a:r>
              <a:rPr lang="en-US" sz="2400" dirty="0" smtClean="0"/>
              <a:t>(){</a:t>
            </a:r>
            <a:r>
              <a:rPr lang="en-US" sz="2400" dirty="0" err="1" smtClean="0"/>
              <a:t>System.out.println</a:t>
            </a:r>
            <a:r>
              <a:rPr lang="en-US" sz="2400" dirty="0"/>
              <a:t>("</a:t>
            </a:r>
            <a:r>
              <a:rPr lang="en-US" sz="2400" dirty="0" err="1"/>
              <a:t>stop"+count</a:t>
            </a:r>
            <a:r>
              <a:rPr lang="en-US" sz="2400" dirty="0" smtClean="0"/>
              <a:t>++);}</a:t>
            </a:r>
            <a:endParaRPr lang="en-US" sz="2400" dirty="0"/>
          </a:p>
          <a:p>
            <a:r>
              <a:rPr lang="en-US" sz="2400" dirty="0">
                <a:solidFill>
                  <a:srgbClr val="FF0000"/>
                </a:solidFill>
              </a:rPr>
              <a:t>public void paint(Graphics g){</a:t>
            </a:r>
          </a:p>
          <a:p>
            <a:r>
              <a:rPr lang="en-US" sz="2400" dirty="0" err="1">
                <a:solidFill>
                  <a:srgbClr val="FF0000"/>
                </a:solidFill>
              </a:rPr>
              <a:t>System.out.println</a:t>
            </a:r>
            <a:r>
              <a:rPr lang="en-US" sz="2400" dirty="0">
                <a:solidFill>
                  <a:srgbClr val="FF0000"/>
                </a:solidFill>
              </a:rPr>
              <a:t>("paint</a:t>
            </a:r>
            <a:r>
              <a:rPr lang="en-US" sz="2400" dirty="0" smtClean="0">
                <a:solidFill>
                  <a:srgbClr val="FF0000"/>
                </a:solidFill>
              </a:rPr>
              <a:t>"); </a:t>
            </a:r>
            <a:r>
              <a:rPr lang="en-US" sz="2400" dirty="0" err="1" smtClean="0">
                <a:solidFill>
                  <a:srgbClr val="FF0000"/>
                </a:solidFill>
              </a:rPr>
              <a:t>g.drawString</a:t>
            </a:r>
            <a:r>
              <a:rPr lang="en-US" sz="2400" dirty="0">
                <a:solidFill>
                  <a:srgbClr val="FF0000"/>
                </a:solidFill>
              </a:rPr>
              <a:t>("Hello Student",30,40);}</a:t>
            </a:r>
          </a:p>
          <a:p>
            <a:r>
              <a:rPr lang="en-US" sz="2400" dirty="0"/>
              <a:t>public void </a:t>
            </a:r>
            <a:r>
              <a:rPr lang="en-US" sz="2400" dirty="0" err="1"/>
              <a:t>destory</a:t>
            </a:r>
            <a:r>
              <a:rPr lang="en-US" sz="2400" dirty="0" smtClean="0"/>
              <a:t>(){ </a:t>
            </a:r>
            <a:r>
              <a:rPr lang="en-US" sz="2400" dirty="0" err="1" smtClean="0"/>
              <a:t>System.out.println</a:t>
            </a:r>
            <a:r>
              <a:rPr lang="en-US" sz="2400" dirty="0"/>
              <a:t>("</a:t>
            </a:r>
            <a:r>
              <a:rPr lang="en-US" sz="2400" dirty="0" err="1"/>
              <a:t>Destory</a:t>
            </a:r>
            <a:r>
              <a:rPr lang="en-US" sz="2400" dirty="0"/>
              <a:t>"+count</a:t>
            </a:r>
            <a:r>
              <a:rPr lang="en-US" sz="2400" dirty="0" smtClean="0"/>
              <a:t>++);} }</a:t>
            </a:r>
          </a:p>
          <a:p>
            <a:r>
              <a:rPr lang="en-US" sz="2400" dirty="0"/>
              <a:t>//&lt;html&gt;&lt;title&gt;&lt;/title&gt;&lt;body&gt;&lt;APPLET code="Applet11.class",width="200" height="300"&gt;&lt;/APPLET&gt;</a:t>
            </a:r>
          </a:p>
          <a:p>
            <a:r>
              <a:rPr lang="en-US" sz="2400" dirty="0"/>
              <a:t>//&lt;/body&gt;&lt;/HTML&gt; first run on .html</a:t>
            </a:r>
          </a:p>
          <a:p>
            <a:r>
              <a:rPr lang="en-US" sz="2400" dirty="0" smtClean="0"/>
              <a:t>//C:\jdk1.2.2\applet&gt;</a:t>
            </a:r>
            <a:r>
              <a:rPr lang="en-US" sz="2400" dirty="0" err="1" smtClean="0"/>
              <a:t>javac</a:t>
            </a:r>
            <a:r>
              <a:rPr lang="en-US" sz="2400" dirty="0" smtClean="0"/>
              <a:t> Applet11.java</a:t>
            </a:r>
          </a:p>
          <a:p>
            <a:r>
              <a:rPr lang="en-US" sz="2400" dirty="0" smtClean="0"/>
              <a:t>//</a:t>
            </a:r>
            <a:r>
              <a:rPr lang="en-US" sz="2400" dirty="0"/>
              <a:t>C:\jdk1.2.2\applet&gt;</a:t>
            </a:r>
            <a:r>
              <a:rPr lang="en-US" sz="2400" dirty="0" err="1"/>
              <a:t>appletviewer</a:t>
            </a:r>
            <a:r>
              <a:rPr lang="en-US" sz="2400" dirty="0"/>
              <a:t> </a:t>
            </a:r>
            <a:r>
              <a:rPr lang="en-US" sz="2400" dirty="0" smtClean="0"/>
              <a:t>Applet11.java</a:t>
            </a:r>
          </a:p>
          <a:p>
            <a:r>
              <a:rPr lang="en-US" sz="2400" dirty="0"/>
              <a:t>//C:\jdk1.2.2\applet&gt;</a:t>
            </a:r>
            <a:r>
              <a:rPr lang="en-US" sz="2400" dirty="0" err="1"/>
              <a:t>appletviewer</a:t>
            </a:r>
            <a:r>
              <a:rPr lang="en-US" sz="2400" dirty="0"/>
              <a:t>  </a:t>
            </a:r>
            <a:r>
              <a:rPr lang="en-US" sz="2400" dirty="0" smtClean="0"/>
              <a:t>a.html</a:t>
            </a:r>
            <a:endParaRPr lang="en-US" sz="2400" dirty="0"/>
          </a:p>
        </p:txBody>
      </p:sp>
    </p:spTree>
    <p:extLst>
      <p:ext uri="{BB962C8B-B14F-4D97-AF65-F5344CB8AC3E}">
        <p14:creationId xmlns:p14="http://schemas.microsoft.com/office/powerpoint/2010/main" val="5013094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9302" y="512132"/>
            <a:ext cx="11569338" cy="5016758"/>
          </a:xfrm>
          <a:prstGeom prst="rect">
            <a:avLst/>
          </a:prstGeom>
          <a:ln w="38100">
            <a:solidFill>
              <a:schemeClr val="tx1"/>
            </a:solidFill>
          </a:ln>
        </p:spPr>
        <p:txBody>
          <a:bodyPr wrap="square">
            <a:spAutoFit/>
          </a:bodyPr>
          <a:lstStyle/>
          <a:p>
            <a:r>
              <a:rPr lang="en-US" sz="3200" dirty="0"/>
              <a:t>import </a:t>
            </a:r>
            <a:r>
              <a:rPr lang="en-US" sz="3200" dirty="0" err="1"/>
              <a:t>java.applet</a:t>
            </a:r>
            <a:r>
              <a:rPr lang="en-US" sz="3200" dirty="0"/>
              <a:t>.*;</a:t>
            </a:r>
          </a:p>
          <a:p>
            <a:r>
              <a:rPr lang="en-US" sz="3200" dirty="0"/>
              <a:t>import </a:t>
            </a:r>
            <a:r>
              <a:rPr lang="en-US" sz="3200" dirty="0" err="1"/>
              <a:t>java.awt</a:t>
            </a:r>
            <a:r>
              <a:rPr lang="en-US" sz="3200" dirty="0"/>
              <a:t>.*;</a:t>
            </a:r>
          </a:p>
          <a:p>
            <a:r>
              <a:rPr lang="en-US" sz="3200" dirty="0"/>
              <a:t>public class </a:t>
            </a:r>
            <a:r>
              <a:rPr lang="en-US" sz="3200" dirty="0" err="1"/>
              <a:t>Myapp</a:t>
            </a:r>
            <a:r>
              <a:rPr lang="en-US" sz="3200" dirty="0"/>
              <a:t> extends Applet{</a:t>
            </a:r>
          </a:p>
          <a:p>
            <a:r>
              <a:rPr lang="en-US" sz="3200" dirty="0"/>
              <a:t>public void paint(Graphics g) {</a:t>
            </a:r>
          </a:p>
          <a:p>
            <a:r>
              <a:rPr lang="en-US" sz="3200" dirty="0"/>
              <a:t>String </a:t>
            </a:r>
            <a:r>
              <a:rPr lang="en-US" sz="3200" dirty="0" err="1"/>
              <a:t>str</a:t>
            </a:r>
            <a:r>
              <a:rPr lang="en-US" sz="3200" dirty="0"/>
              <a:t>=</a:t>
            </a:r>
            <a:r>
              <a:rPr lang="en-US" sz="3200" dirty="0" err="1"/>
              <a:t>this.getParameter</a:t>
            </a:r>
            <a:r>
              <a:rPr lang="en-US" sz="3200" dirty="0"/>
              <a:t>("</a:t>
            </a:r>
            <a:r>
              <a:rPr lang="en-US" sz="3200" dirty="0" err="1">
                <a:solidFill>
                  <a:srgbClr val="FF0000"/>
                </a:solidFill>
              </a:rPr>
              <a:t>msg</a:t>
            </a:r>
            <a:r>
              <a:rPr lang="en-US" sz="3200" dirty="0"/>
              <a:t>");</a:t>
            </a:r>
          </a:p>
          <a:p>
            <a:r>
              <a:rPr lang="en-US" sz="3200" dirty="0" err="1"/>
              <a:t>g.drawString</a:t>
            </a:r>
            <a:r>
              <a:rPr lang="en-US" sz="3200" dirty="0"/>
              <a:t>(str,100,80</a:t>
            </a:r>
            <a:r>
              <a:rPr lang="en-US" sz="3200" dirty="0" smtClean="0"/>
              <a:t>);  </a:t>
            </a:r>
            <a:r>
              <a:rPr lang="en-US" sz="3200" dirty="0"/>
              <a:t>	}  }</a:t>
            </a:r>
          </a:p>
          <a:p>
            <a:r>
              <a:rPr lang="en-US" sz="3200" dirty="0"/>
              <a:t>//&lt;html&gt;&lt;title&gt;&lt;/title&gt;&lt;body&gt;</a:t>
            </a:r>
          </a:p>
          <a:p>
            <a:r>
              <a:rPr lang="en-US" sz="3200" dirty="0"/>
              <a:t>//&lt;APPLET code="</a:t>
            </a:r>
            <a:r>
              <a:rPr lang="en-US" sz="3200" dirty="0" err="1"/>
              <a:t>Myapp.class",width</a:t>
            </a:r>
            <a:r>
              <a:rPr lang="en-US" sz="3200" dirty="0"/>
              <a:t>="600" height="600"&gt;</a:t>
            </a:r>
          </a:p>
          <a:p>
            <a:r>
              <a:rPr lang="en-US" sz="3200" dirty="0">
                <a:solidFill>
                  <a:srgbClr val="FF0000"/>
                </a:solidFill>
              </a:rPr>
              <a:t>//&lt;PARAM name="</a:t>
            </a:r>
            <a:r>
              <a:rPr lang="en-US" sz="3200" dirty="0" err="1">
                <a:solidFill>
                  <a:srgbClr val="FF0000"/>
                </a:solidFill>
              </a:rPr>
              <a:t>msg</a:t>
            </a:r>
            <a:r>
              <a:rPr lang="en-US" sz="3200" dirty="0">
                <a:solidFill>
                  <a:srgbClr val="FF0000"/>
                </a:solidFill>
              </a:rPr>
              <a:t>" value="Visit Nepal"&gt;&lt;/APPLET&gt;</a:t>
            </a:r>
          </a:p>
          <a:p>
            <a:r>
              <a:rPr lang="en-US" sz="3200" dirty="0"/>
              <a:t>//&lt;/body&gt;&lt;/HTML&gt;</a:t>
            </a:r>
          </a:p>
        </p:txBody>
      </p:sp>
    </p:spTree>
    <p:extLst>
      <p:ext uri="{BB962C8B-B14F-4D97-AF65-F5344CB8AC3E}">
        <p14:creationId xmlns:p14="http://schemas.microsoft.com/office/powerpoint/2010/main" val="20926337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3508" y="182880"/>
            <a:ext cx="11560629" cy="6001643"/>
          </a:xfrm>
          <a:prstGeom prst="rect">
            <a:avLst/>
          </a:prstGeom>
          <a:ln w="38100">
            <a:solidFill>
              <a:schemeClr val="tx1"/>
            </a:solidFill>
          </a:ln>
        </p:spPr>
        <p:txBody>
          <a:bodyPr wrap="square">
            <a:spAutoFit/>
          </a:bodyPr>
          <a:lstStyle/>
          <a:p>
            <a:r>
              <a:rPr lang="en-US" sz="3200" dirty="0"/>
              <a:t>import </a:t>
            </a:r>
            <a:r>
              <a:rPr lang="en-US" sz="3200" dirty="0" err="1"/>
              <a:t>java.applet</a:t>
            </a:r>
            <a:r>
              <a:rPr lang="en-US" sz="3200" dirty="0"/>
              <a:t>.*;</a:t>
            </a:r>
          </a:p>
          <a:p>
            <a:r>
              <a:rPr lang="en-US" sz="3200" dirty="0"/>
              <a:t>import </a:t>
            </a:r>
            <a:r>
              <a:rPr lang="en-US" sz="3200" dirty="0" err="1"/>
              <a:t>java.awt</a:t>
            </a:r>
            <a:r>
              <a:rPr lang="en-US" sz="3200" dirty="0"/>
              <a:t>.*;</a:t>
            </a:r>
          </a:p>
          <a:p>
            <a:r>
              <a:rPr lang="en-US" sz="3200" dirty="0"/>
              <a:t>public class </a:t>
            </a:r>
            <a:r>
              <a:rPr lang="en-US" sz="3200" dirty="0" err="1"/>
              <a:t>Myapp</a:t>
            </a:r>
            <a:r>
              <a:rPr lang="en-US" sz="3200" dirty="0"/>
              <a:t> extends Applet{</a:t>
            </a:r>
          </a:p>
          <a:p>
            <a:r>
              <a:rPr lang="en-US" sz="3200" dirty="0">
                <a:solidFill>
                  <a:srgbClr val="FF0000"/>
                </a:solidFill>
              </a:rPr>
              <a:t>Font </a:t>
            </a:r>
            <a:r>
              <a:rPr lang="en-US" sz="3200" dirty="0" err="1">
                <a:solidFill>
                  <a:srgbClr val="FF0000"/>
                </a:solidFill>
              </a:rPr>
              <a:t>obj</a:t>
            </a:r>
            <a:r>
              <a:rPr lang="en-US" sz="3200" dirty="0">
                <a:solidFill>
                  <a:srgbClr val="FF0000"/>
                </a:solidFill>
              </a:rPr>
              <a:t>=new Font("Times New Roman",Font.BOLD,40);</a:t>
            </a:r>
          </a:p>
          <a:p>
            <a:r>
              <a:rPr lang="en-US" sz="3200" dirty="0"/>
              <a:t>public void paint(Graphics g) {</a:t>
            </a:r>
          </a:p>
          <a:p>
            <a:r>
              <a:rPr lang="en-US" sz="3200" dirty="0"/>
              <a:t>String </a:t>
            </a:r>
            <a:r>
              <a:rPr lang="en-US" sz="3200" dirty="0" err="1"/>
              <a:t>str</a:t>
            </a:r>
            <a:r>
              <a:rPr lang="en-US" sz="3200" dirty="0"/>
              <a:t>=</a:t>
            </a:r>
            <a:r>
              <a:rPr lang="en-US" sz="3200" dirty="0" err="1"/>
              <a:t>this.getParameter</a:t>
            </a:r>
            <a:r>
              <a:rPr lang="en-US" sz="3200" dirty="0"/>
              <a:t>("</a:t>
            </a:r>
            <a:r>
              <a:rPr lang="en-US" sz="3200" dirty="0" err="1">
                <a:solidFill>
                  <a:srgbClr val="C00000"/>
                </a:solidFill>
              </a:rPr>
              <a:t>msg</a:t>
            </a:r>
            <a:r>
              <a:rPr lang="en-US" sz="3200" dirty="0"/>
              <a:t>");</a:t>
            </a:r>
          </a:p>
          <a:p>
            <a:r>
              <a:rPr lang="en-US" sz="3200" dirty="0" err="1">
                <a:solidFill>
                  <a:srgbClr val="FF0000"/>
                </a:solidFill>
              </a:rPr>
              <a:t>g.setFont</a:t>
            </a:r>
            <a:r>
              <a:rPr lang="en-US" sz="3200" dirty="0">
                <a:solidFill>
                  <a:srgbClr val="FF0000"/>
                </a:solidFill>
              </a:rPr>
              <a:t>(</a:t>
            </a:r>
            <a:r>
              <a:rPr lang="en-US" sz="3200" dirty="0" err="1">
                <a:solidFill>
                  <a:srgbClr val="FF0000"/>
                </a:solidFill>
              </a:rPr>
              <a:t>obj</a:t>
            </a:r>
            <a:r>
              <a:rPr lang="en-US" sz="3200" dirty="0">
                <a:solidFill>
                  <a:srgbClr val="FF0000"/>
                </a:solidFill>
              </a:rPr>
              <a:t>);</a:t>
            </a:r>
          </a:p>
          <a:p>
            <a:r>
              <a:rPr lang="en-US" sz="3200" dirty="0" err="1"/>
              <a:t>g.drawString</a:t>
            </a:r>
            <a:r>
              <a:rPr lang="en-US" sz="3200" dirty="0"/>
              <a:t>(str,100,80</a:t>
            </a:r>
            <a:r>
              <a:rPr lang="en-US" sz="3200" dirty="0" smtClean="0"/>
              <a:t>);  </a:t>
            </a:r>
            <a:r>
              <a:rPr lang="en-US" sz="3200" dirty="0"/>
              <a:t>	}  }</a:t>
            </a:r>
          </a:p>
          <a:p>
            <a:r>
              <a:rPr lang="en-US" sz="3200" dirty="0"/>
              <a:t>//&lt;html&gt;&lt;title&gt;&lt;/title&gt;&lt;body&gt;</a:t>
            </a:r>
          </a:p>
          <a:p>
            <a:r>
              <a:rPr lang="en-US" sz="3200" dirty="0"/>
              <a:t>//&lt;APPLET code="</a:t>
            </a:r>
            <a:r>
              <a:rPr lang="en-US" sz="3200" dirty="0" err="1"/>
              <a:t>Myapp.class",width</a:t>
            </a:r>
            <a:r>
              <a:rPr lang="en-US" sz="3200" dirty="0"/>
              <a:t>="600" height="600"&gt;</a:t>
            </a:r>
          </a:p>
          <a:p>
            <a:r>
              <a:rPr lang="en-US" sz="3200" dirty="0"/>
              <a:t>//&lt;PARAM name="</a:t>
            </a:r>
            <a:r>
              <a:rPr lang="en-US" sz="3200" dirty="0" err="1">
                <a:solidFill>
                  <a:srgbClr val="C00000"/>
                </a:solidFill>
              </a:rPr>
              <a:t>msg</a:t>
            </a:r>
            <a:r>
              <a:rPr lang="en-US" sz="3200" dirty="0"/>
              <a:t>" value="Visit </a:t>
            </a:r>
            <a:r>
              <a:rPr lang="en-US" sz="3200" dirty="0" smtClean="0"/>
              <a:t>Nepal 2020"&gt;&lt;/</a:t>
            </a:r>
            <a:r>
              <a:rPr lang="en-US" sz="3200" dirty="0"/>
              <a:t>APPLET&gt;</a:t>
            </a:r>
          </a:p>
          <a:p>
            <a:r>
              <a:rPr lang="en-US" sz="3200" dirty="0"/>
              <a:t>//&lt;/body&gt;&lt;/HTML&gt;</a:t>
            </a:r>
          </a:p>
        </p:txBody>
      </p:sp>
    </p:spTree>
    <p:extLst>
      <p:ext uri="{BB962C8B-B14F-4D97-AF65-F5344CB8AC3E}">
        <p14:creationId xmlns:p14="http://schemas.microsoft.com/office/powerpoint/2010/main" val="31781009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0113" y="0"/>
            <a:ext cx="11821887" cy="6986528"/>
          </a:xfrm>
          <a:prstGeom prst="rect">
            <a:avLst/>
          </a:prstGeom>
          <a:ln w="38100">
            <a:solidFill>
              <a:schemeClr val="tx1"/>
            </a:solidFill>
          </a:ln>
        </p:spPr>
        <p:txBody>
          <a:bodyPr wrap="square">
            <a:spAutoFit/>
          </a:bodyPr>
          <a:lstStyle/>
          <a:p>
            <a:r>
              <a:rPr lang="en-US" sz="3200" dirty="0"/>
              <a:t>import </a:t>
            </a:r>
            <a:r>
              <a:rPr lang="en-US" sz="3200" dirty="0" err="1"/>
              <a:t>java.applet</a:t>
            </a:r>
            <a:r>
              <a:rPr lang="en-US" sz="3200" dirty="0"/>
              <a:t>.*;</a:t>
            </a:r>
          </a:p>
          <a:p>
            <a:r>
              <a:rPr lang="en-US" sz="3200" dirty="0"/>
              <a:t>import </a:t>
            </a:r>
            <a:r>
              <a:rPr lang="en-US" sz="3200" dirty="0" err="1"/>
              <a:t>java.awt</a:t>
            </a:r>
            <a:r>
              <a:rPr lang="en-US" sz="3200" dirty="0"/>
              <a:t>.*;</a:t>
            </a:r>
          </a:p>
          <a:p>
            <a:r>
              <a:rPr lang="en-US" sz="3200" dirty="0"/>
              <a:t>public class My extends Applet{</a:t>
            </a:r>
          </a:p>
          <a:p>
            <a:r>
              <a:rPr lang="en-US" sz="3200" dirty="0">
                <a:solidFill>
                  <a:srgbClr val="FF0000"/>
                </a:solidFill>
              </a:rPr>
              <a:t>Font </a:t>
            </a:r>
            <a:r>
              <a:rPr lang="en-US" sz="3200" dirty="0" err="1">
                <a:solidFill>
                  <a:srgbClr val="FF0000"/>
                </a:solidFill>
              </a:rPr>
              <a:t>obj</a:t>
            </a:r>
            <a:r>
              <a:rPr lang="en-US" sz="3200" dirty="0">
                <a:solidFill>
                  <a:srgbClr val="FF0000"/>
                </a:solidFill>
              </a:rPr>
              <a:t>=new Font("Times New Roman",Font.BOLD,40);</a:t>
            </a:r>
          </a:p>
          <a:p>
            <a:r>
              <a:rPr lang="en-US" sz="3200" dirty="0">
                <a:solidFill>
                  <a:srgbClr val="FF0000"/>
                </a:solidFill>
              </a:rPr>
              <a:t>Font obj1=new Font("sarif",Font.ITALIC,20);</a:t>
            </a:r>
          </a:p>
          <a:p>
            <a:r>
              <a:rPr lang="en-US" sz="3200" dirty="0"/>
              <a:t>public void paint(Graphics g) {</a:t>
            </a:r>
          </a:p>
          <a:p>
            <a:r>
              <a:rPr lang="en-US" sz="3200" dirty="0" err="1"/>
              <a:t>g.setFont</a:t>
            </a:r>
            <a:r>
              <a:rPr lang="en-US" sz="3200" dirty="0"/>
              <a:t>(</a:t>
            </a:r>
            <a:r>
              <a:rPr lang="en-US" sz="3200" dirty="0" err="1"/>
              <a:t>obj</a:t>
            </a:r>
            <a:r>
              <a:rPr lang="en-US" sz="3200" dirty="0" smtClean="0"/>
              <a:t>);      </a:t>
            </a:r>
            <a:r>
              <a:rPr lang="en-US" sz="3200" dirty="0" err="1" smtClean="0"/>
              <a:t>g.drawString</a:t>
            </a:r>
            <a:r>
              <a:rPr lang="en-US" sz="3200" dirty="0"/>
              <a:t>("apple",10,80);</a:t>
            </a:r>
          </a:p>
          <a:p>
            <a:r>
              <a:rPr lang="en-US" sz="3200" dirty="0" err="1"/>
              <a:t>g.setFont</a:t>
            </a:r>
            <a:r>
              <a:rPr lang="en-US" sz="3200" dirty="0"/>
              <a:t>(obj1</a:t>
            </a:r>
            <a:r>
              <a:rPr lang="en-US" sz="3200" dirty="0" smtClean="0"/>
              <a:t>);    </a:t>
            </a:r>
            <a:r>
              <a:rPr lang="en-US" sz="3200" dirty="0" err="1" smtClean="0"/>
              <a:t>g.setColor</a:t>
            </a:r>
            <a:r>
              <a:rPr lang="en-US" sz="3200" dirty="0" smtClean="0"/>
              <a:t>(</a:t>
            </a:r>
            <a:r>
              <a:rPr lang="en-US" sz="3200" dirty="0" err="1" smtClean="0"/>
              <a:t>Color.RED</a:t>
            </a:r>
            <a:r>
              <a:rPr lang="en-US" sz="3200" dirty="0" smtClean="0"/>
              <a:t>);</a:t>
            </a:r>
            <a:endParaRPr lang="en-US" sz="3200" dirty="0"/>
          </a:p>
          <a:p>
            <a:r>
              <a:rPr lang="en-US" sz="3200" dirty="0" err="1"/>
              <a:t>g.drawString</a:t>
            </a:r>
            <a:r>
              <a:rPr lang="en-US" sz="3200" dirty="0"/>
              <a:t>("Banana",100,80); </a:t>
            </a:r>
            <a:endParaRPr lang="en-US" sz="3200" dirty="0" smtClean="0"/>
          </a:p>
          <a:p>
            <a:r>
              <a:rPr lang="en-US" sz="3200" dirty="0" err="1" smtClean="0"/>
              <a:t>g.drawRect</a:t>
            </a:r>
            <a:r>
              <a:rPr lang="en-US" sz="3200" dirty="0" smtClean="0"/>
              <a:t>(200,200,100,100</a:t>
            </a:r>
            <a:r>
              <a:rPr lang="en-US" sz="3200" dirty="0"/>
              <a:t>);	}  }</a:t>
            </a:r>
          </a:p>
          <a:p>
            <a:r>
              <a:rPr lang="en-US" sz="3200" dirty="0"/>
              <a:t>//&lt;html&gt;&lt;title&gt;&lt;/title&gt;&lt;body&gt;</a:t>
            </a:r>
          </a:p>
          <a:p>
            <a:r>
              <a:rPr lang="en-US" sz="3200" dirty="0"/>
              <a:t>//&lt;APPLET code="</a:t>
            </a:r>
            <a:r>
              <a:rPr lang="en-US" sz="3200" dirty="0" err="1"/>
              <a:t>My.class",width</a:t>
            </a:r>
            <a:r>
              <a:rPr lang="en-US" sz="3200" dirty="0"/>
              <a:t>="600" height="600"&gt;</a:t>
            </a:r>
          </a:p>
          <a:p>
            <a:r>
              <a:rPr lang="en-US" sz="3200" dirty="0"/>
              <a:t>//&lt;PARAM name="</a:t>
            </a:r>
            <a:r>
              <a:rPr lang="en-US" sz="3200" dirty="0" err="1"/>
              <a:t>msg</a:t>
            </a:r>
            <a:r>
              <a:rPr lang="en-US" sz="3200" dirty="0"/>
              <a:t>" value="Visit Nepal"&gt;&lt;/APPLET</a:t>
            </a:r>
            <a:r>
              <a:rPr lang="en-US" sz="3200" dirty="0" smtClean="0"/>
              <a:t>&gt;  //&lt;/</a:t>
            </a:r>
            <a:r>
              <a:rPr lang="en-US" sz="3200" dirty="0"/>
              <a:t>body&gt;&lt;/HTML&gt;</a:t>
            </a:r>
          </a:p>
        </p:txBody>
      </p:sp>
    </p:spTree>
    <p:extLst>
      <p:ext uri="{BB962C8B-B14F-4D97-AF65-F5344CB8AC3E}">
        <p14:creationId xmlns:p14="http://schemas.microsoft.com/office/powerpoint/2010/main" val="1267928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7383" y="117693"/>
            <a:ext cx="10672353" cy="6186309"/>
          </a:xfrm>
          <a:prstGeom prst="rect">
            <a:avLst/>
          </a:prstGeom>
          <a:ln w="38100">
            <a:solidFill>
              <a:schemeClr val="tx1"/>
            </a:solidFill>
          </a:ln>
        </p:spPr>
        <p:txBody>
          <a:bodyPr wrap="square">
            <a:spAutoFit/>
          </a:bodyPr>
          <a:lstStyle/>
          <a:p>
            <a:r>
              <a:rPr lang="en-US" dirty="0"/>
              <a:t>import </a:t>
            </a:r>
            <a:r>
              <a:rPr lang="en-US" dirty="0" err="1"/>
              <a:t>java.applet</a:t>
            </a:r>
            <a:r>
              <a:rPr lang="en-US" dirty="0"/>
              <a:t>.*;</a:t>
            </a:r>
          </a:p>
          <a:p>
            <a:r>
              <a:rPr lang="en-US" dirty="0"/>
              <a:t>import </a:t>
            </a:r>
            <a:r>
              <a:rPr lang="en-US" dirty="0" err="1"/>
              <a:t>java.awt</a:t>
            </a:r>
            <a:r>
              <a:rPr lang="en-US" dirty="0"/>
              <a:t>.*;</a:t>
            </a:r>
          </a:p>
          <a:p>
            <a:r>
              <a:rPr lang="en-US" dirty="0"/>
              <a:t>import </a:t>
            </a:r>
            <a:r>
              <a:rPr lang="en-US" dirty="0" err="1"/>
              <a:t>java.awt.event</a:t>
            </a:r>
            <a:r>
              <a:rPr lang="en-US" dirty="0"/>
              <a:t>.*;</a:t>
            </a:r>
          </a:p>
          <a:p>
            <a:r>
              <a:rPr lang="en-US" dirty="0"/>
              <a:t>public class </a:t>
            </a:r>
            <a:r>
              <a:rPr lang="en-US" dirty="0" err="1"/>
              <a:t>Mi</a:t>
            </a:r>
            <a:r>
              <a:rPr lang="en-US" dirty="0"/>
              <a:t> extends </a:t>
            </a:r>
            <a:r>
              <a:rPr lang="en-US" dirty="0">
                <a:solidFill>
                  <a:srgbClr val="FF0000"/>
                </a:solidFill>
              </a:rPr>
              <a:t>Applet implements </a:t>
            </a:r>
            <a:r>
              <a:rPr lang="en-US" dirty="0" err="1">
                <a:solidFill>
                  <a:srgbClr val="FF0000"/>
                </a:solidFill>
              </a:rPr>
              <a:t>ActionListener</a:t>
            </a:r>
            <a:r>
              <a:rPr lang="en-US" dirty="0"/>
              <a:t>{</a:t>
            </a:r>
          </a:p>
          <a:p>
            <a:r>
              <a:rPr lang="en-US" dirty="0"/>
              <a:t>String name=" ", gender=" ";  </a:t>
            </a:r>
            <a:r>
              <a:rPr lang="en-US" dirty="0" err="1"/>
              <a:t>int</a:t>
            </a:r>
            <a:r>
              <a:rPr lang="en-US" dirty="0"/>
              <a:t> age;</a:t>
            </a:r>
          </a:p>
          <a:p>
            <a:r>
              <a:rPr lang="en-US" dirty="0" err="1"/>
              <a:t>TextField</a:t>
            </a:r>
            <a:r>
              <a:rPr lang="en-US" dirty="0"/>
              <a:t> n=new </a:t>
            </a:r>
            <a:r>
              <a:rPr lang="en-US" dirty="0" err="1"/>
              <a:t>TextField</a:t>
            </a:r>
            <a:r>
              <a:rPr lang="en-US" dirty="0"/>
              <a:t>(10);</a:t>
            </a:r>
          </a:p>
          <a:p>
            <a:r>
              <a:rPr lang="en-US" dirty="0" err="1"/>
              <a:t>CheckboxGroup</a:t>
            </a:r>
            <a:r>
              <a:rPr lang="en-US" dirty="0"/>
              <a:t> g=new </a:t>
            </a:r>
            <a:r>
              <a:rPr lang="en-US" dirty="0" err="1"/>
              <a:t>CheckboxGroup</a:t>
            </a:r>
            <a:r>
              <a:rPr lang="en-US" dirty="0" smtClean="0"/>
              <a:t>();  Checkbox </a:t>
            </a:r>
            <a:r>
              <a:rPr lang="en-US" dirty="0"/>
              <a:t>m=new Checkbox("Male",</a:t>
            </a:r>
            <a:r>
              <a:rPr lang="en-US" dirty="0" err="1"/>
              <a:t>g,true</a:t>
            </a:r>
            <a:r>
              <a:rPr lang="en-US" dirty="0"/>
              <a:t>);</a:t>
            </a:r>
          </a:p>
          <a:p>
            <a:r>
              <a:rPr lang="en-US" dirty="0"/>
              <a:t>Checkbox f=new Checkbox("Female",</a:t>
            </a:r>
            <a:r>
              <a:rPr lang="en-US" dirty="0" err="1"/>
              <a:t>g,false</a:t>
            </a:r>
            <a:r>
              <a:rPr lang="en-US" dirty="0" smtClean="0"/>
              <a:t>);  Choice </a:t>
            </a:r>
            <a:r>
              <a:rPr lang="en-US" dirty="0"/>
              <a:t>c=new Choice();</a:t>
            </a:r>
          </a:p>
          <a:p>
            <a:r>
              <a:rPr lang="en-US" dirty="0"/>
              <a:t>Label l1=new Label("Enter Name</a:t>
            </a:r>
            <a:r>
              <a:rPr lang="en-US" dirty="0" smtClean="0"/>
              <a:t>:");  Label </a:t>
            </a:r>
            <a:r>
              <a:rPr lang="en-US" dirty="0"/>
              <a:t>l2=new Label("Select Gender");</a:t>
            </a:r>
          </a:p>
          <a:p>
            <a:r>
              <a:rPr lang="en-US" dirty="0"/>
              <a:t>Label l3=new Label("Age</a:t>
            </a:r>
            <a:r>
              <a:rPr lang="en-US" dirty="0" smtClean="0"/>
              <a:t>");  Button </a:t>
            </a:r>
            <a:r>
              <a:rPr lang="en-US" dirty="0"/>
              <a:t>b1=new Button("Submit");</a:t>
            </a:r>
          </a:p>
          <a:p>
            <a:r>
              <a:rPr lang="en-US" dirty="0">
                <a:solidFill>
                  <a:srgbClr val="FF0000"/>
                </a:solidFill>
              </a:rPr>
              <a:t>public void </a:t>
            </a:r>
            <a:r>
              <a:rPr lang="en-US" dirty="0" err="1">
                <a:solidFill>
                  <a:srgbClr val="FF0000"/>
                </a:solidFill>
              </a:rPr>
              <a:t>init</a:t>
            </a:r>
            <a:r>
              <a:rPr lang="en-US" dirty="0">
                <a:solidFill>
                  <a:srgbClr val="FF0000"/>
                </a:solidFill>
              </a:rPr>
              <a:t>(){</a:t>
            </a:r>
          </a:p>
          <a:p>
            <a:r>
              <a:rPr lang="en-US" dirty="0">
                <a:solidFill>
                  <a:srgbClr val="FF0000"/>
                </a:solidFill>
              </a:rPr>
              <a:t>add(l1);  add(n);  add(l2</a:t>
            </a:r>
            <a:r>
              <a:rPr lang="en-US" dirty="0" smtClean="0">
                <a:solidFill>
                  <a:srgbClr val="FF0000"/>
                </a:solidFill>
              </a:rPr>
              <a:t>);  add(m</a:t>
            </a:r>
            <a:r>
              <a:rPr lang="en-US" dirty="0">
                <a:solidFill>
                  <a:srgbClr val="FF0000"/>
                </a:solidFill>
              </a:rPr>
              <a:t>);   add(f);  add(l3);</a:t>
            </a:r>
          </a:p>
          <a:p>
            <a:r>
              <a:rPr lang="en-US" dirty="0" err="1">
                <a:solidFill>
                  <a:srgbClr val="FF0000"/>
                </a:solidFill>
              </a:rPr>
              <a:t>c.add</a:t>
            </a:r>
            <a:r>
              <a:rPr lang="en-US" dirty="0">
                <a:solidFill>
                  <a:srgbClr val="FF0000"/>
                </a:solidFill>
              </a:rPr>
              <a:t>("18"); </a:t>
            </a:r>
            <a:r>
              <a:rPr lang="en-US" dirty="0" err="1">
                <a:solidFill>
                  <a:srgbClr val="FF0000"/>
                </a:solidFill>
              </a:rPr>
              <a:t>c.add</a:t>
            </a:r>
            <a:r>
              <a:rPr lang="en-US" dirty="0">
                <a:solidFill>
                  <a:srgbClr val="FF0000"/>
                </a:solidFill>
              </a:rPr>
              <a:t>("19</a:t>
            </a:r>
            <a:r>
              <a:rPr lang="en-US" dirty="0" smtClean="0">
                <a:solidFill>
                  <a:srgbClr val="FF0000"/>
                </a:solidFill>
              </a:rPr>
              <a:t>"); </a:t>
            </a:r>
            <a:r>
              <a:rPr lang="en-US" dirty="0" err="1" smtClean="0">
                <a:solidFill>
                  <a:srgbClr val="FF0000"/>
                </a:solidFill>
              </a:rPr>
              <a:t>c.add</a:t>
            </a:r>
            <a:r>
              <a:rPr lang="en-US" dirty="0">
                <a:solidFill>
                  <a:srgbClr val="FF0000"/>
                </a:solidFill>
              </a:rPr>
              <a:t>("20"); </a:t>
            </a:r>
            <a:r>
              <a:rPr lang="en-US" dirty="0" err="1">
                <a:solidFill>
                  <a:srgbClr val="FF0000"/>
                </a:solidFill>
              </a:rPr>
              <a:t>c.add</a:t>
            </a:r>
            <a:r>
              <a:rPr lang="en-US" dirty="0">
                <a:solidFill>
                  <a:srgbClr val="FF0000"/>
                </a:solidFill>
              </a:rPr>
              <a:t>("21</a:t>
            </a:r>
            <a:r>
              <a:rPr lang="en-US" dirty="0" smtClean="0">
                <a:solidFill>
                  <a:srgbClr val="FF0000"/>
                </a:solidFill>
              </a:rPr>
              <a:t>"); add(c</a:t>
            </a:r>
            <a:r>
              <a:rPr lang="en-US" dirty="0">
                <a:solidFill>
                  <a:srgbClr val="FF0000"/>
                </a:solidFill>
              </a:rPr>
              <a:t>);  add(b1</a:t>
            </a:r>
            <a:r>
              <a:rPr lang="en-US" dirty="0" smtClean="0">
                <a:solidFill>
                  <a:srgbClr val="FF0000"/>
                </a:solidFill>
              </a:rPr>
              <a:t>); b1.addActionListener(this</a:t>
            </a:r>
            <a:r>
              <a:rPr lang="en-US" dirty="0">
                <a:solidFill>
                  <a:srgbClr val="FF0000"/>
                </a:solidFill>
              </a:rPr>
              <a:t>); }</a:t>
            </a:r>
          </a:p>
          <a:p>
            <a:r>
              <a:rPr lang="en-US" dirty="0">
                <a:solidFill>
                  <a:srgbClr val="00B0F0"/>
                </a:solidFill>
              </a:rPr>
              <a:t>public void paint(Graphics g){</a:t>
            </a:r>
          </a:p>
          <a:p>
            <a:r>
              <a:rPr lang="en-US" dirty="0" err="1">
                <a:solidFill>
                  <a:srgbClr val="00B0F0"/>
                </a:solidFill>
              </a:rPr>
              <a:t>g.drawString</a:t>
            </a:r>
            <a:r>
              <a:rPr lang="en-US" dirty="0">
                <a:solidFill>
                  <a:srgbClr val="00B0F0"/>
                </a:solidFill>
              </a:rPr>
              <a:t>("Name:"+name,20,100</a:t>
            </a:r>
            <a:r>
              <a:rPr lang="en-US" dirty="0" smtClean="0">
                <a:solidFill>
                  <a:srgbClr val="00B0F0"/>
                </a:solidFill>
              </a:rPr>
              <a:t>);  </a:t>
            </a:r>
            <a:r>
              <a:rPr lang="en-US" dirty="0" err="1" smtClean="0">
                <a:solidFill>
                  <a:srgbClr val="00B0F0"/>
                </a:solidFill>
              </a:rPr>
              <a:t>g.drawString</a:t>
            </a:r>
            <a:r>
              <a:rPr lang="en-US" dirty="0">
                <a:solidFill>
                  <a:srgbClr val="00B0F0"/>
                </a:solidFill>
              </a:rPr>
              <a:t>("Gender:"+gender,20,120);</a:t>
            </a:r>
          </a:p>
          <a:p>
            <a:r>
              <a:rPr lang="en-US" dirty="0" err="1">
                <a:solidFill>
                  <a:srgbClr val="00B0F0"/>
                </a:solidFill>
              </a:rPr>
              <a:t>g.drawString</a:t>
            </a:r>
            <a:r>
              <a:rPr lang="en-US" dirty="0">
                <a:solidFill>
                  <a:srgbClr val="00B0F0"/>
                </a:solidFill>
              </a:rPr>
              <a:t>("Age:"+age,20,150);}</a:t>
            </a:r>
          </a:p>
          <a:p>
            <a:r>
              <a:rPr lang="en-US" dirty="0">
                <a:solidFill>
                  <a:srgbClr val="C00000"/>
                </a:solidFill>
              </a:rPr>
              <a:t>public void </a:t>
            </a:r>
            <a:r>
              <a:rPr lang="en-US" dirty="0" err="1">
                <a:solidFill>
                  <a:srgbClr val="C00000"/>
                </a:solidFill>
              </a:rPr>
              <a:t>actionPerformed</a:t>
            </a:r>
            <a:r>
              <a:rPr lang="en-US" dirty="0">
                <a:solidFill>
                  <a:srgbClr val="C00000"/>
                </a:solidFill>
              </a:rPr>
              <a:t>(</a:t>
            </a:r>
            <a:r>
              <a:rPr lang="en-US" dirty="0" err="1">
                <a:solidFill>
                  <a:srgbClr val="C00000"/>
                </a:solidFill>
              </a:rPr>
              <a:t>ActionEvent</a:t>
            </a:r>
            <a:r>
              <a:rPr lang="en-US" dirty="0">
                <a:solidFill>
                  <a:srgbClr val="C00000"/>
                </a:solidFill>
              </a:rPr>
              <a:t> e){</a:t>
            </a:r>
          </a:p>
          <a:p>
            <a:r>
              <a:rPr lang="en-US" dirty="0">
                <a:solidFill>
                  <a:srgbClr val="C00000"/>
                </a:solidFill>
              </a:rPr>
              <a:t>name=</a:t>
            </a:r>
            <a:r>
              <a:rPr lang="en-US" dirty="0" err="1">
                <a:solidFill>
                  <a:srgbClr val="C00000"/>
                </a:solidFill>
              </a:rPr>
              <a:t>n.getText</a:t>
            </a:r>
            <a:r>
              <a:rPr lang="en-US" dirty="0">
                <a:solidFill>
                  <a:srgbClr val="C00000"/>
                </a:solidFill>
              </a:rPr>
              <a:t>();</a:t>
            </a:r>
          </a:p>
          <a:p>
            <a:r>
              <a:rPr lang="en-US" dirty="0">
                <a:solidFill>
                  <a:srgbClr val="C00000"/>
                </a:solidFill>
              </a:rPr>
              <a:t>gender=</a:t>
            </a:r>
            <a:r>
              <a:rPr lang="en-US" dirty="0" err="1">
                <a:solidFill>
                  <a:srgbClr val="C00000"/>
                </a:solidFill>
              </a:rPr>
              <a:t>g.getSelectedCheckbox</a:t>
            </a:r>
            <a:r>
              <a:rPr lang="en-US" dirty="0">
                <a:solidFill>
                  <a:srgbClr val="C00000"/>
                </a:solidFill>
              </a:rPr>
              <a:t>().</a:t>
            </a:r>
            <a:r>
              <a:rPr lang="en-US" dirty="0" err="1">
                <a:solidFill>
                  <a:srgbClr val="C00000"/>
                </a:solidFill>
              </a:rPr>
              <a:t>getLabel</a:t>
            </a:r>
            <a:r>
              <a:rPr lang="en-US" dirty="0" smtClean="0">
                <a:solidFill>
                  <a:srgbClr val="C00000"/>
                </a:solidFill>
              </a:rPr>
              <a:t>(); age=</a:t>
            </a:r>
            <a:r>
              <a:rPr lang="en-US" dirty="0" err="1" smtClean="0">
                <a:solidFill>
                  <a:srgbClr val="C00000"/>
                </a:solidFill>
              </a:rPr>
              <a:t>Integer.parseInt</a:t>
            </a:r>
            <a:r>
              <a:rPr lang="en-US" dirty="0" smtClean="0">
                <a:solidFill>
                  <a:srgbClr val="C00000"/>
                </a:solidFill>
              </a:rPr>
              <a:t>(</a:t>
            </a:r>
            <a:r>
              <a:rPr lang="en-US" dirty="0" err="1" smtClean="0">
                <a:solidFill>
                  <a:srgbClr val="C00000"/>
                </a:solidFill>
              </a:rPr>
              <a:t>c.getSelectedItem</a:t>
            </a:r>
            <a:r>
              <a:rPr lang="en-US" dirty="0" smtClean="0">
                <a:solidFill>
                  <a:srgbClr val="C00000"/>
                </a:solidFill>
              </a:rPr>
              <a:t>()); repaint</a:t>
            </a:r>
            <a:r>
              <a:rPr lang="en-US" dirty="0">
                <a:solidFill>
                  <a:srgbClr val="C00000"/>
                </a:solidFill>
              </a:rPr>
              <a:t>();}}  </a:t>
            </a:r>
          </a:p>
          <a:p>
            <a:r>
              <a:rPr lang="en-US" dirty="0"/>
              <a:t>&lt;html&gt;&lt;title&gt;&lt;/title&gt;&lt;body&gt;</a:t>
            </a:r>
          </a:p>
          <a:p>
            <a:r>
              <a:rPr lang="en-US" dirty="0"/>
              <a:t>&lt;APPLET code="</a:t>
            </a:r>
            <a:r>
              <a:rPr lang="en-US" dirty="0" err="1"/>
              <a:t>Mi.class",width</a:t>
            </a:r>
            <a:r>
              <a:rPr lang="en-US" dirty="0"/>
              <a:t>="600" height="600</a:t>
            </a:r>
            <a:r>
              <a:rPr lang="en-US" dirty="0" smtClean="0"/>
              <a:t>"&gt; </a:t>
            </a:r>
            <a:r>
              <a:rPr lang="en-US" dirty="0" smtClean="0">
                <a:solidFill>
                  <a:srgbClr val="FF0000"/>
                </a:solidFill>
              </a:rPr>
              <a:t>&lt;</a:t>
            </a:r>
            <a:r>
              <a:rPr lang="en-US" dirty="0">
                <a:solidFill>
                  <a:srgbClr val="FF0000"/>
                </a:solidFill>
              </a:rPr>
              <a:t>PARAM name="</a:t>
            </a:r>
            <a:r>
              <a:rPr lang="en-US" dirty="0" err="1">
                <a:solidFill>
                  <a:srgbClr val="FF0000"/>
                </a:solidFill>
              </a:rPr>
              <a:t>msg</a:t>
            </a:r>
            <a:r>
              <a:rPr lang="en-US" dirty="0">
                <a:solidFill>
                  <a:srgbClr val="FF0000"/>
                </a:solidFill>
              </a:rPr>
              <a:t>" value="Visit Nepal</a:t>
            </a:r>
            <a:r>
              <a:rPr lang="en-US" dirty="0"/>
              <a:t>"&gt;&lt;/APPLET</a:t>
            </a:r>
            <a:r>
              <a:rPr lang="en-US" dirty="0" smtClean="0"/>
              <a:t>&gt; &lt;/</a:t>
            </a:r>
            <a:r>
              <a:rPr lang="en-US" dirty="0"/>
              <a:t>body&gt;&lt;/HTML&gt;</a:t>
            </a:r>
          </a:p>
        </p:txBody>
      </p:sp>
    </p:spTree>
    <p:extLst>
      <p:ext uri="{BB962C8B-B14F-4D97-AF65-F5344CB8AC3E}">
        <p14:creationId xmlns:p14="http://schemas.microsoft.com/office/powerpoint/2010/main" val="22445232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9634" y="39189"/>
            <a:ext cx="10972799" cy="7786747"/>
          </a:xfrm>
          <a:prstGeom prst="rect">
            <a:avLst/>
          </a:prstGeom>
        </p:spPr>
        <p:txBody>
          <a:bodyPr wrap="square">
            <a:spAutoFit/>
          </a:bodyPr>
          <a:lstStyle/>
          <a:p>
            <a:r>
              <a:rPr lang="en-US" sz="2000" dirty="0"/>
              <a:t>import </a:t>
            </a:r>
            <a:r>
              <a:rPr lang="en-US" sz="2000" dirty="0" err="1"/>
              <a:t>java.awt</a:t>
            </a:r>
            <a:r>
              <a:rPr lang="en-US" sz="2000" dirty="0"/>
              <a:t>.*; </a:t>
            </a:r>
          </a:p>
          <a:p>
            <a:r>
              <a:rPr lang="en-US" sz="2000" dirty="0"/>
              <a:t>import </a:t>
            </a:r>
            <a:r>
              <a:rPr lang="en-US" sz="2000" dirty="0" err="1"/>
              <a:t>java.awt.event</a:t>
            </a:r>
            <a:r>
              <a:rPr lang="en-US" sz="2000" dirty="0"/>
              <a:t>.*;</a:t>
            </a:r>
          </a:p>
          <a:p>
            <a:r>
              <a:rPr lang="en-US" sz="2000" dirty="0"/>
              <a:t>import </a:t>
            </a:r>
            <a:r>
              <a:rPr lang="en-US" sz="2000" dirty="0" err="1"/>
              <a:t>java.awt.event.ActionListener</a:t>
            </a:r>
            <a:r>
              <a:rPr lang="en-US" sz="2000" dirty="0"/>
              <a:t>; </a:t>
            </a:r>
          </a:p>
          <a:p>
            <a:r>
              <a:rPr lang="en-US" sz="2000" dirty="0"/>
              <a:t>import </a:t>
            </a:r>
            <a:r>
              <a:rPr lang="en-US" sz="2000" dirty="0" err="1"/>
              <a:t>java.applet.Applet</a:t>
            </a:r>
            <a:r>
              <a:rPr lang="en-US" sz="2000" dirty="0"/>
              <a:t>;</a:t>
            </a:r>
          </a:p>
          <a:p>
            <a:r>
              <a:rPr lang="en-US" sz="2000" dirty="0"/>
              <a:t>public class Example extends Applet{</a:t>
            </a:r>
          </a:p>
          <a:p>
            <a:r>
              <a:rPr lang="en-US" sz="2000" dirty="0"/>
              <a:t>Label l1,l2,l3; </a:t>
            </a:r>
            <a:r>
              <a:rPr lang="en-US" sz="2000" dirty="0" smtClean="0"/>
              <a:t>  </a:t>
            </a:r>
            <a:r>
              <a:rPr lang="en-US" sz="2000" dirty="0" err="1" smtClean="0"/>
              <a:t>TextField</a:t>
            </a:r>
            <a:r>
              <a:rPr lang="en-US" sz="2000" dirty="0" smtClean="0"/>
              <a:t> </a:t>
            </a:r>
            <a:r>
              <a:rPr lang="en-US" sz="2000" dirty="0"/>
              <a:t>t1,t2; </a:t>
            </a:r>
            <a:r>
              <a:rPr lang="en-US" sz="2000" dirty="0" smtClean="0"/>
              <a:t>Button </a:t>
            </a:r>
            <a:r>
              <a:rPr lang="en-US" sz="2000" dirty="0"/>
              <a:t>b1;</a:t>
            </a:r>
          </a:p>
          <a:p>
            <a:r>
              <a:rPr lang="en-US" sz="2000" dirty="0"/>
              <a:t>public void </a:t>
            </a:r>
            <a:r>
              <a:rPr lang="en-US" sz="2000" dirty="0" err="1"/>
              <a:t>init</a:t>
            </a:r>
            <a:r>
              <a:rPr lang="en-US" sz="2000" dirty="0"/>
              <a:t>(){</a:t>
            </a:r>
          </a:p>
          <a:p>
            <a:r>
              <a:rPr lang="en-US" sz="2000" dirty="0"/>
              <a:t>l1=new Label("First Number</a:t>
            </a:r>
            <a:r>
              <a:rPr lang="en-US" sz="2000" dirty="0" smtClean="0"/>
              <a:t>");       l2=new </a:t>
            </a:r>
            <a:r>
              <a:rPr lang="en-US" sz="2000" dirty="0"/>
              <a:t>Label("Second Number");</a:t>
            </a:r>
          </a:p>
          <a:p>
            <a:r>
              <a:rPr lang="en-US" sz="2000" dirty="0"/>
              <a:t>l3=new Label("");</a:t>
            </a:r>
          </a:p>
          <a:p>
            <a:r>
              <a:rPr lang="en-US" sz="2000" dirty="0"/>
              <a:t>t1=new </a:t>
            </a:r>
            <a:r>
              <a:rPr lang="en-US" sz="2000" dirty="0" err="1"/>
              <a:t>TextField</a:t>
            </a:r>
            <a:r>
              <a:rPr lang="en-US" sz="2000" dirty="0"/>
              <a:t>(); </a:t>
            </a:r>
            <a:r>
              <a:rPr lang="en-US" sz="2000" dirty="0" smtClean="0"/>
              <a:t>t2=new </a:t>
            </a:r>
            <a:r>
              <a:rPr lang="en-US" sz="2000" dirty="0" err="1"/>
              <a:t>TextField</a:t>
            </a:r>
            <a:r>
              <a:rPr lang="en-US" sz="2000" dirty="0"/>
              <a:t>();</a:t>
            </a:r>
          </a:p>
          <a:p>
            <a:r>
              <a:rPr lang="en-US" sz="2000" dirty="0"/>
              <a:t>b1=new Button("ADD</a:t>
            </a:r>
            <a:r>
              <a:rPr lang="en-US" sz="2000" dirty="0" smtClean="0"/>
              <a:t>");        </a:t>
            </a:r>
            <a:r>
              <a:rPr lang="en-US" sz="2000" dirty="0" err="1" smtClean="0">
                <a:solidFill>
                  <a:srgbClr val="C00000"/>
                </a:solidFill>
              </a:rPr>
              <a:t>setLayout</a:t>
            </a:r>
            <a:r>
              <a:rPr lang="en-US" sz="2000" dirty="0" smtClean="0">
                <a:solidFill>
                  <a:srgbClr val="C00000"/>
                </a:solidFill>
              </a:rPr>
              <a:t>(null</a:t>
            </a:r>
            <a:r>
              <a:rPr lang="en-US" sz="2000" dirty="0">
                <a:solidFill>
                  <a:srgbClr val="C00000"/>
                </a:solidFill>
              </a:rPr>
              <a:t>);</a:t>
            </a:r>
          </a:p>
          <a:p>
            <a:r>
              <a:rPr lang="en-US" sz="2000" dirty="0">
                <a:solidFill>
                  <a:srgbClr val="C00000"/>
                </a:solidFill>
              </a:rPr>
              <a:t>l1.setBounds(30,50,100,20); </a:t>
            </a:r>
            <a:endParaRPr lang="en-US" sz="2000" dirty="0" smtClean="0">
              <a:solidFill>
                <a:srgbClr val="C00000"/>
              </a:solidFill>
            </a:endParaRPr>
          </a:p>
          <a:p>
            <a:r>
              <a:rPr lang="en-US" sz="2000" dirty="0" smtClean="0">
                <a:solidFill>
                  <a:srgbClr val="C00000"/>
                </a:solidFill>
              </a:rPr>
              <a:t>l2.setBounds(30,100,100,20); </a:t>
            </a:r>
          </a:p>
          <a:p>
            <a:r>
              <a:rPr lang="en-US" sz="2000" dirty="0" smtClean="0">
                <a:solidFill>
                  <a:srgbClr val="C00000"/>
                </a:solidFill>
              </a:rPr>
              <a:t>t1.setBounds(150,50,100,20</a:t>
            </a:r>
            <a:r>
              <a:rPr lang="en-US" sz="2000" dirty="0">
                <a:solidFill>
                  <a:srgbClr val="C00000"/>
                </a:solidFill>
              </a:rPr>
              <a:t>);</a:t>
            </a:r>
          </a:p>
          <a:p>
            <a:r>
              <a:rPr lang="en-US" sz="2000" dirty="0">
                <a:solidFill>
                  <a:srgbClr val="C00000"/>
                </a:solidFill>
              </a:rPr>
              <a:t>t2.setBounds(150,100,100,20</a:t>
            </a:r>
            <a:r>
              <a:rPr lang="en-US" sz="2000" dirty="0" smtClean="0">
                <a:solidFill>
                  <a:srgbClr val="C00000"/>
                </a:solidFill>
              </a:rPr>
              <a:t>);</a:t>
            </a:r>
          </a:p>
          <a:p>
            <a:r>
              <a:rPr lang="en-US" sz="2000" dirty="0" smtClean="0">
                <a:solidFill>
                  <a:srgbClr val="C00000"/>
                </a:solidFill>
              </a:rPr>
              <a:t>b1.setBounds(100,150,100,20</a:t>
            </a:r>
            <a:r>
              <a:rPr lang="en-US" sz="2000" dirty="0">
                <a:solidFill>
                  <a:srgbClr val="C00000"/>
                </a:solidFill>
              </a:rPr>
              <a:t>); </a:t>
            </a:r>
            <a:endParaRPr lang="en-US" sz="2000" dirty="0" smtClean="0">
              <a:solidFill>
                <a:srgbClr val="C00000"/>
              </a:solidFill>
            </a:endParaRPr>
          </a:p>
          <a:p>
            <a:r>
              <a:rPr lang="en-US" sz="2000" dirty="0" smtClean="0">
                <a:solidFill>
                  <a:srgbClr val="C00000"/>
                </a:solidFill>
              </a:rPr>
              <a:t>l3.setBounds(30,180,100,20</a:t>
            </a:r>
            <a:r>
              <a:rPr lang="en-US" sz="2000" dirty="0">
                <a:solidFill>
                  <a:srgbClr val="C00000"/>
                </a:solidFill>
              </a:rPr>
              <a:t>); </a:t>
            </a:r>
          </a:p>
          <a:p>
            <a:r>
              <a:rPr lang="en-US" sz="2000" dirty="0"/>
              <a:t>add(l1</a:t>
            </a:r>
            <a:r>
              <a:rPr lang="en-US" sz="2000" dirty="0" smtClean="0"/>
              <a:t>); add(l2); add(t1</a:t>
            </a:r>
            <a:r>
              <a:rPr lang="en-US" sz="2000" dirty="0"/>
              <a:t>); </a:t>
            </a:r>
            <a:r>
              <a:rPr lang="en-US" sz="2000" dirty="0" smtClean="0"/>
              <a:t>add(l3); add(t2); add(b1</a:t>
            </a:r>
            <a:r>
              <a:rPr lang="en-US" sz="2000" dirty="0"/>
              <a:t>); </a:t>
            </a:r>
          </a:p>
          <a:p>
            <a:r>
              <a:rPr lang="en-US" sz="2000" dirty="0"/>
              <a:t>b1.addActionListener(new Handler()); </a:t>
            </a:r>
            <a:r>
              <a:rPr lang="en-US" sz="2000" dirty="0" smtClean="0"/>
              <a:t>   }</a:t>
            </a:r>
            <a:endParaRPr lang="en-US" sz="2000" dirty="0"/>
          </a:p>
          <a:p>
            <a:r>
              <a:rPr lang="en-US" sz="2000" dirty="0">
                <a:solidFill>
                  <a:srgbClr val="FF0000"/>
                </a:solidFill>
              </a:rPr>
              <a:t>class Handler extends Applet implements </a:t>
            </a:r>
            <a:r>
              <a:rPr lang="en-US" sz="2000" dirty="0" err="1">
                <a:solidFill>
                  <a:srgbClr val="FF0000"/>
                </a:solidFill>
              </a:rPr>
              <a:t>ActionListener</a:t>
            </a:r>
            <a:r>
              <a:rPr lang="en-US" sz="2000" dirty="0">
                <a:solidFill>
                  <a:srgbClr val="FF0000"/>
                </a:solidFill>
              </a:rPr>
              <a:t>{</a:t>
            </a:r>
          </a:p>
          <a:p>
            <a:r>
              <a:rPr lang="en-US" sz="2000" dirty="0">
                <a:solidFill>
                  <a:srgbClr val="FF0000"/>
                </a:solidFill>
              </a:rPr>
              <a:t>public void </a:t>
            </a:r>
            <a:r>
              <a:rPr lang="en-US" sz="2000" dirty="0" err="1">
                <a:solidFill>
                  <a:srgbClr val="FF0000"/>
                </a:solidFill>
              </a:rPr>
              <a:t>actionPerformed</a:t>
            </a:r>
            <a:r>
              <a:rPr lang="en-US" sz="2000" dirty="0">
                <a:solidFill>
                  <a:srgbClr val="FF0000"/>
                </a:solidFill>
              </a:rPr>
              <a:t>(</a:t>
            </a:r>
            <a:r>
              <a:rPr lang="en-US" sz="2000" dirty="0" err="1">
                <a:solidFill>
                  <a:srgbClr val="FF0000"/>
                </a:solidFill>
              </a:rPr>
              <a:t>ActionEvent</a:t>
            </a:r>
            <a:r>
              <a:rPr lang="en-US" sz="2000" dirty="0">
                <a:solidFill>
                  <a:srgbClr val="FF0000"/>
                </a:solidFill>
              </a:rPr>
              <a:t> e){</a:t>
            </a:r>
          </a:p>
          <a:p>
            <a:r>
              <a:rPr lang="en-US" sz="2000" dirty="0" err="1">
                <a:solidFill>
                  <a:srgbClr val="FF0000"/>
                </a:solidFill>
              </a:rPr>
              <a:t>int</a:t>
            </a:r>
            <a:r>
              <a:rPr lang="en-US" sz="2000" dirty="0">
                <a:solidFill>
                  <a:srgbClr val="FF0000"/>
                </a:solidFill>
              </a:rPr>
              <a:t> </a:t>
            </a:r>
            <a:r>
              <a:rPr lang="en-US" sz="2000" dirty="0" smtClean="0">
                <a:solidFill>
                  <a:srgbClr val="FF0000"/>
                </a:solidFill>
              </a:rPr>
              <a:t>a=</a:t>
            </a:r>
            <a:r>
              <a:rPr lang="en-US" sz="2000" dirty="0" err="1" smtClean="0">
                <a:solidFill>
                  <a:srgbClr val="FF0000"/>
                </a:solidFill>
              </a:rPr>
              <a:t>Integer.parseString</a:t>
            </a:r>
            <a:r>
              <a:rPr lang="en-US" sz="2000" dirty="0" smtClean="0">
                <a:solidFill>
                  <a:srgbClr val="FF0000"/>
                </a:solidFill>
              </a:rPr>
              <a:t>(t1.getText()); </a:t>
            </a:r>
            <a:r>
              <a:rPr lang="en-US" sz="2000" dirty="0" err="1" smtClean="0">
                <a:solidFill>
                  <a:srgbClr val="FF0000"/>
                </a:solidFill>
              </a:rPr>
              <a:t>int</a:t>
            </a:r>
            <a:r>
              <a:rPr lang="en-US" sz="2000" dirty="0" smtClean="0">
                <a:solidFill>
                  <a:srgbClr val="FF0000"/>
                </a:solidFill>
              </a:rPr>
              <a:t> b=</a:t>
            </a:r>
            <a:r>
              <a:rPr lang="en-US" sz="2000" dirty="0" err="1" smtClean="0">
                <a:solidFill>
                  <a:srgbClr val="FF0000"/>
                </a:solidFill>
              </a:rPr>
              <a:t>Integer.parseString</a:t>
            </a:r>
            <a:r>
              <a:rPr lang="en-US" sz="2000" dirty="0" smtClean="0">
                <a:solidFill>
                  <a:srgbClr val="FF0000"/>
                </a:solidFill>
              </a:rPr>
              <a:t>(t2.getText</a:t>
            </a:r>
            <a:r>
              <a:rPr lang="en-US" sz="2000" dirty="0">
                <a:solidFill>
                  <a:srgbClr val="FF0000"/>
                </a:solidFill>
              </a:rPr>
              <a:t>());</a:t>
            </a:r>
          </a:p>
          <a:p>
            <a:r>
              <a:rPr lang="en-US" sz="2000" dirty="0" err="1">
                <a:solidFill>
                  <a:srgbClr val="FF0000"/>
                </a:solidFill>
              </a:rPr>
              <a:t>int</a:t>
            </a:r>
            <a:r>
              <a:rPr lang="en-US" sz="2000" dirty="0">
                <a:solidFill>
                  <a:srgbClr val="FF0000"/>
                </a:solidFill>
              </a:rPr>
              <a:t> </a:t>
            </a:r>
            <a:r>
              <a:rPr lang="en-US" sz="2000" dirty="0" smtClean="0">
                <a:solidFill>
                  <a:srgbClr val="FF0000"/>
                </a:solidFill>
              </a:rPr>
              <a:t>k=a-b</a:t>
            </a:r>
            <a:r>
              <a:rPr lang="en-US" sz="2000" dirty="0">
                <a:solidFill>
                  <a:srgbClr val="FF0000"/>
                </a:solidFill>
              </a:rPr>
              <a:t>; </a:t>
            </a:r>
            <a:r>
              <a:rPr lang="en-US" sz="2000" dirty="0" smtClean="0">
                <a:solidFill>
                  <a:srgbClr val="FF0000"/>
                </a:solidFill>
              </a:rPr>
              <a:t> l3.setText</a:t>
            </a:r>
            <a:r>
              <a:rPr lang="en-US" sz="2000" dirty="0">
                <a:solidFill>
                  <a:srgbClr val="FF0000"/>
                </a:solidFill>
              </a:rPr>
              <a:t>("Result is" +k); </a:t>
            </a:r>
            <a:r>
              <a:rPr lang="en-US" sz="2000" dirty="0" smtClean="0">
                <a:solidFill>
                  <a:srgbClr val="FF0000"/>
                </a:solidFill>
              </a:rPr>
              <a:t>}}  </a:t>
            </a:r>
            <a:r>
              <a:rPr lang="en-US" sz="2000" dirty="0"/>
              <a:t>}</a:t>
            </a:r>
          </a:p>
          <a:p>
            <a:r>
              <a:rPr lang="en-US" sz="2000" dirty="0"/>
              <a:t>C:\Users\user\Desktop\swing&gt;javac </a:t>
            </a:r>
            <a:r>
              <a:rPr lang="en-US" sz="2000" dirty="0" smtClean="0"/>
              <a:t>Example.java</a:t>
            </a:r>
            <a:endParaRPr lang="en-US" sz="2000" dirty="0"/>
          </a:p>
          <a:p>
            <a:r>
              <a:rPr lang="en-US" sz="2000" dirty="0"/>
              <a:t>C:\Users\user\Desktop\swing&gt;appletviewer a.html</a:t>
            </a:r>
          </a:p>
        </p:txBody>
      </p:sp>
    </p:spTree>
    <p:extLst>
      <p:ext uri="{BB962C8B-B14F-4D97-AF65-F5344CB8AC3E}">
        <p14:creationId xmlns:p14="http://schemas.microsoft.com/office/powerpoint/2010/main" val="11358780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66056" y="199694"/>
            <a:ext cx="10863944" cy="6370975"/>
          </a:xfrm>
          <a:prstGeom prst="rect">
            <a:avLst/>
          </a:prstGeom>
        </p:spPr>
        <p:txBody>
          <a:bodyPr wrap="square">
            <a:spAutoFit/>
          </a:bodyPr>
          <a:lstStyle/>
          <a:p>
            <a:r>
              <a:rPr lang="en-US" sz="2400" dirty="0"/>
              <a:t>import </a:t>
            </a:r>
            <a:r>
              <a:rPr lang="en-US" sz="2400" dirty="0" err="1"/>
              <a:t>java.applet</a:t>
            </a:r>
            <a:r>
              <a:rPr lang="en-US" sz="2400" dirty="0"/>
              <a:t>.*;</a:t>
            </a:r>
          </a:p>
          <a:p>
            <a:r>
              <a:rPr lang="en-US" sz="2400" dirty="0"/>
              <a:t>import </a:t>
            </a:r>
            <a:r>
              <a:rPr lang="en-US" sz="2400" dirty="0" err="1"/>
              <a:t>java.awt</a:t>
            </a:r>
            <a:r>
              <a:rPr lang="en-US" sz="2400" dirty="0"/>
              <a:t>.*;</a:t>
            </a:r>
          </a:p>
          <a:p>
            <a:r>
              <a:rPr lang="en-US" sz="2400" dirty="0"/>
              <a:t>import </a:t>
            </a:r>
            <a:r>
              <a:rPr lang="en-US" sz="2400" dirty="0" err="1"/>
              <a:t>java.awt.event</a:t>
            </a:r>
            <a:r>
              <a:rPr lang="en-US" sz="2400" dirty="0"/>
              <a:t>.*;</a:t>
            </a:r>
          </a:p>
          <a:p>
            <a:r>
              <a:rPr lang="en-US" sz="2400" dirty="0"/>
              <a:t>public class Play extends Applet implements </a:t>
            </a:r>
            <a:r>
              <a:rPr lang="en-US" sz="2400" dirty="0" err="1"/>
              <a:t>ActionListener</a:t>
            </a:r>
            <a:r>
              <a:rPr lang="en-US" sz="2400" dirty="0"/>
              <a:t> {</a:t>
            </a:r>
          </a:p>
          <a:p>
            <a:r>
              <a:rPr lang="en-US" sz="2400" dirty="0"/>
              <a:t>Button </a:t>
            </a:r>
            <a:r>
              <a:rPr lang="en-US" sz="2400" dirty="0" err="1"/>
              <a:t>play,stop</a:t>
            </a:r>
            <a:r>
              <a:rPr lang="en-US" sz="2400" dirty="0" smtClean="0"/>
              <a:t>; </a:t>
            </a:r>
            <a:r>
              <a:rPr lang="en-US" sz="2400" dirty="0" err="1" smtClean="0"/>
              <a:t>AudioClip</a:t>
            </a:r>
            <a:r>
              <a:rPr lang="en-US" sz="2400" dirty="0" smtClean="0"/>
              <a:t> </a:t>
            </a:r>
            <a:r>
              <a:rPr lang="en-US" sz="2400" dirty="0" err="1"/>
              <a:t>audioClip</a:t>
            </a:r>
            <a:r>
              <a:rPr lang="en-US" sz="2400" dirty="0"/>
              <a:t>;</a:t>
            </a:r>
          </a:p>
          <a:p>
            <a:r>
              <a:rPr lang="en-US" sz="2400" dirty="0"/>
              <a:t>public void </a:t>
            </a:r>
            <a:r>
              <a:rPr lang="en-US" sz="2400" dirty="0" err="1"/>
              <a:t>init</a:t>
            </a:r>
            <a:r>
              <a:rPr lang="en-US" sz="2400" dirty="0"/>
              <a:t>() </a:t>
            </a:r>
            <a:r>
              <a:rPr lang="en-US" sz="2400" dirty="0" smtClean="0"/>
              <a:t>{ play </a:t>
            </a:r>
            <a:r>
              <a:rPr lang="en-US" sz="2400" dirty="0"/>
              <a:t>= new Button(" Play in Loop ");</a:t>
            </a:r>
          </a:p>
          <a:p>
            <a:r>
              <a:rPr lang="en-US" sz="2400" dirty="0"/>
              <a:t>add(play</a:t>
            </a:r>
            <a:r>
              <a:rPr lang="en-US" sz="2400" dirty="0" smtClean="0"/>
              <a:t>); </a:t>
            </a:r>
            <a:r>
              <a:rPr lang="en-US" sz="2400" dirty="0" err="1" smtClean="0"/>
              <a:t>play.addActionListener</a:t>
            </a:r>
            <a:r>
              <a:rPr lang="en-US" sz="2400" dirty="0" smtClean="0"/>
              <a:t>(this</a:t>
            </a:r>
            <a:r>
              <a:rPr lang="en-US" sz="2400" dirty="0"/>
              <a:t>);</a:t>
            </a:r>
          </a:p>
          <a:p>
            <a:r>
              <a:rPr lang="en-US" sz="2400" dirty="0"/>
              <a:t>stop = new Button(" Stop </a:t>
            </a:r>
            <a:r>
              <a:rPr lang="en-US" sz="2400" dirty="0" smtClean="0"/>
              <a:t>"); add(stop</a:t>
            </a:r>
            <a:r>
              <a:rPr lang="en-US" sz="2400" dirty="0"/>
              <a:t>);</a:t>
            </a:r>
          </a:p>
          <a:p>
            <a:r>
              <a:rPr lang="en-US" sz="2400" dirty="0" err="1"/>
              <a:t>stop.addActionListener</a:t>
            </a:r>
            <a:r>
              <a:rPr lang="en-US" sz="2400" dirty="0"/>
              <a:t>(this);</a:t>
            </a:r>
          </a:p>
          <a:p>
            <a:r>
              <a:rPr lang="en-US" sz="2400" dirty="0" err="1"/>
              <a:t>audioClip</a:t>
            </a:r>
            <a:r>
              <a:rPr lang="en-US" sz="2400" dirty="0"/>
              <a:t> = </a:t>
            </a:r>
            <a:r>
              <a:rPr lang="en-US" sz="2400" dirty="0" err="1"/>
              <a:t>getAudioClip</a:t>
            </a:r>
            <a:r>
              <a:rPr lang="en-US" sz="2400" dirty="0"/>
              <a:t>(</a:t>
            </a:r>
            <a:r>
              <a:rPr lang="en-US" sz="2400" dirty="0" err="1"/>
              <a:t>getCodeBase</a:t>
            </a:r>
            <a:r>
              <a:rPr lang="en-US" sz="2400" dirty="0"/>
              <a:t>(), "Sound.wav");}</a:t>
            </a:r>
          </a:p>
          <a:p>
            <a:r>
              <a:rPr lang="en-US" sz="2400" dirty="0"/>
              <a:t> public void </a:t>
            </a:r>
            <a:r>
              <a:rPr lang="en-US" sz="2400" dirty="0" err="1"/>
              <a:t>actionPerformed</a:t>
            </a:r>
            <a:r>
              <a:rPr lang="en-US" sz="2400" dirty="0"/>
              <a:t>(</a:t>
            </a:r>
            <a:r>
              <a:rPr lang="en-US" sz="2400" dirty="0" err="1"/>
              <a:t>ActionEvent</a:t>
            </a:r>
            <a:r>
              <a:rPr lang="en-US" sz="2400" dirty="0"/>
              <a:t> ae) {</a:t>
            </a:r>
          </a:p>
          <a:p>
            <a:r>
              <a:rPr lang="en-US" sz="2400" dirty="0"/>
              <a:t> Button source = (Button)</a:t>
            </a:r>
            <a:r>
              <a:rPr lang="en-US" sz="2400" dirty="0" err="1"/>
              <a:t>ae.getSource</a:t>
            </a:r>
            <a:r>
              <a:rPr lang="en-US" sz="2400" dirty="0"/>
              <a:t>();</a:t>
            </a:r>
          </a:p>
          <a:p>
            <a:r>
              <a:rPr lang="en-US" sz="2400" dirty="0"/>
              <a:t> if (</a:t>
            </a:r>
            <a:r>
              <a:rPr lang="en-US" sz="2400" dirty="0" err="1"/>
              <a:t>source.getLabel</a:t>
            </a:r>
            <a:r>
              <a:rPr lang="en-US" sz="2400" dirty="0"/>
              <a:t>() == " Play in Loop ") </a:t>
            </a:r>
            <a:r>
              <a:rPr lang="en-US" sz="2400" dirty="0" smtClean="0"/>
              <a:t>{ </a:t>
            </a:r>
            <a:r>
              <a:rPr lang="en-US" sz="2400" dirty="0" err="1"/>
              <a:t>audioClip.play</a:t>
            </a:r>
            <a:r>
              <a:rPr lang="en-US" sz="2400" dirty="0"/>
              <a:t>();}</a:t>
            </a:r>
          </a:p>
          <a:p>
            <a:r>
              <a:rPr lang="en-US" sz="2400" dirty="0"/>
              <a:t> else if(</a:t>
            </a:r>
            <a:r>
              <a:rPr lang="en-US" sz="2400" dirty="0" err="1"/>
              <a:t>source.getLabel</a:t>
            </a:r>
            <a:r>
              <a:rPr lang="en-US" sz="2400" dirty="0"/>
              <a:t>() == "  Stop  </a:t>
            </a:r>
            <a:r>
              <a:rPr lang="en-US" sz="2400" dirty="0" smtClean="0"/>
              <a:t>"){ </a:t>
            </a:r>
            <a:r>
              <a:rPr lang="en-US" sz="2400" dirty="0" err="1"/>
              <a:t>audioClip.stop</a:t>
            </a:r>
            <a:r>
              <a:rPr lang="en-US" sz="2400" dirty="0" smtClean="0"/>
              <a:t>();      }    }}</a:t>
            </a:r>
            <a:endParaRPr lang="en-US" sz="2400" dirty="0"/>
          </a:p>
          <a:p>
            <a:r>
              <a:rPr lang="en-US" sz="2400" dirty="0" smtClean="0"/>
              <a:t>//&lt;</a:t>
            </a:r>
            <a:r>
              <a:rPr lang="en-US" sz="2400" dirty="0"/>
              <a:t>html</a:t>
            </a:r>
            <a:r>
              <a:rPr lang="en-US" sz="2400" dirty="0" smtClean="0"/>
              <a:t>&gt; </a:t>
            </a:r>
            <a:r>
              <a:rPr lang="en-US" sz="2400" dirty="0"/>
              <a:t>&lt;title&gt;The </a:t>
            </a:r>
            <a:r>
              <a:rPr lang="en-US" sz="2400" dirty="0" err="1"/>
              <a:t>ImageDemo</a:t>
            </a:r>
            <a:r>
              <a:rPr lang="en-US" sz="2400" dirty="0"/>
              <a:t> applet&lt;/title</a:t>
            </a:r>
            <a:r>
              <a:rPr lang="en-US" sz="2400" dirty="0" smtClean="0"/>
              <a:t>&gt;   </a:t>
            </a:r>
            <a:r>
              <a:rPr lang="en-US" sz="2400" dirty="0"/>
              <a:t>&lt;</a:t>
            </a:r>
            <a:r>
              <a:rPr lang="en-US" sz="2400" dirty="0" err="1"/>
              <a:t>hr</a:t>
            </a:r>
            <a:r>
              <a:rPr lang="en-US" sz="2400" dirty="0"/>
              <a:t>&gt;</a:t>
            </a:r>
          </a:p>
          <a:p>
            <a:r>
              <a:rPr lang="en-US" sz="2400" dirty="0"/>
              <a:t>   &lt;applet code = "</a:t>
            </a:r>
            <a:r>
              <a:rPr lang="en-US" sz="2400" dirty="0" err="1"/>
              <a:t>Play.class</a:t>
            </a:r>
            <a:r>
              <a:rPr lang="en-US" sz="2400" dirty="0"/>
              <a:t>" width = "100" height = "100</a:t>
            </a:r>
            <a:r>
              <a:rPr lang="en-US" sz="2400" dirty="0" smtClean="0"/>
              <a:t>"&gt;   </a:t>
            </a:r>
            <a:r>
              <a:rPr lang="en-US" sz="2400" dirty="0"/>
              <a:t>&lt;</a:t>
            </a:r>
            <a:r>
              <a:rPr lang="en-US" sz="2400" dirty="0" err="1"/>
              <a:t>param</a:t>
            </a:r>
            <a:r>
              <a:rPr lang="en-US" sz="2400" dirty="0"/>
              <a:t> name = "audio" value = "phool.wav</a:t>
            </a:r>
            <a:r>
              <a:rPr lang="en-US" sz="2400" dirty="0" smtClean="0"/>
              <a:t>"&gt;   </a:t>
            </a:r>
            <a:r>
              <a:rPr lang="en-US" sz="2400" dirty="0"/>
              <a:t>&lt;/applet</a:t>
            </a:r>
            <a:r>
              <a:rPr lang="en-US" sz="2400" dirty="0" smtClean="0"/>
              <a:t>&gt;   </a:t>
            </a:r>
            <a:r>
              <a:rPr lang="en-US" sz="2400" dirty="0"/>
              <a:t>&lt;</a:t>
            </a:r>
            <a:r>
              <a:rPr lang="en-US" sz="2400" dirty="0" err="1"/>
              <a:t>hr</a:t>
            </a:r>
            <a:r>
              <a:rPr lang="en-US" sz="2400" dirty="0" smtClean="0"/>
              <a:t>&gt;&lt;/</a:t>
            </a:r>
            <a:r>
              <a:rPr lang="en-US" sz="2400" dirty="0"/>
              <a:t>html&gt;</a:t>
            </a:r>
          </a:p>
        </p:txBody>
      </p:sp>
    </p:spTree>
    <p:extLst>
      <p:ext uri="{BB962C8B-B14F-4D97-AF65-F5344CB8AC3E}">
        <p14:creationId xmlns:p14="http://schemas.microsoft.com/office/powerpoint/2010/main" val="2175867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17450" y="530546"/>
            <a:ext cx="6980629" cy="3785652"/>
          </a:xfrm>
          <a:prstGeom prst="rect">
            <a:avLst/>
          </a:prstGeom>
        </p:spPr>
        <p:txBody>
          <a:bodyPr wrap="square">
            <a:spAutoFit/>
          </a:bodyPr>
          <a:lstStyle/>
          <a:p>
            <a:r>
              <a:rPr lang="en-US" sz="2400" b="1" dirty="0"/>
              <a:t>Java AWT </a:t>
            </a:r>
          </a:p>
          <a:p>
            <a:r>
              <a:rPr lang="en-US" sz="2400" b="1" dirty="0"/>
              <a:t>Java AWT</a:t>
            </a:r>
            <a:r>
              <a:rPr lang="en-US" sz="2400" dirty="0"/>
              <a:t> (Abstract Window Toolkit) is </a:t>
            </a:r>
            <a:r>
              <a:rPr lang="en-US" sz="2400" i="1" dirty="0"/>
              <a:t>an API to develop GUI or window-based applications</a:t>
            </a:r>
            <a:r>
              <a:rPr lang="en-US" sz="2400" dirty="0"/>
              <a:t> in java.</a:t>
            </a:r>
          </a:p>
          <a:p>
            <a:r>
              <a:rPr lang="en-US" sz="2400" dirty="0"/>
              <a:t>Java AWT components are </a:t>
            </a:r>
            <a:r>
              <a:rPr lang="en-US" sz="2400" dirty="0">
                <a:solidFill>
                  <a:srgbClr val="FF0000"/>
                </a:solidFill>
              </a:rPr>
              <a:t>platform-dependent</a:t>
            </a:r>
            <a:r>
              <a:rPr lang="en-US" sz="2400" dirty="0"/>
              <a:t> i.e. components are displayed according to the view of operating system. AWT is heavyweight i.e. its components are using the resources of OS.</a:t>
            </a:r>
          </a:p>
          <a:p>
            <a:r>
              <a:rPr lang="en-US" sz="2400" dirty="0"/>
              <a:t>The </a:t>
            </a:r>
            <a:r>
              <a:rPr lang="en-US" sz="2400" dirty="0" err="1"/>
              <a:t>java.awt</a:t>
            </a:r>
            <a:r>
              <a:rPr lang="en-US" sz="2400" dirty="0"/>
              <a:t> </a:t>
            </a:r>
            <a:r>
              <a:rPr lang="en-US" sz="2400" dirty="0">
                <a:solidFill>
                  <a:srgbClr val="FF0000"/>
                </a:solidFill>
                <a:hlinkClick r:id="rId2"/>
              </a:rPr>
              <a:t>package</a:t>
            </a:r>
            <a:r>
              <a:rPr lang="en-US" sz="2400" dirty="0">
                <a:solidFill>
                  <a:srgbClr val="FF0000"/>
                </a:solidFill>
              </a:rPr>
              <a:t> provides </a:t>
            </a:r>
            <a:r>
              <a:rPr lang="en-US" sz="2400" dirty="0">
                <a:solidFill>
                  <a:srgbClr val="FF0000"/>
                </a:solidFill>
                <a:hlinkClick r:id="rId3"/>
              </a:rPr>
              <a:t>classes</a:t>
            </a:r>
            <a:r>
              <a:rPr lang="en-US" sz="2400" dirty="0">
                <a:solidFill>
                  <a:srgbClr val="FF0000"/>
                </a:solidFill>
              </a:rPr>
              <a:t> for AWT </a:t>
            </a:r>
            <a:r>
              <a:rPr lang="en-US" sz="2400" dirty="0" err="1">
                <a:solidFill>
                  <a:srgbClr val="FF0000"/>
                </a:solidFill>
              </a:rPr>
              <a:t>api</a:t>
            </a:r>
            <a:r>
              <a:rPr lang="en-US" sz="2400" dirty="0">
                <a:solidFill>
                  <a:srgbClr val="FF0000"/>
                </a:solidFill>
              </a:rPr>
              <a:t> such as </a:t>
            </a:r>
            <a:r>
              <a:rPr lang="en-US" sz="2400" dirty="0" err="1">
                <a:solidFill>
                  <a:srgbClr val="FF0000"/>
                </a:solidFill>
                <a:hlinkClick r:id="rId4"/>
              </a:rPr>
              <a:t>TextField</a:t>
            </a:r>
            <a:r>
              <a:rPr lang="en-US" sz="2400" dirty="0">
                <a:solidFill>
                  <a:srgbClr val="FF0000"/>
                </a:solidFill>
              </a:rPr>
              <a:t>, </a:t>
            </a:r>
            <a:r>
              <a:rPr lang="en-US" sz="2400" dirty="0">
                <a:solidFill>
                  <a:srgbClr val="FF0000"/>
                </a:solidFill>
                <a:hlinkClick r:id="rId5"/>
              </a:rPr>
              <a:t>Label</a:t>
            </a:r>
            <a:r>
              <a:rPr lang="en-US" sz="2400" dirty="0">
                <a:solidFill>
                  <a:srgbClr val="FF0000"/>
                </a:solidFill>
              </a:rPr>
              <a:t>, </a:t>
            </a:r>
            <a:r>
              <a:rPr lang="en-US" sz="2400" dirty="0" err="1">
                <a:solidFill>
                  <a:srgbClr val="FF0000"/>
                </a:solidFill>
                <a:hlinkClick r:id="rId6"/>
              </a:rPr>
              <a:t>TextArea</a:t>
            </a:r>
            <a:r>
              <a:rPr lang="en-US" sz="2400" dirty="0">
                <a:solidFill>
                  <a:srgbClr val="FF0000"/>
                </a:solidFill>
              </a:rPr>
              <a:t>, </a:t>
            </a:r>
            <a:r>
              <a:rPr lang="en-US" sz="2400" dirty="0" err="1">
                <a:solidFill>
                  <a:srgbClr val="FF0000"/>
                </a:solidFill>
              </a:rPr>
              <a:t>RadioButton</a:t>
            </a:r>
            <a:r>
              <a:rPr lang="en-US" sz="2400" dirty="0">
                <a:solidFill>
                  <a:srgbClr val="FF0000"/>
                </a:solidFill>
              </a:rPr>
              <a:t>, </a:t>
            </a:r>
            <a:r>
              <a:rPr lang="en-US" sz="2400" dirty="0" err="1">
                <a:solidFill>
                  <a:srgbClr val="FF0000"/>
                </a:solidFill>
                <a:hlinkClick r:id="rId7"/>
              </a:rPr>
              <a:t>CheckBox</a:t>
            </a:r>
            <a:r>
              <a:rPr lang="en-US" sz="2400" dirty="0">
                <a:solidFill>
                  <a:srgbClr val="FF0000"/>
                </a:solidFill>
              </a:rPr>
              <a:t>, </a:t>
            </a:r>
            <a:r>
              <a:rPr lang="en-US" sz="2400" dirty="0">
                <a:solidFill>
                  <a:srgbClr val="FF0000"/>
                </a:solidFill>
                <a:hlinkClick r:id="rId8"/>
              </a:rPr>
              <a:t>Choice</a:t>
            </a:r>
            <a:r>
              <a:rPr lang="en-US" sz="2400" dirty="0">
                <a:solidFill>
                  <a:srgbClr val="FF0000"/>
                </a:solidFill>
              </a:rPr>
              <a:t>, </a:t>
            </a:r>
            <a:r>
              <a:rPr lang="en-US" sz="2400" dirty="0">
                <a:solidFill>
                  <a:srgbClr val="FF0000"/>
                </a:solidFill>
                <a:hlinkClick r:id="rId9"/>
              </a:rPr>
              <a:t>List</a:t>
            </a:r>
            <a:r>
              <a:rPr lang="en-US" sz="2400" dirty="0">
                <a:solidFill>
                  <a:srgbClr val="FF0000"/>
                </a:solidFill>
              </a:rPr>
              <a:t> etc</a:t>
            </a:r>
            <a:r>
              <a:rPr lang="en-US" sz="2400" dirty="0"/>
              <a:t>.</a:t>
            </a:r>
          </a:p>
        </p:txBody>
      </p:sp>
      <p:pic>
        <p:nvPicPr>
          <p:cNvPr id="1026" name="Picture 2" descr="hierarchy of aw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71508" y="130629"/>
            <a:ext cx="4829401" cy="651836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17450" y="5227171"/>
            <a:ext cx="6096000" cy="685059"/>
          </a:xfrm>
          <a:prstGeom prst="rect">
            <a:avLst/>
          </a:prstGeom>
        </p:spPr>
        <p:txBody>
          <a:bodyPr>
            <a:spAutoFit/>
          </a:bodyPr>
          <a:lstStyle/>
          <a:p>
            <a:pPr>
              <a:lnSpc>
                <a:spcPct val="107000"/>
              </a:lnSpc>
            </a:pPr>
            <a:r>
              <a:rPr lang="en-US" b="1" dirty="0">
                <a:latin typeface="Times New Roman" panose="02020603050405020304" pitchFamily="18" charset="0"/>
                <a:ea typeface="Times New Roman" panose="02020603050405020304" pitchFamily="18" charset="0"/>
                <a:cs typeface="Times New Roman" panose="02020603050405020304" pitchFamily="18" charset="0"/>
              </a:rPr>
              <a:t>Java AWT Hierarchy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latin typeface="Times New Roman" panose="02020603050405020304" pitchFamily="18" charset="0"/>
                <a:ea typeface="Times New Roman" panose="02020603050405020304" pitchFamily="18" charset="0"/>
                <a:cs typeface="Times New Roman" panose="02020603050405020304" pitchFamily="18" charset="0"/>
              </a:rPr>
              <a:t>The hierarchy of Java AWT classes are given below.</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9153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fade">
                                      <p:cBhvr>
                                        <p:cTn id="20" dur="1000"/>
                                        <p:tgtEl>
                                          <p:spTgt spid="1026"/>
                                        </p:tgtEl>
                                      </p:cBhvr>
                                    </p:animEffect>
                                    <p:anim calcmode="lin" valueType="num">
                                      <p:cBhvr>
                                        <p:cTn id="21" dur="1000" fill="hold"/>
                                        <p:tgtEl>
                                          <p:spTgt spid="1026"/>
                                        </p:tgtEl>
                                        <p:attrNameLst>
                                          <p:attrName>ppt_x</p:attrName>
                                        </p:attrNameLst>
                                      </p:cBhvr>
                                      <p:tavLst>
                                        <p:tav tm="0">
                                          <p:val>
                                            <p:strVal val="#ppt_x"/>
                                          </p:val>
                                        </p:tav>
                                        <p:tav tm="100000">
                                          <p:val>
                                            <p:strVal val="#ppt_x"/>
                                          </p:val>
                                        </p:tav>
                                      </p:tavLst>
                                    </p:anim>
                                    <p:anim calcmode="lin" valueType="num">
                                      <p:cBhvr>
                                        <p:cTn id="22"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2183" y="362138"/>
            <a:ext cx="4345577" cy="3785652"/>
          </a:xfrm>
          <a:prstGeom prst="rect">
            <a:avLst/>
          </a:prstGeom>
          <a:ln w="38100">
            <a:solidFill>
              <a:schemeClr val="tx1"/>
            </a:solidFill>
          </a:ln>
        </p:spPr>
        <p:txBody>
          <a:bodyPr wrap="square">
            <a:spAutoFit/>
          </a:bodyPr>
          <a:lstStyle/>
          <a:p>
            <a:r>
              <a:rPr lang="en-US" sz="2000" b="1" dirty="0"/>
              <a:t>class Test{</a:t>
            </a:r>
          </a:p>
          <a:p>
            <a:r>
              <a:rPr lang="en-US" sz="2000" b="1" dirty="0"/>
              <a:t>    static </a:t>
            </a:r>
            <a:r>
              <a:rPr lang="en-US" sz="2000" b="1" dirty="0" err="1"/>
              <a:t>int</a:t>
            </a:r>
            <a:r>
              <a:rPr lang="en-US" sz="2000" b="1" dirty="0"/>
              <a:t> add(){</a:t>
            </a:r>
          </a:p>
          <a:p>
            <a:r>
              <a:rPr lang="en-US" sz="2000" b="1" dirty="0"/>
              <a:t>        </a:t>
            </a:r>
            <a:r>
              <a:rPr lang="en-US" sz="2000" b="1" dirty="0" err="1"/>
              <a:t>int</a:t>
            </a:r>
            <a:r>
              <a:rPr lang="en-US" sz="2000" b="1" dirty="0"/>
              <a:t> a=40;int b=30;</a:t>
            </a:r>
          </a:p>
          <a:p>
            <a:r>
              <a:rPr lang="en-US" sz="2000" b="1" dirty="0"/>
              <a:t>        return (</a:t>
            </a:r>
            <a:r>
              <a:rPr lang="en-US" sz="2000" b="1" dirty="0" err="1"/>
              <a:t>a+b</a:t>
            </a:r>
            <a:r>
              <a:rPr lang="en-US" sz="2000" b="1" dirty="0" smtClean="0"/>
              <a:t>);     </a:t>
            </a:r>
            <a:r>
              <a:rPr lang="en-US" sz="2000" b="1" dirty="0"/>
              <a:t>}</a:t>
            </a:r>
          </a:p>
          <a:p>
            <a:r>
              <a:rPr lang="en-US" sz="2000" b="1" dirty="0"/>
              <a:t>    void </a:t>
            </a:r>
            <a:r>
              <a:rPr lang="en-US" sz="2000" b="1" dirty="0" err="1"/>
              <a:t>disp</a:t>
            </a:r>
            <a:r>
              <a:rPr lang="en-US" sz="2000" b="1" dirty="0"/>
              <a:t>(){</a:t>
            </a:r>
          </a:p>
          <a:p>
            <a:r>
              <a:rPr lang="en-US" sz="2000" b="1" dirty="0"/>
              <a:t>        </a:t>
            </a:r>
            <a:r>
              <a:rPr lang="en-US" sz="2000" b="1" dirty="0" err="1"/>
              <a:t>int</a:t>
            </a:r>
            <a:r>
              <a:rPr lang="en-US" sz="2000" b="1" dirty="0"/>
              <a:t> p=add();</a:t>
            </a:r>
          </a:p>
          <a:p>
            <a:r>
              <a:rPr lang="en-US" sz="2000" b="1" dirty="0"/>
              <a:t>        </a:t>
            </a:r>
            <a:r>
              <a:rPr lang="en-US" sz="2000" b="1" dirty="0" err="1"/>
              <a:t>System.out.println</a:t>
            </a:r>
            <a:r>
              <a:rPr lang="en-US" sz="2000" b="1" dirty="0"/>
              <a:t>(p</a:t>
            </a:r>
            <a:r>
              <a:rPr lang="en-US" sz="2000" b="1" dirty="0" smtClean="0"/>
              <a:t>);     }  }</a:t>
            </a:r>
            <a:endParaRPr lang="en-US" sz="2000" b="1" dirty="0"/>
          </a:p>
          <a:p>
            <a:r>
              <a:rPr lang="en-US" sz="2000" b="1" dirty="0">
                <a:solidFill>
                  <a:srgbClr val="FF0000"/>
                </a:solidFill>
              </a:rPr>
              <a:t>class ABC{</a:t>
            </a:r>
          </a:p>
          <a:p>
            <a:r>
              <a:rPr lang="en-US" sz="2000" b="1" dirty="0">
                <a:solidFill>
                  <a:srgbClr val="FF0000"/>
                </a:solidFill>
              </a:rPr>
              <a:t>    public static void  main(String[] </a:t>
            </a:r>
            <a:r>
              <a:rPr lang="en-US" sz="2000" b="1" dirty="0" err="1">
                <a:solidFill>
                  <a:srgbClr val="FF0000"/>
                </a:solidFill>
              </a:rPr>
              <a:t>args</a:t>
            </a:r>
            <a:r>
              <a:rPr lang="en-US" sz="2000" b="1" dirty="0" smtClean="0">
                <a:solidFill>
                  <a:srgbClr val="FF0000"/>
                </a:solidFill>
              </a:rPr>
              <a:t>){</a:t>
            </a:r>
            <a:endParaRPr lang="en-US" sz="2000" b="1" dirty="0">
              <a:solidFill>
                <a:srgbClr val="FF0000"/>
              </a:solidFill>
            </a:endParaRPr>
          </a:p>
          <a:p>
            <a:r>
              <a:rPr lang="en-US" sz="2000" b="1" dirty="0">
                <a:solidFill>
                  <a:srgbClr val="FF0000"/>
                </a:solidFill>
              </a:rPr>
              <a:t>        Test t=new Test();</a:t>
            </a:r>
          </a:p>
          <a:p>
            <a:r>
              <a:rPr lang="en-US" sz="2000" b="1" dirty="0">
                <a:solidFill>
                  <a:srgbClr val="FF0000"/>
                </a:solidFill>
              </a:rPr>
              <a:t>        </a:t>
            </a:r>
            <a:r>
              <a:rPr lang="en-US" sz="2000" b="1" dirty="0" err="1">
                <a:solidFill>
                  <a:srgbClr val="FF0000"/>
                </a:solidFill>
              </a:rPr>
              <a:t>t.disp</a:t>
            </a:r>
            <a:r>
              <a:rPr lang="en-US" sz="2000" b="1" dirty="0" smtClean="0">
                <a:solidFill>
                  <a:srgbClr val="FF0000"/>
                </a:solidFill>
              </a:rPr>
              <a:t>();       }</a:t>
            </a:r>
            <a:r>
              <a:rPr lang="en-US" sz="2000" b="1" dirty="0" smtClean="0"/>
              <a:t>}</a:t>
            </a:r>
            <a:endParaRPr lang="en-US" sz="2000" b="1" dirty="0"/>
          </a:p>
        </p:txBody>
      </p:sp>
      <p:sp>
        <p:nvSpPr>
          <p:cNvPr id="5" name="Rectangle 4"/>
          <p:cNvSpPr/>
          <p:nvPr/>
        </p:nvSpPr>
        <p:spPr>
          <a:xfrm>
            <a:off x="6095999" y="111264"/>
            <a:ext cx="5280837" cy="3785652"/>
          </a:xfrm>
          <a:prstGeom prst="rect">
            <a:avLst/>
          </a:prstGeom>
          <a:ln w="38100">
            <a:solidFill>
              <a:schemeClr val="tx1"/>
            </a:solidFill>
          </a:ln>
        </p:spPr>
        <p:txBody>
          <a:bodyPr wrap="square">
            <a:spAutoFit/>
          </a:bodyPr>
          <a:lstStyle/>
          <a:p>
            <a:r>
              <a:rPr lang="en-US" sz="2000" b="1" dirty="0"/>
              <a:t> class Test{</a:t>
            </a:r>
          </a:p>
          <a:p>
            <a:r>
              <a:rPr lang="en-US" sz="2000" b="1" dirty="0"/>
              <a:t>    static </a:t>
            </a:r>
            <a:r>
              <a:rPr lang="en-US" sz="2000" b="1" dirty="0" err="1"/>
              <a:t>int</a:t>
            </a:r>
            <a:r>
              <a:rPr lang="en-US" sz="2000" b="1" dirty="0"/>
              <a:t> add(){</a:t>
            </a:r>
          </a:p>
          <a:p>
            <a:r>
              <a:rPr lang="en-US" sz="2000" b="1" dirty="0"/>
              <a:t>        </a:t>
            </a:r>
            <a:r>
              <a:rPr lang="en-US" sz="2000" b="1" dirty="0" err="1"/>
              <a:t>int</a:t>
            </a:r>
            <a:r>
              <a:rPr lang="en-US" sz="2000" b="1" dirty="0"/>
              <a:t> a=40;int b=30;</a:t>
            </a:r>
          </a:p>
          <a:p>
            <a:r>
              <a:rPr lang="en-US" sz="2000" b="1" dirty="0"/>
              <a:t>        return (</a:t>
            </a:r>
            <a:r>
              <a:rPr lang="en-US" sz="2000" b="1" dirty="0" err="1"/>
              <a:t>a+b</a:t>
            </a:r>
            <a:r>
              <a:rPr lang="en-US" sz="2000" b="1" dirty="0" smtClean="0"/>
              <a:t>);      }  }</a:t>
            </a:r>
            <a:endParaRPr lang="en-US" sz="2000" b="1" dirty="0"/>
          </a:p>
          <a:p>
            <a:r>
              <a:rPr lang="en-US" sz="2000" b="1" dirty="0"/>
              <a:t>class Test1{</a:t>
            </a:r>
          </a:p>
          <a:p>
            <a:r>
              <a:rPr lang="en-US" sz="2000" b="1" dirty="0"/>
              <a:t>    void </a:t>
            </a:r>
            <a:r>
              <a:rPr lang="en-US" sz="2000" b="1" dirty="0" err="1"/>
              <a:t>disp</a:t>
            </a:r>
            <a:r>
              <a:rPr lang="en-US" sz="2000" b="1" dirty="0"/>
              <a:t>(){</a:t>
            </a:r>
          </a:p>
          <a:p>
            <a:r>
              <a:rPr lang="en-US" sz="2000" b="1" dirty="0"/>
              <a:t>        </a:t>
            </a:r>
            <a:r>
              <a:rPr lang="en-US" sz="2000" b="1" dirty="0" err="1"/>
              <a:t>int</a:t>
            </a:r>
            <a:r>
              <a:rPr lang="en-US" sz="2000" b="1" dirty="0"/>
              <a:t> p=</a:t>
            </a:r>
            <a:r>
              <a:rPr lang="en-US" sz="2000" b="1" dirty="0" err="1"/>
              <a:t>Test.add</a:t>
            </a:r>
            <a:r>
              <a:rPr lang="en-US" sz="2000" b="1" dirty="0"/>
              <a:t>();</a:t>
            </a:r>
          </a:p>
          <a:p>
            <a:r>
              <a:rPr lang="en-US" sz="2000" b="1" dirty="0"/>
              <a:t>        </a:t>
            </a:r>
            <a:r>
              <a:rPr lang="en-US" sz="2000" b="1" dirty="0" err="1"/>
              <a:t>System.out.println</a:t>
            </a:r>
            <a:r>
              <a:rPr lang="en-US" sz="2000" b="1" dirty="0"/>
              <a:t>(p</a:t>
            </a:r>
            <a:r>
              <a:rPr lang="en-US" sz="2000" b="1" dirty="0" smtClean="0"/>
              <a:t>); }  }</a:t>
            </a:r>
            <a:endParaRPr lang="en-US" sz="2000" b="1" dirty="0"/>
          </a:p>
          <a:p>
            <a:r>
              <a:rPr lang="en-US" sz="2000" b="1" dirty="0">
                <a:solidFill>
                  <a:srgbClr val="FF0000"/>
                </a:solidFill>
              </a:rPr>
              <a:t>class ABC{</a:t>
            </a:r>
          </a:p>
          <a:p>
            <a:r>
              <a:rPr lang="en-US" sz="2000" b="1" dirty="0">
                <a:solidFill>
                  <a:srgbClr val="FF0000"/>
                </a:solidFill>
              </a:rPr>
              <a:t>    public static void  main(String[] </a:t>
            </a:r>
            <a:r>
              <a:rPr lang="en-US" sz="2000" b="1" dirty="0" err="1">
                <a:solidFill>
                  <a:srgbClr val="FF0000"/>
                </a:solidFill>
              </a:rPr>
              <a:t>args</a:t>
            </a:r>
            <a:r>
              <a:rPr lang="en-US" sz="2000" b="1" dirty="0" smtClean="0">
                <a:solidFill>
                  <a:srgbClr val="FF0000"/>
                </a:solidFill>
              </a:rPr>
              <a:t>){</a:t>
            </a:r>
            <a:endParaRPr lang="en-US" sz="2000" b="1" dirty="0">
              <a:solidFill>
                <a:srgbClr val="FF0000"/>
              </a:solidFill>
            </a:endParaRPr>
          </a:p>
          <a:p>
            <a:r>
              <a:rPr lang="en-US" sz="2000" b="1" dirty="0"/>
              <a:t>        Test1 t=new Test1();</a:t>
            </a:r>
          </a:p>
          <a:p>
            <a:r>
              <a:rPr lang="en-US" sz="2000" b="1" dirty="0"/>
              <a:t>        </a:t>
            </a:r>
            <a:r>
              <a:rPr lang="en-US" sz="2000" b="1" dirty="0" err="1"/>
              <a:t>t.disp</a:t>
            </a:r>
            <a:r>
              <a:rPr lang="en-US" sz="2000" b="1" dirty="0" smtClean="0"/>
              <a:t>();      </a:t>
            </a:r>
            <a:r>
              <a:rPr lang="en-US" sz="2000" b="1" dirty="0" smtClean="0">
                <a:solidFill>
                  <a:srgbClr val="FF0000"/>
                </a:solidFill>
              </a:rPr>
              <a:t>} }</a:t>
            </a:r>
            <a:endParaRPr lang="en-US" sz="2000" b="1" dirty="0">
              <a:solidFill>
                <a:srgbClr val="FF0000"/>
              </a:solidFill>
            </a:endParaRPr>
          </a:p>
        </p:txBody>
      </p:sp>
      <p:sp>
        <p:nvSpPr>
          <p:cNvPr id="6" name="Rectangle 5"/>
          <p:cNvSpPr/>
          <p:nvPr/>
        </p:nvSpPr>
        <p:spPr>
          <a:xfrm>
            <a:off x="443327" y="4682353"/>
            <a:ext cx="5168537" cy="1938992"/>
          </a:xfrm>
          <a:prstGeom prst="rect">
            <a:avLst/>
          </a:prstGeom>
          <a:ln w="38100">
            <a:solidFill>
              <a:schemeClr val="tx1"/>
            </a:solidFill>
          </a:ln>
        </p:spPr>
        <p:txBody>
          <a:bodyPr wrap="square">
            <a:spAutoFit/>
          </a:bodyPr>
          <a:lstStyle/>
          <a:p>
            <a:r>
              <a:rPr lang="en-US" sz="2000" b="1" dirty="0"/>
              <a:t> </a:t>
            </a:r>
            <a:r>
              <a:rPr lang="en-US" sz="2000" b="1" dirty="0">
                <a:solidFill>
                  <a:srgbClr val="FF0000"/>
                </a:solidFill>
              </a:rPr>
              <a:t>public class Test{</a:t>
            </a:r>
          </a:p>
          <a:p>
            <a:r>
              <a:rPr lang="en-US" sz="2000" b="1" dirty="0">
                <a:solidFill>
                  <a:srgbClr val="FF0000"/>
                </a:solidFill>
              </a:rPr>
              <a:t>        </a:t>
            </a:r>
            <a:r>
              <a:rPr lang="en-US" sz="2000" b="1" dirty="0" err="1"/>
              <a:t>int</a:t>
            </a:r>
            <a:r>
              <a:rPr lang="en-US" sz="2000" b="1" dirty="0"/>
              <a:t> a=10;</a:t>
            </a:r>
          </a:p>
          <a:p>
            <a:r>
              <a:rPr lang="en-US" sz="2000" b="1" dirty="0"/>
              <a:t>        static </a:t>
            </a:r>
            <a:r>
              <a:rPr lang="en-US" sz="2000" b="1" dirty="0" err="1"/>
              <a:t>int</a:t>
            </a:r>
            <a:r>
              <a:rPr lang="en-US" sz="2000" b="1" dirty="0"/>
              <a:t> y=30;</a:t>
            </a:r>
          </a:p>
          <a:p>
            <a:r>
              <a:rPr lang="en-US" sz="2000" b="1" dirty="0">
                <a:solidFill>
                  <a:srgbClr val="FF0000"/>
                </a:solidFill>
              </a:rPr>
              <a:t>        public static void main(String []</a:t>
            </a:r>
            <a:r>
              <a:rPr lang="en-US" sz="2000" b="1" dirty="0" err="1">
                <a:solidFill>
                  <a:srgbClr val="FF0000"/>
                </a:solidFill>
              </a:rPr>
              <a:t>args</a:t>
            </a:r>
            <a:r>
              <a:rPr lang="en-US" sz="2000" b="1" dirty="0">
                <a:solidFill>
                  <a:srgbClr val="FF0000"/>
                </a:solidFill>
              </a:rPr>
              <a:t>){</a:t>
            </a:r>
          </a:p>
          <a:p>
            <a:r>
              <a:rPr lang="en-US" sz="2000" b="1" dirty="0">
                <a:solidFill>
                  <a:srgbClr val="FF0000"/>
                </a:solidFill>
              </a:rPr>
              <a:t>            </a:t>
            </a:r>
            <a:r>
              <a:rPr lang="en-US" sz="2000" b="1" dirty="0" err="1">
                <a:solidFill>
                  <a:srgbClr val="FF0000"/>
                </a:solidFill>
              </a:rPr>
              <a:t>int</a:t>
            </a:r>
            <a:r>
              <a:rPr lang="en-US" sz="2000" b="1" dirty="0">
                <a:solidFill>
                  <a:srgbClr val="FF0000"/>
                </a:solidFill>
              </a:rPr>
              <a:t> p=50</a:t>
            </a:r>
            <a:r>
              <a:rPr lang="en-US" sz="2000" b="1" dirty="0" smtClean="0">
                <a:solidFill>
                  <a:srgbClr val="FF0000"/>
                </a:solidFill>
              </a:rPr>
              <a:t>;            </a:t>
            </a:r>
            <a:r>
              <a:rPr lang="en-US" sz="2000" b="1" dirty="0" err="1">
                <a:solidFill>
                  <a:srgbClr val="FF0000"/>
                </a:solidFill>
              </a:rPr>
              <a:t>System.out.println</a:t>
            </a:r>
            <a:r>
              <a:rPr lang="en-US" sz="2000" b="1" dirty="0">
                <a:solidFill>
                  <a:srgbClr val="FF0000"/>
                </a:solidFill>
              </a:rPr>
              <a:t>("</a:t>
            </a:r>
            <a:r>
              <a:rPr lang="en-US" sz="2000" b="1" dirty="0" err="1">
                <a:solidFill>
                  <a:srgbClr val="FF0000"/>
                </a:solidFill>
              </a:rPr>
              <a:t>local"+p+"static"+y</a:t>
            </a:r>
            <a:r>
              <a:rPr lang="en-US" sz="2000" b="1" dirty="0" smtClean="0">
                <a:solidFill>
                  <a:srgbClr val="FF0000"/>
                </a:solidFill>
              </a:rPr>
              <a:t>); } </a:t>
            </a:r>
            <a:r>
              <a:rPr lang="en-US" sz="2000" b="1" dirty="0"/>
              <a:t>}</a:t>
            </a:r>
          </a:p>
        </p:txBody>
      </p:sp>
    </p:spTree>
    <p:extLst>
      <p:ext uri="{BB962C8B-B14F-4D97-AF65-F5344CB8AC3E}">
        <p14:creationId xmlns:p14="http://schemas.microsoft.com/office/powerpoint/2010/main" val="28917038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3307" t="21739" r="34092" b="26482"/>
          <a:stretch/>
        </p:blipFill>
        <p:spPr>
          <a:xfrm>
            <a:off x="261258" y="222069"/>
            <a:ext cx="11495314" cy="6257108"/>
          </a:xfrm>
          <a:prstGeom prst="rect">
            <a:avLst/>
          </a:prstGeom>
        </p:spPr>
      </p:pic>
    </p:spTree>
    <p:extLst>
      <p:ext uri="{BB962C8B-B14F-4D97-AF65-F5344CB8AC3E}">
        <p14:creationId xmlns:p14="http://schemas.microsoft.com/office/powerpoint/2010/main" val="2378128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321" t="25446" r="36474" b="30982"/>
          <a:stretch/>
        </p:blipFill>
        <p:spPr>
          <a:xfrm>
            <a:off x="117566" y="352696"/>
            <a:ext cx="11652068" cy="6074229"/>
          </a:xfrm>
          <a:prstGeom prst="rect">
            <a:avLst/>
          </a:prstGeom>
        </p:spPr>
      </p:pic>
    </p:spTree>
    <p:extLst>
      <p:ext uri="{BB962C8B-B14F-4D97-AF65-F5344CB8AC3E}">
        <p14:creationId xmlns:p14="http://schemas.microsoft.com/office/powerpoint/2010/main" val="4040552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6207" t="23077" r="41494" b="28274"/>
          <a:stretch/>
        </p:blipFill>
        <p:spPr>
          <a:xfrm>
            <a:off x="313509" y="235131"/>
            <a:ext cx="5695405" cy="6008915"/>
          </a:xfrm>
          <a:prstGeom prst="rect">
            <a:avLst/>
          </a:prstGeom>
        </p:spPr>
      </p:pic>
      <p:pic>
        <p:nvPicPr>
          <p:cNvPr id="5" name="Picture 4"/>
          <p:cNvPicPr>
            <a:picLocks noChangeAspect="1"/>
          </p:cNvPicPr>
          <p:nvPr/>
        </p:nvPicPr>
        <p:blipFill rotWithShape="1">
          <a:blip r:embed="rId3"/>
          <a:srcRect l="6537" t="26553" r="38691" b="25268"/>
          <a:stretch/>
        </p:blipFill>
        <p:spPr>
          <a:xfrm>
            <a:off x="5904412" y="391886"/>
            <a:ext cx="5982788" cy="6296297"/>
          </a:xfrm>
          <a:prstGeom prst="rect">
            <a:avLst/>
          </a:prstGeom>
        </p:spPr>
      </p:pic>
    </p:spTree>
    <p:extLst>
      <p:ext uri="{BB962C8B-B14F-4D97-AF65-F5344CB8AC3E}">
        <p14:creationId xmlns:p14="http://schemas.microsoft.com/office/powerpoint/2010/main" val="16113965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39832" t="45880" r="40324" b="17817"/>
          <a:stretch/>
        </p:blipFill>
        <p:spPr>
          <a:xfrm>
            <a:off x="195941" y="0"/>
            <a:ext cx="3958047" cy="2390503"/>
          </a:xfrm>
          <a:prstGeom prst="rect">
            <a:avLst/>
          </a:prstGeom>
        </p:spPr>
      </p:pic>
      <p:pic>
        <p:nvPicPr>
          <p:cNvPr id="5" name="Picture 4"/>
          <p:cNvPicPr>
            <a:picLocks noChangeAspect="1"/>
          </p:cNvPicPr>
          <p:nvPr/>
        </p:nvPicPr>
        <p:blipFill rotWithShape="1">
          <a:blip r:embed="rId3"/>
          <a:srcRect l="38978" t="46868" r="43409" b="28510"/>
          <a:stretch/>
        </p:blipFill>
        <p:spPr>
          <a:xfrm>
            <a:off x="6113416" y="163284"/>
            <a:ext cx="2390504" cy="2468879"/>
          </a:xfrm>
          <a:prstGeom prst="rect">
            <a:avLst/>
          </a:prstGeom>
        </p:spPr>
      </p:pic>
      <p:pic>
        <p:nvPicPr>
          <p:cNvPr id="6" name="Picture 5"/>
          <p:cNvPicPr>
            <a:picLocks noChangeAspect="1"/>
          </p:cNvPicPr>
          <p:nvPr/>
        </p:nvPicPr>
        <p:blipFill rotWithShape="1">
          <a:blip r:embed="rId4"/>
          <a:srcRect l="39231" t="45816" r="39349" b="26988"/>
          <a:stretch/>
        </p:blipFill>
        <p:spPr>
          <a:xfrm>
            <a:off x="8778240" y="163284"/>
            <a:ext cx="3108960" cy="2468879"/>
          </a:xfrm>
          <a:prstGeom prst="rect">
            <a:avLst/>
          </a:prstGeom>
        </p:spPr>
      </p:pic>
      <p:pic>
        <p:nvPicPr>
          <p:cNvPr id="7" name="Picture 6"/>
          <p:cNvPicPr>
            <a:picLocks noChangeAspect="1"/>
          </p:cNvPicPr>
          <p:nvPr/>
        </p:nvPicPr>
        <p:blipFill rotWithShape="1">
          <a:blip r:embed="rId5"/>
          <a:srcRect l="39863" t="46667" r="45361" b="32850"/>
          <a:stretch/>
        </p:blipFill>
        <p:spPr>
          <a:xfrm>
            <a:off x="4153988" y="163284"/>
            <a:ext cx="1959428" cy="2129246"/>
          </a:xfrm>
          <a:prstGeom prst="rect">
            <a:avLst/>
          </a:prstGeom>
        </p:spPr>
      </p:pic>
      <p:pic>
        <p:nvPicPr>
          <p:cNvPr id="8" name="Picture 7"/>
          <p:cNvPicPr>
            <a:picLocks noChangeAspect="1"/>
          </p:cNvPicPr>
          <p:nvPr/>
        </p:nvPicPr>
        <p:blipFill rotWithShape="1">
          <a:blip r:embed="rId6"/>
          <a:srcRect l="2903" t="21790" r="35300" b="21012"/>
          <a:stretch/>
        </p:blipFill>
        <p:spPr>
          <a:xfrm>
            <a:off x="653142" y="2795447"/>
            <a:ext cx="10802984" cy="3912329"/>
          </a:xfrm>
          <a:prstGeom prst="rect">
            <a:avLst/>
          </a:prstGeom>
        </p:spPr>
      </p:pic>
    </p:spTree>
    <p:extLst>
      <p:ext uri="{BB962C8B-B14F-4D97-AF65-F5344CB8AC3E}">
        <p14:creationId xmlns:p14="http://schemas.microsoft.com/office/powerpoint/2010/main" val="269519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18732939"/>
              </p:ext>
            </p:extLst>
          </p:nvPr>
        </p:nvGraphicFramePr>
        <p:xfrm>
          <a:off x="261255" y="107247"/>
          <a:ext cx="11717384" cy="5671947"/>
        </p:xfrm>
        <a:graphic>
          <a:graphicData uri="http://schemas.openxmlformats.org/drawingml/2006/table">
            <a:tbl>
              <a:tblPr firstRow="1" firstCol="1" bandRow="1">
                <a:tableStyleId>{5C22544A-7EE6-4342-B048-85BDC9FD1C3A}</a:tableStyleId>
              </a:tblPr>
              <a:tblGrid>
                <a:gridCol w="5858692">
                  <a:extLst>
                    <a:ext uri="{9D8B030D-6E8A-4147-A177-3AD203B41FA5}">
                      <a16:colId xmlns:a16="http://schemas.microsoft.com/office/drawing/2014/main" val="2154587870"/>
                    </a:ext>
                  </a:extLst>
                </a:gridCol>
                <a:gridCol w="5858692">
                  <a:extLst>
                    <a:ext uri="{9D8B030D-6E8A-4147-A177-3AD203B41FA5}">
                      <a16:colId xmlns:a16="http://schemas.microsoft.com/office/drawing/2014/main" val="699674840"/>
                    </a:ext>
                  </a:extLst>
                </a:gridCol>
              </a:tblGrid>
              <a:tr h="0">
                <a:tc>
                  <a:txBody>
                    <a:bodyPr/>
                    <a:lstStyle/>
                    <a:p>
                      <a:pPr marL="0" marR="0" algn="ctr">
                        <a:lnSpc>
                          <a:spcPct val="107000"/>
                        </a:lnSpc>
                        <a:spcBef>
                          <a:spcPts val="0"/>
                        </a:spcBef>
                        <a:spcAft>
                          <a:spcPts val="0"/>
                        </a:spcAft>
                      </a:pPr>
                      <a:r>
                        <a:rPr lang="en-US" sz="3800">
                          <a:effectLst/>
                        </a:rPr>
                        <a:t>Method</a:t>
                      </a:r>
                      <a:endParaRPr lang="en-US" sz="3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0"/>
                        </a:spcAft>
                      </a:pPr>
                      <a:r>
                        <a:rPr lang="en-US" sz="3800">
                          <a:effectLst/>
                        </a:rPr>
                        <a:t>Description</a:t>
                      </a:r>
                      <a:endParaRPr lang="en-US" sz="3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200425086"/>
                  </a:ext>
                </a:extLst>
              </a:tr>
              <a:tr h="0">
                <a:tc>
                  <a:txBody>
                    <a:bodyPr/>
                    <a:lstStyle/>
                    <a:p>
                      <a:pPr marL="0" marR="0">
                        <a:lnSpc>
                          <a:spcPct val="107000"/>
                        </a:lnSpc>
                        <a:spcBef>
                          <a:spcPts val="0"/>
                        </a:spcBef>
                        <a:spcAft>
                          <a:spcPts val="0"/>
                        </a:spcAft>
                      </a:pPr>
                      <a:r>
                        <a:rPr lang="en-US" sz="3200" dirty="0">
                          <a:effectLst/>
                        </a:rPr>
                        <a:t>public void </a:t>
                      </a:r>
                      <a:r>
                        <a:rPr lang="en-US" sz="3200" dirty="0">
                          <a:solidFill>
                            <a:srgbClr val="FF0000"/>
                          </a:solidFill>
                          <a:effectLst/>
                        </a:rPr>
                        <a:t>add(Component c)</a:t>
                      </a:r>
                      <a:endParaRPr lang="en-US" sz="3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0"/>
                        </a:spcAft>
                      </a:pPr>
                      <a:r>
                        <a:rPr lang="en-US" sz="3800">
                          <a:effectLst/>
                        </a:rPr>
                        <a:t>inserts a component on this component.</a:t>
                      </a:r>
                      <a:endParaRPr lang="en-US" sz="3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398527368"/>
                  </a:ext>
                </a:extLst>
              </a:tr>
              <a:tr h="0">
                <a:tc>
                  <a:txBody>
                    <a:bodyPr/>
                    <a:lstStyle/>
                    <a:p>
                      <a:pPr marL="0" marR="0">
                        <a:lnSpc>
                          <a:spcPct val="107000"/>
                        </a:lnSpc>
                        <a:spcBef>
                          <a:spcPts val="0"/>
                        </a:spcBef>
                        <a:spcAft>
                          <a:spcPts val="0"/>
                        </a:spcAft>
                      </a:pPr>
                      <a:r>
                        <a:rPr lang="en-US" sz="3800" dirty="0">
                          <a:effectLst/>
                        </a:rPr>
                        <a:t>public void </a:t>
                      </a:r>
                      <a:r>
                        <a:rPr lang="en-US" sz="3800" dirty="0" err="1">
                          <a:solidFill>
                            <a:srgbClr val="FF0000"/>
                          </a:solidFill>
                          <a:effectLst/>
                        </a:rPr>
                        <a:t>setSize</a:t>
                      </a:r>
                      <a:r>
                        <a:rPr lang="en-US" sz="3800" dirty="0">
                          <a:solidFill>
                            <a:srgbClr val="FF0000"/>
                          </a:solidFill>
                          <a:effectLst/>
                        </a:rPr>
                        <a:t>(</a:t>
                      </a:r>
                      <a:r>
                        <a:rPr lang="en-US" sz="3800" dirty="0" err="1">
                          <a:solidFill>
                            <a:srgbClr val="FF0000"/>
                          </a:solidFill>
                          <a:effectLst/>
                        </a:rPr>
                        <a:t>int</a:t>
                      </a:r>
                      <a:r>
                        <a:rPr lang="en-US" sz="3800" dirty="0">
                          <a:solidFill>
                            <a:srgbClr val="FF0000"/>
                          </a:solidFill>
                          <a:effectLst/>
                        </a:rPr>
                        <a:t> </a:t>
                      </a:r>
                      <a:r>
                        <a:rPr lang="en-US" sz="3800" dirty="0" err="1">
                          <a:solidFill>
                            <a:srgbClr val="FF0000"/>
                          </a:solidFill>
                          <a:effectLst/>
                        </a:rPr>
                        <a:t>width,int</a:t>
                      </a:r>
                      <a:r>
                        <a:rPr lang="en-US" sz="3800" dirty="0">
                          <a:solidFill>
                            <a:srgbClr val="FF0000"/>
                          </a:solidFill>
                          <a:effectLst/>
                        </a:rPr>
                        <a:t> height)</a:t>
                      </a:r>
                      <a:endParaRPr lang="en-US" sz="3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0"/>
                        </a:spcAft>
                      </a:pPr>
                      <a:r>
                        <a:rPr lang="en-US" sz="3800">
                          <a:effectLst/>
                        </a:rPr>
                        <a:t>sets the size (width and height) of the component.</a:t>
                      </a:r>
                      <a:endParaRPr lang="en-US" sz="3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4109421404"/>
                  </a:ext>
                </a:extLst>
              </a:tr>
              <a:tr h="0">
                <a:tc>
                  <a:txBody>
                    <a:bodyPr/>
                    <a:lstStyle/>
                    <a:p>
                      <a:pPr marL="0" marR="0">
                        <a:lnSpc>
                          <a:spcPct val="107000"/>
                        </a:lnSpc>
                        <a:spcBef>
                          <a:spcPts val="0"/>
                        </a:spcBef>
                        <a:spcAft>
                          <a:spcPts val="0"/>
                        </a:spcAft>
                      </a:pPr>
                      <a:r>
                        <a:rPr lang="en-US" sz="3800" dirty="0">
                          <a:effectLst/>
                        </a:rPr>
                        <a:t>public void </a:t>
                      </a:r>
                      <a:r>
                        <a:rPr lang="en-US" sz="3200" dirty="0" err="1">
                          <a:solidFill>
                            <a:srgbClr val="FF0000"/>
                          </a:solidFill>
                          <a:effectLst/>
                        </a:rPr>
                        <a:t>setLayout</a:t>
                      </a:r>
                      <a:r>
                        <a:rPr lang="en-US" sz="3200" dirty="0">
                          <a:solidFill>
                            <a:srgbClr val="FF0000"/>
                          </a:solidFill>
                          <a:effectLst/>
                        </a:rPr>
                        <a:t>(</a:t>
                      </a:r>
                      <a:r>
                        <a:rPr lang="en-US" sz="3200" dirty="0" err="1">
                          <a:solidFill>
                            <a:srgbClr val="FF0000"/>
                          </a:solidFill>
                          <a:effectLst/>
                        </a:rPr>
                        <a:t>LayoutManager</a:t>
                      </a:r>
                      <a:r>
                        <a:rPr lang="en-US" sz="3200" dirty="0">
                          <a:solidFill>
                            <a:srgbClr val="FF0000"/>
                          </a:solidFill>
                          <a:effectLst/>
                        </a:rPr>
                        <a:t> m)</a:t>
                      </a:r>
                      <a:endParaRPr lang="en-US" sz="3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0"/>
                        </a:spcAft>
                      </a:pPr>
                      <a:r>
                        <a:rPr lang="en-US" sz="3800">
                          <a:effectLst/>
                        </a:rPr>
                        <a:t>defines the layout manager for the component.</a:t>
                      </a:r>
                      <a:endParaRPr lang="en-US" sz="3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755183841"/>
                  </a:ext>
                </a:extLst>
              </a:tr>
              <a:tr h="0">
                <a:tc>
                  <a:txBody>
                    <a:bodyPr/>
                    <a:lstStyle/>
                    <a:p>
                      <a:pPr marL="0" marR="0">
                        <a:lnSpc>
                          <a:spcPct val="107000"/>
                        </a:lnSpc>
                        <a:spcBef>
                          <a:spcPts val="0"/>
                        </a:spcBef>
                        <a:spcAft>
                          <a:spcPts val="0"/>
                        </a:spcAft>
                      </a:pPr>
                      <a:r>
                        <a:rPr lang="en-US" sz="3800" dirty="0">
                          <a:effectLst/>
                        </a:rPr>
                        <a:t>public void </a:t>
                      </a:r>
                      <a:r>
                        <a:rPr lang="en-US" sz="3800" dirty="0" err="1">
                          <a:solidFill>
                            <a:srgbClr val="FF0000"/>
                          </a:solidFill>
                          <a:effectLst/>
                        </a:rPr>
                        <a:t>setVisible</a:t>
                      </a:r>
                      <a:r>
                        <a:rPr lang="en-US" sz="3800" dirty="0">
                          <a:solidFill>
                            <a:srgbClr val="FF0000"/>
                          </a:solidFill>
                          <a:effectLst/>
                        </a:rPr>
                        <a:t>(</a:t>
                      </a:r>
                      <a:r>
                        <a:rPr lang="en-US" sz="3800" dirty="0" err="1">
                          <a:solidFill>
                            <a:srgbClr val="FF0000"/>
                          </a:solidFill>
                          <a:effectLst/>
                        </a:rPr>
                        <a:t>boolean</a:t>
                      </a:r>
                      <a:r>
                        <a:rPr lang="en-US" sz="3800" dirty="0">
                          <a:solidFill>
                            <a:srgbClr val="FF0000"/>
                          </a:solidFill>
                          <a:effectLst/>
                        </a:rPr>
                        <a:t> status)</a:t>
                      </a:r>
                      <a:endParaRPr lang="en-US" sz="3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0"/>
                        </a:spcAft>
                      </a:pPr>
                      <a:r>
                        <a:rPr lang="en-US" sz="3800" dirty="0">
                          <a:effectLst/>
                        </a:rPr>
                        <a:t>changes the visibility of the component, by default false.</a:t>
                      </a:r>
                      <a:endParaRPr lang="en-US" sz="38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71816797"/>
                  </a:ext>
                </a:extLst>
              </a:tr>
            </a:tbl>
          </a:graphicData>
        </a:graphic>
      </p:graphicFrame>
    </p:spTree>
    <p:extLst>
      <p:ext uri="{BB962C8B-B14F-4D97-AF65-F5344CB8AC3E}">
        <p14:creationId xmlns:p14="http://schemas.microsoft.com/office/powerpoint/2010/main" val="3798348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7051" y="195165"/>
            <a:ext cx="3796937" cy="4893647"/>
          </a:xfrm>
          <a:prstGeom prst="rect">
            <a:avLst/>
          </a:prstGeom>
          <a:ln w="76200">
            <a:solidFill>
              <a:schemeClr val="tx1"/>
            </a:solidFill>
          </a:ln>
        </p:spPr>
        <p:txBody>
          <a:bodyPr wrap="square">
            <a:spAutoFit/>
          </a:bodyPr>
          <a:lstStyle/>
          <a:p>
            <a:r>
              <a:rPr lang="en-US" sz="2400" dirty="0" smtClean="0"/>
              <a:t>import </a:t>
            </a:r>
            <a:r>
              <a:rPr lang="en-US" sz="2400" dirty="0" err="1" smtClean="0"/>
              <a:t>java.awt.Frame</a:t>
            </a:r>
            <a:r>
              <a:rPr lang="en-US" sz="2400" dirty="0" smtClean="0"/>
              <a:t>;</a:t>
            </a:r>
          </a:p>
          <a:p>
            <a:r>
              <a:rPr lang="en-US" sz="2400" dirty="0" smtClean="0"/>
              <a:t>import </a:t>
            </a:r>
            <a:r>
              <a:rPr lang="en-US" sz="2400" dirty="0" err="1" smtClean="0"/>
              <a:t>java.awt.Color</a:t>
            </a:r>
            <a:r>
              <a:rPr lang="en-US" sz="2400" dirty="0" smtClean="0"/>
              <a:t>;</a:t>
            </a:r>
          </a:p>
          <a:p>
            <a:r>
              <a:rPr lang="en-US" sz="2400" dirty="0" smtClean="0">
                <a:solidFill>
                  <a:srgbClr val="FF0000"/>
                </a:solidFill>
              </a:rPr>
              <a:t>class B {</a:t>
            </a:r>
          </a:p>
          <a:p>
            <a:r>
              <a:rPr lang="en-US" sz="2400" dirty="0" smtClean="0"/>
              <a:t>public static void main(String [] </a:t>
            </a:r>
            <a:r>
              <a:rPr lang="en-US" sz="2400" dirty="0" err="1" smtClean="0"/>
              <a:t>args</a:t>
            </a:r>
            <a:r>
              <a:rPr lang="en-US" sz="2400" dirty="0" smtClean="0"/>
              <a:t>){</a:t>
            </a:r>
          </a:p>
          <a:p>
            <a:r>
              <a:rPr lang="en-US" sz="2400" dirty="0" err="1" smtClean="0"/>
              <a:t>System.out.println</a:t>
            </a:r>
            <a:r>
              <a:rPr lang="en-US" sz="2400" dirty="0" smtClean="0"/>
              <a:t>("1");</a:t>
            </a:r>
          </a:p>
          <a:p>
            <a:r>
              <a:rPr lang="en-US" sz="2400" dirty="0" smtClean="0">
                <a:solidFill>
                  <a:srgbClr val="FF0000"/>
                </a:solidFill>
              </a:rPr>
              <a:t>Frame f=new Frame();</a:t>
            </a:r>
          </a:p>
          <a:p>
            <a:r>
              <a:rPr lang="en-US" sz="2400" dirty="0" err="1" smtClean="0"/>
              <a:t>f.setVisible</a:t>
            </a:r>
            <a:r>
              <a:rPr lang="en-US" sz="2400" dirty="0" smtClean="0"/>
              <a:t>(true);</a:t>
            </a:r>
          </a:p>
          <a:p>
            <a:r>
              <a:rPr lang="en-US" sz="2400" dirty="0" err="1" smtClean="0"/>
              <a:t>f.setSize</a:t>
            </a:r>
            <a:r>
              <a:rPr lang="en-US" sz="2400" dirty="0" smtClean="0"/>
              <a:t>(600,500);</a:t>
            </a:r>
          </a:p>
          <a:p>
            <a:r>
              <a:rPr lang="en-US" sz="2400" dirty="0" err="1" smtClean="0"/>
              <a:t>f.setBackground</a:t>
            </a:r>
            <a:r>
              <a:rPr lang="en-US" sz="2400" dirty="0" smtClean="0"/>
              <a:t>(</a:t>
            </a:r>
            <a:r>
              <a:rPr lang="en-US" sz="2400" dirty="0" err="1" smtClean="0"/>
              <a:t>Color.BLUE</a:t>
            </a:r>
            <a:r>
              <a:rPr lang="en-US" sz="2400" dirty="0" smtClean="0"/>
              <a:t>); </a:t>
            </a:r>
          </a:p>
          <a:p>
            <a:r>
              <a:rPr lang="en-US" sz="2400" dirty="0" err="1" smtClean="0"/>
              <a:t>f.resize</a:t>
            </a:r>
            <a:r>
              <a:rPr lang="en-US" sz="2400" dirty="0" smtClean="0"/>
              <a:t>(900,800);</a:t>
            </a:r>
          </a:p>
          <a:p>
            <a:r>
              <a:rPr lang="en-US" sz="2400" dirty="0" err="1" smtClean="0"/>
              <a:t>boolean</a:t>
            </a:r>
            <a:r>
              <a:rPr lang="en-US" sz="2400" dirty="0" smtClean="0"/>
              <a:t> b=</a:t>
            </a:r>
            <a:r>
              <a:rPr lang="en-US" sz="2400" dirty="0" err="1" smtClean="0"/>
              <a:t>f.isVisible</a:t>
            </a:r>
            <a:r>
              <a:rPr lang="en-US" sz="2400" dirty="0" smtClean="0"/>
              <a:t>();</a:t>
            </a:r>
          </a:p>
          <a:p>
            <a:r>
              <a:rPr lang="en-US" sz="2400" dirty="0" err="1" smtClean="0"/>
              <a:t>System.out.println</a:t>
            </a:r>
            <a:r>
              <a:rPr lang="en-US" sz="2400" dirty="0" smtClean="0"/>
              <a:t>(b);}}</a:t>
            </a:r>
            <a:endParaRPr lang="en-US" sz="2400" dirty="0"/>
          </a:p>
        </p:txBody>
      </p:sp>
      <p:sp>
        <p:nvSpPr>
          <p:cNvPr id="5" name="Rectangle 4"/>
          <p:cNvSpPr/>
          <p:nvPr/>
        </p:nvSpPr>
        <p:spPr>
          <a:xfrm>
            <a:off x="6152606" y="195165"/>
            <a:ext cx="5826034" cy="5170646"/>
          </a:xfrm>
          <a:prstGeom prst="rect">
            <a:avLst/>
          </a:prstGeom>
        </p:spPr>
        <p:txBody>
          <a:bodyPr wrap="square">
            <a:spAutoFit/>
          </a:bodyPr>
          <a:lstStyle/>
          <a:p>
            <a:r>
              <a:rPr lang="en-US" sz="2200" b="1" dirty="0"/>
              <a:t>import </a:t>
            </a:r>
            <a:r>
              <a:rPr lang="en-US" sz="2200" b="1" dirty="0" err="1"/>
              <a:t>java.awt.event</a:t>
            </a:r>
            <a:r>
              <a:rPr lang="en-US" sz="2200" b="1" dirty="0"/>
              <a:t>.*;</a:t>
            </a:r>
          </a:p>
          <a:p>
            <a:r>
              <a:rPr lang="en-US" sz="2200" b="1" dirty="0"/>
              <a:t>import </a:t>
            </a:r>
            <a:r>
              <a:rPr lang="en-US" sz="2200" b="1" dirty="0" err="1"/>
              <a:t>java.awt.Frame</a:t>
            </a:r>
            <a:r>
              <a:rPr lang="en-US" sz="2200" b="1" dirty="0"/>
              <a:t>;</a:t>
            </a:r>
          </a:p>
          <a:p>
            <a:r>
              <a:rPr lang="en-US" sz="2200" b="1" dirty="0">
                <a:solidFill>
                  <a:srgbClr val="FF0000"/>
                </a:solidFill>
              </a:rPr>
              <a:t>class </a:t>
            </a:r>
            <a:r>
              <a:rPr lang="en-US" sz="2200" b="1" u="sng" dirty="0">
                <a:solidFill>
                  <a:srgbClr val="FF0000"/>
                </a:solidFill>
              </a:rPr>
              <a:t>BAC extends Frame{</a:t>
            </a:r>
          </a:p>
          <a:p>
            <a:r>
              <a:rPr lang="en-US" sz="2200" b="1" dirty="0"/>
              <a:t>public static void main(String [] </a:t>
            </a:r>
            <a:r>
              <a:rPr lang="en-US" sz="2200" b="1" dirty="0" err="1"/>
              <a:t>args</a:t>
            </a:r>
            <a:r>
              <a:rPr lang="en-US" sz="2200" b="1" dirty="0"/>
              <a:t>){</a:t>
            </a:r>
          </a:p>
          <a:p>
            <a:r>
              <a:rPr lang="en-US" sz="2200" dirty="0">
                <a:solidFill>
                  <a:srgbClr val="FF0000"/>
                </a:solidFill>
              </a:rPr>
              <a:t>BAC b=</a:t>
            </a:r>
            <a:r>
              <a:rPr lang="en-US" sz="2200" b="1" dirty="0">
                <a:solidFill>
                  <a:srgbClr val="FF0000"/>
                </a:solidFill>
              </a:rPr>
              <a:t>new BAC();</a:t>
            </a:r>
          </a:p>
          <a:p>
            <a:r>
              <a:rPr lang="en-US" sz="2200" dirty="0" err="1"/>
              <a:t>b.setTitle</a:t>
            </a:r>
            <a:r>
              <a:rPr lang="en-US" sz="2200" dirty="0"/>
              <a:t>("New Title");</a:t>
            </a:r>
          </a:p>
          <a:p>
            <a:r>
              <a:rPr lang="en-US" sz="2200" dirty="0" err="1"/>
              <a:t>b.setSize</a:t>
            </a:r>
            <a:r>
              <a:rPr lang="en-US" sz="2200" dirty="0"/>
              <a:t>(500,300);</a:t>
            </a:r>
          </a:p>
          <a:p>
            <a:r>
              <a:rPr lang="en-US" sz="2200" dirty="0" err="1"/>
              <a:t>b.setVisible</a:t>
            </a:r>
            <a:r>
              <a:rPr lang="en-US" sz="2200" dirty="0"/>
              <a:t>(</a:t>
            </a:r>
            <a:r>
              <a:rPr lang="en-US" sz="2200" b="1" dirty="0"/>
              <a:t>true);</a:t>
            </a:r>
          </a:p>
          <a:p>
            <a:r>
              <a:rPr lang="en-US" sz="2200" dirty="0" err="1"/>
              <a:t>System.</a:t>
            </a:r>
            <a:r>
              <a:rPr lang="en-US" sz="2200" b="1" i="1" dirty="0" err="1"/>
              <a:t>out.println</a:t>
            </a:r>
            <a:r>
              <a:rPr lang="en-US" sz="2200" b="1" i="1" dirty="0"/>
              <a:t>(b);</a:t>
            </a:r>
          </a:p>
          <a:p>
            <a:r>
              <a:rPr lang="en-US" sz="2200" dirty="0" err="1">
                <a:solidFill>
                  <a:srgbClr val="FF0000"/>
                </a:solidFill>
              </a:rPr>
              <a:t>b.setLocation</a:t>
            </a:r>
            <a:r>
              <a:rPr lang="en-US" sz="2200" dirty="0">
                <a:solidFill>
                  <a:srgbClr val="FF0000"/>
                </a:solidFill>
              </a:rPr>
              <a:t>(100,50); </a:t>
            </a:r>
            <a:endParaRPr lang="en-US" sz="2200" dirty="0" smtClean="0">
              <a:solidFill>
                <a:srgbClr val="FF0000"/>
              </a:solidFill>
            </a:endParaRPr>
          </a:p>
          <a:p>
            <a:r>
              <a:rPr lang="en-US" sz="2200" dirty="0" err="1" smtClean="0">
                <a:solidFill>
                  <a:srgbClr val="FF0000"/>
                </a:solidFill>
              </a:rPr>
              <a:t>b.setBounds</a:t>
            </a:r>
            <a:r>
              <a:rPr lang="en-US" sz="2200" dirty="0" smtClean="0">
                <a:solidFill>
                  <a:srgbClr val="FF0000"/>
                </a:solidFill>
              </a:rPr>
              <a:t>(100,200,900,300</a:t>
            </a:r>
            <a:r>
              <a:rPr lang="en-US" sz="2200" dirty="0">
                <a:solidFill>
                  <a:srgbClr val="FF0000"/>
                </a:solidFill>
              </a:rPr>
              <a:t>);</a:t>
            </a:r>
          </a:p>
          <a:p>
            <a:r>
              <a:rPr lang="en-US" sz="2200" dirty="0" err="1" smtClean="0">
                <a:solidFill>
                  <a:srgbClr val="FF0000"/>
                </a:solidFill>
              </a:rPr>
              <a:t>b.addWindowListener</a:t>
            </a:r>
            <a:r>
              <a:rPr lang="en-US" sz="2200" dirty="0" smtClean="0">
                <a:solidFill>
                  <a:srgbClr val="FF0000"/>
                </a:solidFill>
              </a:rPr>
              <a:t>(</a:t>
            </a:r>
            <a:r>
              <a:rPr lang="en-US" sz="2200" b="1" dirty="0" smtClean="0">
                <a:solidFill>
                  <a:srgbClr val="FF0000"/>
                </a:solidFill>
              </a:rPr>
              <a:t>new </a:t>
            </a:r>
            <a:r>
              <a:rPr lang="en-US" sz="2200" b="1" dirty="0" err="1">
                <a:solidFill>
                  <a:srgbClr val="FF0000"/>
                </a:solidFill>
              </a:rPr>
              <a:t>WindowAdapter</a:t>
            </a:r>
            <a:r>
              <a:rPr lang="en-US" sz="2200" b="1" dirty="0">
                <a:solidFill>
                  <a:srgbClr val="FF0000"/>
                </a:solidFill>
              </a:rPr>
              <a:t>() {</a:t>
            </a:r>
          </a:p>
          <a:p>
            <a:r>
              <a:rPr lang="en-US" sz="2200" b="1" dirty="0">
                <a:solidFill>
                  <a:srgbClr val="FF0000"/>
                </a:solidFill>
              </a:rPr>
              <a:t>public void </a:t>
            </a:r>
            <a:r>
              <a:rPr lang="en-US" sz="2200" b="1" dirty="0" err="1">
                <a:solidFill>
                  <a:srgbClr val="FF0000"/>
                </a:solidFill>
              </a:rPr>
              <a:t>windowClosing</a:t>
            </a:r>
            <a:r>
              <a:rPr lang="en-US" sz="2200" b="1" dirty="0">
                <a:solidFill>
                  <a:srgbClr val="FF0000"/>
                </a:solidFill>
              </a:rPr>
              <a:t>(</a:t>
            </a:r>
            <a:r>
              <a:rPr lang="en-US" sz="2200" b="1" dirty="0" err="1">
                <a:solidFill>
                  <a:srgbClr val="FF0000"/>
                </a:solidFill>
              </a:rPr>
              <a:t>WindowEvent</a:t>
            </a:r>
            <a:r>
              <a:rPr lang="en-US" sz="2200" b="1" dirty="0">
                <a:solidFill>
                  <a:srgbClr val="FF0000"/>
                </a:solidFill>
              </a:rPr>
              <a:t> e) {</a:t>
            </a:r>
          </a:p>
          <a:p>
            <a:r>
              <a:rPr lang="en-US" sz="2200" dirty="0" err="1">
                <a:solidFill>
                  <a:srgbClr val="FF0000"/>
                </a:solidFill>
              </a:rPr>
              <a:t>System.</a:t>
            </a:r>
            <a:r>
              <a:rPr lang="en-US" sz="2200" i="1" dirty="0" err="1">
                <a:solidFill>
                  <a:srgbClr val="FF0000"/>
                </a:solidFill>
              </a:rPr>
              <a:t>exit</a:t>
            </a:r>
            <a:r>
              <a:rPr lang="en-US" sz="2200" i="1" dirty="0">
                <a:solidFill>
                  <a:srgbClr val="FF0000"/>
                </a:solidFill>
              </a:rPr>
              <a:t>(0);}});</a:t>
            </a:r>
          </a:p>
          <a:p>
            <a:r>
              <a:rPr lang="en-US" sz="2200" dirty="0" smtClean="0"/>
              <a:t>} }</a:t>
            </a:r>
            <a:endParaRPr lang="en-US" sz="2200" dirty="0">
              <a:solidFill>
                <a:srgbClr val="FF0000"/>
              </a:solidFill>
            </a:endParaRPr>
          </a:p>
        </p:txBody>
      </p:sp>
      <p:sp>
        <p:nvSpPr>
          <p:cNvPr id="2" name="Rectangle 1"/>
          <p:cNvSpPr/>
          <p:nvPr/>
        </p:nvSpPr>
        <p:spPr>
          <a:xfrm>
            <a:off x="566056" y="5088812"/>
            <a:ext cx="6096000" cy="1574149"/>
          </a:xfrm>
          <a:prstGeom prst="rect">
            <a:avLst/>
          </a:prstGeom>
        </p:spPr>
        <p:txBody>
          <a:bodyPr>
            <a:spAutoFit/>
          </a:bodyPr>
          <a:lstStyle/>
          <a:p>
            <a:pPr>
              <a:lnSpc>
                <a:spcPct val="107000"/>
              </a:lnSpc>
            </a:pPr>
            <a:r>
              <a:rPr lang="en-US" b="1" dirty="0">
                <a:latin typeface="Times New Roman" panose="02020603050405020304" pitchFamily="18" charset="0"/>
                <a:ea typeface="Times New Roman" panose="02020603050405020304" pitchFamily="18" charset="0"/>
                <a:cs typeface="Times New Roman" panose="02020603050405020304" pitchFamily="18" charset="0"/>
              </a:rPr>
              <a:t>Java AWT Example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latin typeface="Times New Roman" panose="02020603050405020304" pitchFamily="18" charset="0"/>
                <a:ea typeface="Times New Roman" panose="02020603050405020304" pitchFamily="18" charset="0"/>
                <a:cs typeface="Times New Roman" panose="02020603050405020304" pitchFamily="18" charset="0"/>
              </a:rPr>
              <a:t>To create simple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awt</a:t>
            </a:r>
            <a:r>
              <a:rPr lang="en-US" dirty="0">
                <a:latin typeface="Times New Roman" panose="02020603050405020304" pitchFamily="18" charset="0"/>
                <a:ea typeface="Times New Roman" panose="02020603050405020304" pitchFamily="18" charset="0"/>
                <a:cs typeface="Times New Roman" panose="02020603050405020304" pitchFamily="18" charset="0"/>
              </a:rPr>
              <a:t> example, you need a frame. There are two ways to create a frame in AWT.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By extending Frame class (inheritance)</a:t>
            </a:r>
            <a:endParaRPr lang="en-US" sz="1600"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dirty="0">
                <a:latin typeface="Times New Roman" panose="02020603050405020304" pitchFamily="18" charset="0"/>
                <a:ea typeface="Times New Roman" panose="02020603050405020304" pitchFamily="18" charset="0"/>
                <a:cs typeface="Times New Roman" panose="02020603050405020304" pitchFamily="18" charset="0"/>
              </a:rPr>
              <a:t>By creating the object of Frame class (association)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2"/>
          <p:cNvSpPr/>
          <p:nvPr/>
        </p:nvSpPr>
        <p:spPr>
          <a:xfrm>
            <a:off x="5991497" y="5717428"/>
            <a:ext cx="6096000" cy="981423"/>
          </a:xfrm>
          <a:prstGeom prst="rect">
            <a:avLst/>
          </a:prstGeom>
        </p:spPr>
        <p:txBody>
          <a:bodyPr>
            <a:spAutoFit/>
          </a:bodyPr>
          <a:lstStyle/>
          <a:p>
            <a:pPr>
              <a:lnSpc>
                <a:spcPct val="107000"/>
              </a:lnSpc>
            </a:pPr>
            <a:r>
              <a:rPr lang="en-US" b="1" dirty="0">
                <a:latin typeface="Times New Roman" panose="02020603050405020304" pitchFamily="18" charset="0"/>
                <a:ea typeface="Times New Roman" panose="02020603050405020304" pitchFamily="18" charset="0"/>
                <a:cs typeface="Times New Roman" panose="02020603050405020304" pitchFamily="18" charset="0"/>
              </a:rPr>
              <a:t>public void </a:t>
            </a:r>
            <a:r>
              <a:rPr lang="en-US" b="1" dirty="0" err="1">
                <a:latin typeface="Times New Roman" panose="02020603050405020304" pitchFamily="18" charset="0"/>
                <a:ea typeface="Times New Roman" panose="02020603050405020304" pitchFamily="18" charset="0"/>
                <a:cs typeface="Times New Roman" panose="02020603050405020304" pitchFamily="18" charset="0"/>
              </a:rPr>
              <a:t>setBounds</a:t>
            </a:r>
            <a:r>
              <a:rPr lang="en-US" b="1" dirty="0">
                <a:latin typeface="Times New Roman" panose="02020603050405020304" pitchFamily="18" charset="0"/>
                <a:ea typeface="Times New Roman" panose="02020603050405020304" pitchFamily="18" charset="0"/>
                <a:cs typeface="Times New Roman" panose="02020603050405020304" pitchFamily="18" charset="0"/>
              </a:rPr>
              <a:t>(</a:t>
            </a:r>
            <a:r>
              <a:rPr lang="en-US" b="1" dirty="0" err="1">
                <a:latin typeface="Times New Roman" panose="02020603050405020304" pitchFamily="18" charset="0"/>
                <a:ea typeface="Times New Roman" panose="02020603050405020304" pitchFamily="18" charset="0"/>
                <a:cs typeface="Times New Roman" panose="02020603050405020304" pitchFamily="18" charset="0"/>
              </a:rPr>
              <a:t>int</a:t>
            </a:r>
            <a:r>
              <a:rPr lang="en-US" b="1" dirty="0">
                <a:latin typeface="Times New Roman" panose="02020603050405020304" pitchFamily="18" charset="0"/>
                <a:ea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ea typeface="Times New Roman" panose="02020603050405020304" pitchFamily="18" charset="0"/>
                <a:cs typeface="Times New Roman" panose="02020603050405020304" pitchFamily="18" charset="0"/>
              </a:rPr>
              <a:t>xaxis</a:t>
            </a:r>
            <a:r>
              <a:rPr lang="en-US" b="1" dirty="0">
                <a:latin typeface="Times New Roman" panose="02020603050405020304" pitchFamily="18" charset="0"/>
                <a:ea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ea typeface="Times New Roman" panose="02020603050405020304" pitchFamily="18" charset="0"/>
                <a:cs typeface="Times New Roman" panose="02020603050405020304" pitchFamily="18" charset="0"/>
              </a:rPr>
              <a:t>int</a:t>
            </a:r>
            <a:r>
              <a:rPr lang="en-US" b="1" dirty="0">
                <a:latin typeface="Times New Roman" panose="02020603050405020304" pitchFamily="18" charset="0"/>
                <a:ea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ea typeface="Times New Roman" panose="02020603050405020304" pitchFamily="18" charset="0"/>
                <a:cs typeface="Times New Roman" panose="02020603050405020304" pitchFamily="18" charset="0"/>
              </a:rPr>
              <a:t>yaxis</a:t>
            </a:r>
            <a:r>
              <a:rPr lang="en-US" b="1" dirty="0">
                <a:latin typeface="Times New Roman" panose="02020603050405020304" pitchFamily="18" charset="0"/>
                <a:ea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ea typeface="Times New Roman" panose="02020603050405020304" pitchFamily="18" charset="0"/>
                <a:cs typeface="Times New Roman" panose="02020603050405020304" pitchFamily="18" charset="0"/>
              </a:rPr>
              <a:t>int</a:t>
            </a:r>
            <a:r>
              <a:rPr lang="en-US" b="1" dirty="0">
                <a:latin typeface="Times New Roman" panose="02020603050405020304" pitchFamily="18" charset="0"/>
                <a:ea typeface="Times New Roman" panose="02020603050405020304" pitchFamily="18" charset="0"/>
                <a:cs typeface="Times New Roman" panose="02020603050405020304" pitchFamily="18" charset="0"/>
              </a:rPr>
              <a:t> width, </a:t>
            </a:r>
            <a:r>
              <a:rPr lang="en-US" b="1" dirty="0" err="1">
                <a:latin typeface="Times New Roman" panose="02020603050405020304" pitchFamily="18" charset="0"/>
                <a:ea typeface="Times New Roman" panose="02020603050405020304" pitchFamily="18" charset="0"/>
                <a:cs typeface="Times New Roman" panose="02020603050405020304" pitchFamily="18" charset="0"/>
              </a:rPr>
              <a:t>int</a:t>
            </a:r>
            <a:r>
              <a:rPr lang="en-US" b="1" dirty="0">
                <a:latin typeface="Times New Roman" panose="02020603050405020304" pitchFamily="18" charset="0"/>
                <a:ea typeface="Times New Roman" panose="02020603050405020304" pitchFamily="18" charset="0"/>
                <a:cs typeface="Times New Roman" panose="02020603050405020304" pitchFamily="18" charset="0"/>
              </a:rPr>
              <a:t> height);</a:t>
            </a:r>
            <a:r>
              <a:rPr lang="en-US" dirty="0">
                <a:latin typeface="Times New Roman" panose="02020603050405020304" pitchFamily="18" charset="0"/>
                <a:ea typeface="Times New Roman" panose="02020603050405020304" pitchFamily="18" charset="0"/>
                <a:cs typeface="Times New Roman" panose="02020603050405020304" pitchFamily="18" charset="0"/>
              </a:rPr>
              <a:t> have been used in the above example that sets the position of the component it may be </a:t>
            </a:r>
            <a:r>
              <a:rPr lang="en-US"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button, </a:t>
            </a:r>
            <a:r>
              <a:rPr lang="en-US"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textfield</a:t>
            </a:r>
            <a:r>
              <a:rPr lang="en-US"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a:latin typeface="Times New Roman" panose="02020603050405020304" pitchFamily="18" charset="0"/>
                <a:ea typeface="Times New Roman" panose="02020603050405020304" pitchFamily="18" charset="0"/>
                <a:cs typeface="Times New Roman" panose="02020603050405020304" pitchFamily="18" charset="0"/>
              </a:rPr>
              <a:t>etc.</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rotWithShape="1">
          <a:blip r:embed="rId2"/>
          <a:srcRect l="301" t="-3571" r="77275" b="3571"/>
          <a:stretch/>
        </p:blipFill>
        <p:spPr>
          <a:xfrm>
            <a:off x="4288971" y="195165"/>
            <a:ext cx="1837509" cy="1518541"/>
          </a:xfrm>
          <a:prstGeom prst="rect">
            <a:avLst/>
          </a:prstGeom>
        </p:spPr>
      </p:pic>
    </p:spTree>
    <p:extLst>
      <p:ext uri="{BB962C8B-B14F-4D97-AF65-F5344CB8AC3E}">
        <p14:creationId xmlns:p14="http://schemas.microsoft.com/office/powerpoint/2010/main" val="3533183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1000"/>
                                        <p:tgtEl>
                                          <p:spTgt spid="2"/>
                                        </p:tgtEl>
                                      </p:cBhvr>
                                    </p:animEffect>
                                    <p:anim calcmode="lin" valueType="num">
                                      <p:cBhvr>
                                        <p:cTn id="29" dur="1000" fill="hold"/>
                                        <p:tgtEl>
                                          <p:spTgt spid="2"/>
                                        </p:tgtEl>
                                        <p:attrNameLst>
                                          <p:attrName>ppt_x</p:attrName>
                                        </p:attrNameLst>
                                      </p:cBhvr>
                                      <p:tavLst>
                                        <p:tav tm="0">
                                          <p:val>
                                            <p:strVal val="#ppt_x"/>
                                          </p:val>
                                        </p:tav>
                                        <p:tav tm="100000">
                                          <p:val>
                                            <p:strVal val="#ppt_x"/>
                                          </p:val>
                                        </p:tav>
                                      </p:tavLst>
                                    </p:anim>
                                    <p:anim calcmode="lin" valueType="num">
                                      <p:cBhvr>
                                        <p:cTn id="3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1000"/>
                                        <p:tgtEl>
                                          <p:spTgt spid="3"/>
                                        </p:tgtEl>
                                      </p:cBhvr>
                                    </p:animEffect>
                                    <p:anim calcmode="lin" valueType="num">
                                      <p:cBhvr>
                                        <p:cTn id="36" dur="1000" fill="hold"/>
                                        <p:tgtEl>
                                          <p:spTgt spid="3"/>
                                        </p:tgtEl>
                                        <p:attrNameLst>
                                          <p:attrName>ppt_x</p:attrName>
                                        </p:attrNameLst>
                                      </p:cBhvr>
                                      <p:tavLst>
                                        <p:tav tm="0">
                                          <p:val>
                                            <p:strVal val="#ppt_x"/>
                                          </p:val>
                                        </p:tav>
                                        <p:tav tm="100000">
                                          <p:val>
                                            <p:strVal val="#ppt_x"/>
                                          </p:val>
                                        </p:tav>
                                      </p:tavLst>
                                    </p:anim>
                                    <p:anim calcmode="lin" valueType="num">
                                      <p:cBhvr>
                                        <p:cTn id="3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2" grpId="0"/>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94514" y="117693"/>
            <a:ext cx="6805749" cy="6740307"/>
          </a:xfrm>
          <a:prstGeom prst="rect">
            <a:avLst/>
          </a:prstGeom>
        </p:spPr>
        <p:txBody>
          <a:bodyPr wrap="square">
            <a:spAutoFit/>
          </a:bodyPr>
          <a:lstStyle/>
          <a:p>
            <a:r>
              <a:rPr lang="en-US" sz="2400" dirty="0" smtClean="0"/>
              <a:t>import </a:t>
            </a:r>
            <a:r>
              <a:rPr lang="en-US" sz="2400" dirty="0" err="1" smtClean="0"/>
              <a:t>java.awt.Frame</a:t>
            </a:r>
            <a:r>
              <a:rPr lang="en-US" sz="2400" dirty="0" smtClean="0"/>
              <a:t>;</a:t>
            </a:r>
          </a:p>
          <a:p>
            <a:r>
              <a:rPr lang="en-US" sz="2400" dirty="0" smtClean="0"/>
              <a:t>import </a:t>
            </a:r>
            <a:r>
              <a:rPr lang="en-US" sz="2400" dirty="0" err="1"/>
              <a:t>java.awt.TextField</a:t>
            </a:r>
            <a:r>
              <a:rPr lang="en-US" sz="2400" dirty="0"/>
              <a:t>;</a:t>
            </a:r>
          </a:p>
          <a:p>
            <a:r>
              <a:rPr lang="en-US" sz="2400" dirty="0"/>
              <a:t>import </a:t>
            </a:r>
            <a:r>
              <a:rPr lang="en-US" sz="2400" dirty="0" err="1">
                <a:solidFill>
                  <a:srgbClr val="FF0000"/>
                </a:solidFill>
              </a:rPr>
              <a:t>java.awt.FlowLayout</a:t>
            </a:r>
            <a:r>
              <a:rPr lang="en-US" sz="2400" dirty="0">
                <a:solidFill>
                  <a:srgbClr val="FF0000"/>
                </a:solidFill>
              </a:rPr>
              <a:t>;</a:t>
            </a:r>
          </a:p>
          <a:p>
            <a:r>
              <a:rPr lang="en-US" sz="2400" dirty="0">
                <a:solidFill>
                  <a:srgbClr val="FF0000"/>
                </a:solidFill>
              </a:rPr>
              <a:t>class E {</a:t>
            </a:r>
          </a:p>
          <a:p>
            <a:r>
              <a:rPr lang="en-US" sz="2400" dirty="0">
                <a:solidFill>
                  <a:srgbClr val="FF0000"/>
                </a:solidFill>
              </a:rPr>
              <a:t>public static void main(String [] </a:t>
            </a:r>
            <a:r>
              <a:rPr lang="en-US" sz="2400" dirty="0" err="1">
                <a:solidFill>
                  <a:srgbClr val="FF0000"/>
                </a:solidFill>
              </a:rPr>
              <a:t>args</a:t>
            </a:r>
            <a:r>
              <a:rPr lang="en-US" sz="2400" dirty="0">
                <a:solidFill>
                  <a:srgbClr val="FF0000"/>
                </a:solidFill>
              </a:rPr>
              <a:t>){</a:t>
            </a:r>
          </a:p>
          <a:p>
            <a:r>
              <a:rPr lang="en-US" sz="2400" dirty="0" err="1">
                <a:solidFill>
                  <a:srgbClr val="FF0000"/>
                </a:solidFill>
              </a:rPr>
              <a:t>Framee</a:t>
            </a:r>
            <a:r>
              <a:rPr lang="en-US" sz="2400" dirty="0">
                <a:solidFill>
                  <a:srgbClr val="FF0000"/>
                </a:solidFill>
              </a:rPr>
              <a:t> f=new </a:t>
            </a:r>
            <a:r>
              <a:rPr lang="en-US" sz="2400" dirty="0" err="1">
                <a:solidFill>
                  <a:srgbClr val="FF0000"/>
                </a:solidFill>
              </a:rPr>
              <a:t>Framee</a:t>
            </a:r>
            <a:r>
              <a:rPr lang="en-US" sz="2400" dirty="0" smtClean="0">
                <a:solidFill>
                  <a:srgbClr val="FF0000"/>
                </a:solidFill>
              </a:rPr>
              <a:t>();    }}</a:t>
            </a:r>
            <a:endParaRPr lang="en-US" sz="2400" dirty="0">
              <a:solidFill>
                <a:srgbClr val="FF0000"/>
              </a:solidFill>
            </a:endParaRPr>
          </a:p>
          <a:p>
            <a:r>
              <a:rPr lang="en-US" sz="2400" dirty="0"/>
              <a:t>class </a:t>
            </a:r>
            <a:r>
              <a:rPr lang="en-US" sz="2400" dirty="0" err="1">
                <a:solidFill>
                  <a:srgbClr val="FF0000"/>
                </a:solidFill>
              </a:rPr>
              <a:t>Framee</a:t>
            </a:r>
            <a:r>
              <a:rPr lang="en-US" sz="2400" dirty="0">
                <a:solidFill>
                  <a:srgbClr val="FF0000"/>
                </a:solidFill>
              </a:rPr>
              <a:t> extends Frame</a:t>
            </a:r>
            <a:r>
              <a:rPr lang="en-US" sz="2400" dirty="0"/>
              <a:t>{</a:t>
            </a:r>
          </a:p>
          <a:p>
            <a:r>
              <a:rPr lang="en-US" sz="2400" dirty="0"/>
              <a:t>private </a:t>
            </a:r>
            <a:r>
              <a:rPr lang="en-US" sz="2400" dirty="0" err="1"/>
              <a:t>TextField</a:t>
            </a:r>
            <a:r>
              <a:rPr lang="en-US" sz="2400" dirty="0"/>
              <a:t> t1=new </a:t>
            </a:r>
            <a:r>
              <a:rPr lang="en-US" sz="2400" dirty="0" err="1"/>
              <a:t>TextField</a:t>
            </a:r>
            <a:r>
              <a:rPr lang="en-US" sz="2400" dirty="0"/>
              <a:t>("</a:t>
            </a:r>
            <a:r>
              <a:rPr lang="en-US" sz="2400" dirty="0" err="1"/>
              <a:t>Textfield</a:t>
            </a:r>
            <a:r>
              <a:rPr lang="en-US" sz="2400" dirty="0"/>
              <a:t>");</a:t>
            </a:r>
          </a:p>
          <a:p>
            <a:r>
              <a:rPr lang="en-US" sz="2400" dirty="0"/>
              <a:t>private </a:t>
            </a:r>
            <a:r>
              <a:rPr lang="en-US" sz="2400" dirty="0" err="1"/>
              <a:t>TextField</a:t>
            </a:r>
            <a:r>
              <a:rPr lang="en-US" sz="2400" dirty="0"/>
              <a:t> t2=new </a:t>
            </a:r>
            <a:r>
              <a:rPr lang="en-US" sz="2400" dirty="0" err="1"/>
              <a:t>TextField</a:t>
            </a:r>
            <a:r>
              <a:rPr lang="en-US" sz="2400" dirty="0"/>
              <a:t>("</a:t>
            </a:r>
            <a:r>
              <a:rPr lang="en-US" sz="2400" dirty="0" err="1"/>
              <a:t>Textfield</a:t>
            </a:r>
            <a:r>
              <a:rPr lang="en-US" sz="2400" dirty="0"/>
              <a:t>");</a:t>
            </a:r>
          </a:p>
          <a:p>
            <a:r>
              <a:rPr lang="en-US" sz="2400" dirty="0"/>
              <a:t>private </a:t>
            </a:r>
            <a:r>
              <a:rPr lang="en-US" sz="2400" dirty="0" err="1"/>
              <a:t>TextField</a:t>
            </a:r>
            <a:r>
              <a:rPr lang="en-US" sz="2400" dirty="0"/>
              <a:t> t3=new </a:t>
            </a:r>
            <a:r>
              <a:rPr lang="en-US" sz="2400" dirty="0" err="1"/>
              <a:t>TextField</a:t>
            </a:r>
            <a:r>
              <a:rPr lang="en-US" sz="2400" dirty="0"/>
              <a:t>("</a:t>
            </a:r>
            <a:r>
              <a:rPr lang="en-US" sz="2400" dirty="0" err="1"/>
              <a:t>Textfield</a:t>
            </a:r>
            <a:r>
              <a:rPr lang="en-US" sz="2400" dirty="0"/>
              <a:t>");</a:t>
            </a:r>
          </a:p>
          <a:p>
            <a:r>
              <a:rPr lang="en-US" sz="2400" dirty="0" err="1">
                <a:solidFill>
                  <a:srgbClr val="FF0000"/>
                </a:solidFill>
              </a:rPr>
              <a:t>Framee</a:t>
            </a:r>
            <a:r>
              <a:rPr lang="en-US" sz="2400" dirty="0">
                <a:solidFill>
                  <a:srgbClr val="FF0000"/>
                </a:solidFill>
              </a:rPr>
              <a:t>(){</a:t>
            </a:r>
          </a:p>
          <a:p>
            <a:r>
              <a:rPr lang="en-US" sz="2400" dirty="0" err="1">
                <a:solidFill>
                  <a:srgbClr val="FF0000"/>
                </a:solidFill>
              </a:rPr>
              <a:t>setVisible</a:t>
            </a:r>
            <a:r>
              <a:rPr lang="en-US" sz="2400" dirty="0">
                <a:solidFill>
                  <a:srgbClr val="FF0000"/>
                </a:solidFill>
              </a:rPr>
              <a:t>(true);</a:t>
            </a:r>
          </a:p>
          <a:p>
            <a:r>
              <a:rPr lang="en-US" sz="2400" dirty="0" err="1">
                <a:solidFill>
                  <a:srgbClr val="FF0000"/>
                </a:solidFill>
              </a:rPr>
              <a:t>this.setSize</a:t>
            </a:r>
            <a:r>
              <a:rPr lang="en-US" sz="2400" dirty="0">
                <a:solidFill>
                  <a:srgbClr val="FF0000"/>
                </a:solidFill>
              </a:rPr>
              <a:t>(600,500</a:t>
            </a:r>
            <a:r>
              <a:rPr lang="en-US" sz="2400" dirty="0" smtClean="0">
                <a:solidFill>
                  <a:srgbClr val="FF0000"/>
                </a:solidFill>
              </a:rPr>
              <a:t>);  </a:t>
            </a:r>
            <a:r>
              <a:rPr lang="en-US" sz="2400" dirty="0" err="1" smtClean="0">
                <a:solidFill>
                  <a:srgbClr val="FF0000"/>
                </a:solidFill>
              </a:rPr>
              <a:t>setLocation</a:t>
            </a:r>
            <a:r>
              <a:rPr lang="en-US" sz="2400" dirty="0" smtClean="0">
                <a:solidFill>
                  <a:srgbClr val="FF0000"/>
                </a:solidFill>
              </a:rPr>
              <a:t>(100,30</a:t>
            </a:r>
            <a:r>
              <a:rPr lang="en-US" sz="2400" dirty="0">
                <a:solidFill>
                  <a:srgbClr val="FF0000"/>
                </a:solidFill>
              </a:rPr>
              <a:t>);</a:t>
            </a:r>
          </a:p>
          <a:p>
            <a:r>
              <a:rPr lang="en-US" sz="2400" dirty="0">
                <a:solidFill>
                  <a:srgbClr val="FF0000"/>
                </a:solidFill>
              </a:rPr>
              <a:t>//</a:t>
            </a:r>
            <a:r>
              <a:rPr lang="en-US" sz="2400" dirty="0" err="1">
                <a:solidFill>
                  <a:srgbClr val="FF0000"/>
                </a:solidFill>
              </a:rPr>
              <a:t>FlowLayout</a:t>
            </a:r>
            <a:r>
              <a:rPr lang="en-US" sz="2400" dirty="0">
                <a:solidFill>
                  <a:srgbClr val="FF0000"/>
                </a:solidFill>
              </a:rPr>
              <a:t> la=new </a:t>
            </a:r>
            <a:r>
              <a:rPr lang="en-US" sz="2400" dirty="0" err="1">
                <a:solidFill>
                  <a:srgbClr val="FF0000"/>
                </a:solidFill>
              </a:rPr>
              <a:t>FlowLayout</a:t>
            </a:r>
            <a:r>
              <a:rPr lang="en-US" sz="2400" dirty="0">
                <a:solidFill>
                  <a:srgbClr val="FF0000"/>
                </a:solidFill>
              </a:rPr>
              <a:t>(</a:t>
            </a:r>
            <a:r>
              <a:rPr lang="en-US" sz="2400" dirty="0" err="1">
                <a:solidFill>
                  <a:srgbClr val="FF0000"/>
                </a:solidFill>
              </a:rPr>
              <a:t>FlowLayout.LEFT</a:t>
            </a:r>
            <a:r>
              <a:rPr lang="en-US" sz="2400" dirty="0">
                <a:solidFill>
                  <a:srgbClr val="FF0000"/>
                </a:solidFill>
              </a:rPr>
              <a:t>);</a:t>
            </a:r>
          </a:p>
          <a:p>
            <a:r>
              <a:rPr lang="en-US" sz="2400" dirty="0" err="1">
                <a:solidFill>
                  <a:srgbClr val="FF0000"/>
                </a:solidFill>
              </a:rPr>
              <a:t>FlowLayout</a:t>
            </a:r>
            <a:r>
              <a:rPr lang="en-US" sz="2400" dirty="0">
                <a:solidFill>
                  <a:srgbClr val="FF0000"/>
                </a:solidFill>
              </a:rPr>
              <a:t> </a:t>
            </a:r>
            <a:r>
              <a:rPr lang="en-US" sz="2400" dirty="0"/>
              <a:t>la</a:t>
            </a:r>
            <a:r>
              <a:rPr lang="en-US" sz="2400" dirty="0">
                <a:solidFill>
                  <a:srgbClr val="FF0000"/>
                </a:solidFill>
              </a:rPr>
              <a:t>=new </a:t>
            </a:r>
            <a:r>
              <a:rPr lang="en-US" sz="2400" dirty="0" err="1">
                <a:solidFill>
                  <a:srgbClr val="FF0000"/>
                </a:solidFill>
              </a:rPr>
              <a:t>FlowLayout</a:t>
            </a:r>
            <a:r>
              <a:rPr lang="en-US" sz="2400" dirty="0">
                <a:solidFill>
                  <a:srgbClr val="FF0000"/>
                </a:solidFill>
              </a:rPr>
              <a:t>(FlowLayout.LEFT,100,30</a:t>
            </a:r>
            <a:r>
              <a:rPr lang="en-US" sz="2400" dirty="0" smtClean="0">
                <a:solidFill>
                  <a:srgbClr val="FF0000"/>
                </a:solidFill>
              </a:rPr>
              <a:t>);</a:t>
            </a:r>
            <a:endParaRPr lang="en-US" sz="2400" dirty="0">
              <a:solidFill>
                <a:srgbClr val="FF0000"/>
              </a:solidFill>
            </a:endParaRPr>
          </a:p>
          <a:p>
            <a:r>
              <a:rPr lang="en-US" sz="2400" dirty="0" err="1">
                <a:solidFill>
                  <a:srgbClr val="FF0000"/>
                </a:solidFill>
              </a:rPr>
              <a:t>setLayout</a:t>
            </a:r>
            <a:r>
              <a:rPr lang="en-US" sz="2400" dirty="0">
                <a:solidFill>
                  <a:srgbClr val="FF0000"/>
                </a:solidFill>
              </a:rPr>
              <a:t>(</a:t>
            </a:r>
            <a:r>
              <a:rPr lang="en-US" sz="2400" dirty="0"/>
              <a:t>la</a:t>
            </a:r>
            <a:r>
              <a:rPr lang="en-US" sz="2400" dirty="0">
                <a:solidFill>
                  <a:srgbClr val="FF0000"/>
                </a:solidFill>
              </a:rPr>
              <a:t>);</a:t>
            </a:r>
          </a:p>
          <a:p>
            <a:r>
              <a:rPr lang="en-US" sz="2400" dirty="0">
                <a:solidFill>
                  <a:srgbClr val="FF0000"/>
                </a:solidFill>
              </a:rPr>
              <a:t>add(t1); add(t2);add(t3</a:t>
            </a:r>
            <a:r>
              <a:rPr lang="en-US" sz="2400" dirty="0" smtClean="0">
                <a:solidFill>
                  <a:srgbClr val="FF0000"/>
                </a:solidFill>
              </a:rPr>
              <a:t>); </a:t>
            </a:r>
            <a:r>
              <a:rPr lang="en-US" sz="2400" dirty="0" smtClean="0"/>
              <a:t>}}</a:t>
            </a:r>
            <a:endParaRPr lang="en-US" sz="2400" dirty="0"/>
          </a:p>
        </p:txBody>
      </p:sp>
      <p:sp>
        <p:nvSpPr>
          <p:cNvPr id="5" name="TextBox 4"/>
          <p:cNvSpPr txBox="1"/>
          <p:nvPr/>
        </p:nvSpPr>
        <p:spPr>
          <a:xfrm>
            <a:off x="235132" y="117693"/>
            <a:ext cx="4689565" cy="1200329"/>
          </a:xfrm>
          <a:prstGeom prst="rect">
            <a:avLst/>
          </a:prstGeom>
          <a:noFill/>
        </p:spPr>
        <p:txBody>
          <a:bodyPr wrap="square" rtlCol="0">
            <a:spAutoFit/>
          </a:bodyPr>
          <a:lstStyle/>
          <a:p>
            <a:r>
              <a:rPr lang="en-US" sz="2400" b="1" dirty="0" err="1" smtClean="0"/>
              <a:t>FlowLayout</a:t>
            </a:r>
            <a:r>
              <a:rPr lang="en-US" sz="2400" b="1" dirty="0" smtClean="0"/>
              <a:t>: The </a:t>
            </a:r>
            <a:r>
              <a:rPr lang="en-US" sz="2400" b="1" dirty="0" err="1" smtClean="0"/>
              <a:t>FlowLayout</a:t>
            </a:r>
            <a:r>
              <a:rPr lang="en-US" sz="2400" b="1" dirty="0" smtClean="0"/>
              <a:t> is used </a:t>
            </a:r>
            <a:r>
              <a:rPr lang="en-US" sz="2400" b="1" dirty="0" smtClean="0">
                <a:solidFill>
                  <a:srgbClr val="FF0000"/>
                </a:solidFill>
              </a:rPr>
              <a:t>to arrange </a:t>
            </a:r>
            <a:r>
              <a:rPr lang="en-US" sz="2400" b="1" dirty="0" smtClean="0"/>
              <a:t>the components in a line, one after another </a:t>
            </a:r>
          </a:p>
        </p:txBody>
      </p:sp>
      <p:pic>
        <p:nvPicPr>
          <p:cNvPr id="2" name="Picture 1"/>
          <p:cNvPicPr>
            <a:picLocks noChangeAspect="1"/>
          </p:cNvPicPr>
          <p:nvPr/>
        </p:nvPicPr>
        <p:blipFill rotWithShape="1">
          <a:blip r:embed="rId2"/>
          <a:srcRect l="8067" t="4553" r="49766" b="30447"/>
          <a:stretch/>
        </p:blipFill>
        <p:spPr>
          <a:xfrm>
            <a:off x="470263" y="3187337"/>
            <a:ext cx="3487784" cy="3252651"/>
          </a:xfrm>
          <a:prstGeom prst="rect">
            <a:avLst/>
          </a:prstGeom>
        </p:spPr>
      </p:pic>
    </p:spTree>
    <p:extLst>
      <p:ext uri="{BB962C8B-B14F-4D97-AF65-F5344CB8AC3E}">
        <p14:creationId xmlns:p14="http://schemas.microsoft.com/office/powerpoint/2010/main" val="332786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6571" y="151180"/>
            <a:ext cx="3252651" cy="1477328"/>
          </a:xfrm>
          <a:prstGeom prst="rect">
            <a:avLst/>
          </a:prstGeom>
          <a:noFill/>
        </p:spPr>
        <p:txBody>
          <a:bodyPr wrap="square" rtlCol="0">
            <a:spAutoFit/>
          </a:bodyPr>
          <a:lstStyle/>
          <a:p>
            <a:r>
              <a:rPr lang="en-US" dirty="0" err="1" smtClean="0">
                <a:solidFill>
                  <a:srgbClr val="FF0000"/>
                </a:solidFill>
              </a:rPr>
              <a:t>TextField</a:t>
            </a:r>
            <a:endParaRPr lang="en-US" dirty="0" smtClean="0">
              <a:solidFill>
                <a:srgbClr val="FF0000"/>
              </a:solidFill>
            </a:endParaRPr>
          </a:p>
          <a:p>
            <a:r>
              <a:rPr lang="en-US" dirty="0" err="1" smtClean="0">
                <a:solidFill>
                  <a:srgbClr val="FF0000"/>
                </a:solidFill>
              </a:rPr>
              <a:t>isEditable</a:t>
            </a:r>
            <a:r>
              <a:rPr lang="en-US" dirty="0" smtClean="0">
                <a:solidFill>
                  <a:srgbClr val="FF0000"/>
                </a:solidFill>
              </a:rPr>
              <a:t>()</a:t>
            </a:r>
          </a:p>
          <a:p>
            <a:r>
              <a:rPr lang="en-US" dirty="0" err="1" smtClean="0">
                <a:solidFill>
                  <a:srgbClr val="FF0000"/>
                </a:solidFill>
              </a:rPr>
              <a:t>setEditable</a:t>
            </a:r>
            <a:r>
              <a:rPr lang="en-US" dirty="0" smtClean="0">
                <a:solidFill>
                  <a:srgbClr val="FF0000"/>
                </a:solidFill>
              </a:rPr>
              <a:t>(Boolean b)</a:t>
            </a:r>
          </a:p>
          <a:p>
            <a:r>
              <a:rPr lang="en-US" dirty="0" err="1" smtClean="0">
                <a:solidFill>
                  <a:srgbClr val="FF0000"/>
                </a:solidFill>
              </a:rPr>
              <a:t>setText</a:t>
            </a:r>
            <a:r>
              <a:rPr lang="en-US" dirty="0" smtClean="0">
                <a:solidFill>
                  <a:srgbClr val="FF0000"/>
                </a:solidFill>
              </a:rPr>
              <a:t>(String s)</a:t>
            </a:r>
          </a:p>
          <a:p>
            <a:r>
              <a:rPr lang="en-US" dirty="0" err="1" smtClean="0">
                <a:solidFill>
                  <a:srgbClr val="FF0000"/>
                </a:solidFill>
              </a:rPr>
              <a:t>getText</a:t>
            </a:r>
            <a:r>
              <a:rPr lang="en-US" dirty="0" smtClean="0">
                <a:solidFill>
                  <a:srgbClr val="FF0000"/>
                </a:solidFill>
              </a:rPr>
              <a:t>()</a:t>
            </a:r>
            <a:endParaRPr lang="en-US" dirty="0">
              <a:solidFill>
                <a:srgbClr val="FF0000"/>
              </a:solidFill>
            </a:endParaRPr>
          </a:p>
        </p:txBody>
      </p:sp>
      <p:sp>
        <p:nvSpPr>
          <p:cNvPr id="5" name="Rectangle 4"/>
          <p:cNvSpPr/>
          <p:nvPr/>
        </p:nvSpPr>
        <p:spPr>
          <a:xfrm>
            <a:off x="7022552" y="0"/>
            <a:ext cx="4551140" cy="5078313"/>
          </a:xfrm>
          <a:prstGeom prst="rect">
            <a:avLst/>
          </a:prstGeom>
        </p:spPr>
        <p:txBody>
          <a:bodyPr wrap="square">
            <a:spAutoFit/>
          </a:bodyPr>
          <a:lstStyle/>
          <a:p>
            <a:r>
              <a:rPr lang="en-US" dirty="0"/>
              <a:t>import </a:t>
            </a:r>
            <a:r>
              <a:rPr lang="en-US" dirty="0" err="1"/>
              <a:t>java.awt.Frame</a:t>
            </a:r>
            <a:r>
              <a:rPr lang="en-US" dirty="0"/>
              <a:t>;</a:t>
            </a:r>
          </a:p>
          <a:p>
            <a:r>
              <a:rPr lang="en-US" dirty="0"/>
              <a:t>import </a:t>
            </a:r>
            <a:r>
              <a:rPr lang="en-US" dirty="0" err="1"/>
              <a:t>java.awt.TextField</a:t>
            </a:r>
            <a:r>
              <a:rPr lang="en-US" dirty="0"/>
              <a:t>;</a:t>
            </a:r>
          </a:p>
          <a:p>
            <a:r>
              <a:rPr lang="en-US" dirty="0"/>
              <a:t>import </a:t>
            </a:r>
            <a:r>
              <a:rPr lang="en-US" dirty="0" err="1"/>
              <a:t>java.awt.FlowLayout</a:t>
            </a:r>
            <a:r>
              <a:rPr lang="en-US" dirty="0"/>
              <a:t>;</a:t>
            </a:r>
          </a:p>
          <a:p>
            <a:r>
              <a:rPr lang="en-US" dirty="0">
                <a:solidFill>
                  <a:srgbClr val="FF0000"/>
                </a:solidFill>
              </a:rPr>
              <a:t>class I extends Frame{</a:t>
            </a:r>
          </a:p>
          <a:p>
            <a:r>
              <a:rPr lang="en-US" dirty="0"/>
              <a:t>public static void main(String[] </a:t>
            </a:r>
            <a:r>
              <a:rPr lang="en-US" dirty="0" err="1"/>
              <a:t>args</a:t>
            </a:r>
            <a:r>
              <a:rPr lang="en-US" dirty="0"/>
              <a:t>){</a:t>
            </a:r>
          </a:p>
          <a:p>
            <a:r>
              <a:rPr lang="en-US" dirty="0"/>
              <a:t>new I();}</a:t>
            </a:r>
          </a:p>
          <a:p>
            <a:r>
              <a:rPr lang="en-US" dirty="0">
                <a:solidFill>
                  <a:srgbClr val="FF0000"/>
                </a:solidFill>
              </a:rPr>
              <a:t>public I(){</a:t>
            </a:r>
          </a:p>
          <a:p>
            <a:r>
              <a:rPr lang="en-US" dirty="0" err="1">
                <a:solidFill>
                  <a:srgbClr val="FF0000"/>
                </a:solidFill>
              </a:rPr>
              <a:t>setVisible</a:t>
            </a:r>
            <a:r>
              <a:rPr lang="en-US" dirty="0">
                <a:solidFill>
                  <a:srgbClr val="FF0000"/>
                </a:solidFill>
              </a:rPr>
              <a:t>(true);</a:t>
            </a:r>
          </a:p>
          <a:p>
            <a:r>
              <a:rPr lang="en-US" dirty="0" err="1">
                <a:solidFill>
                  <a:srgbClr val="FF0000"/>
                </a:solidFill>
              </a:rPr>
              <a:t>setSize</a:t>
            </a:r>
            <a:r>
              <a:rPr lang="en-US" dirty="0">
                <a:solidFill>
                  <a:srgbClr val="FF0000"/>
                </a:solidFill>
              </a:rPr>
              <a:t>(600,300);</a:t>
            </a:r>
          </a:p>
          <a:p>
            <a:r>
              <a:rPr lang="en-US" dirty="0" err="1">
                <a:solidFill>
                  <a:srgbClr val="FF0000"/>
                </a:solidFill>
              </a:rPr>
              <a:t>setLayout</a:t>
            </a:r>
            <a:r>
              <a:rPr lang="en-US" dirty="0">
                <a:solidFill>
                  <a:srgbClr val="FF0000"/>
                </a:solidFill>
              </a:rPr>
              <a:t>(new </a:t>
            </a:r>
            <a:r>
              <a:rPr lang="en-US" dirty="0" err="1">
                <a:solidFill>
                  <a:srgbClr val="FF0000"/>
                </a:solidFill>
              </a:rPr>
              <a:t>FlowLayout</a:t>
            </a:r>
            <a:r>
              <a:rPr lang="en-US" dirty="0">
                <a:solidFill>
                  <a:srgbClr val="FF0000"/>
                </a:solidFill>
              </a:rPr>
              <a:t>());</a:t>
            </a:r>
          </a:p>
          <a:p>
            <a:r>
              <a:rPr lang="en-US" dirty="0" err="1">
                <a:solidFill>
                  <a:srgbClr val="FF0000"/>
                </a:solidFill>
              </a:rPr>
              <a:t>TextField</a:t>
            </a:r>
            <a:r>
              <a:rPr lang="en-US" dirty="0">
                <a:solidFill>
                  <a:srgbClr val="FF0000"/>
                </a:solidFill>
              </a:rPr>
              <a:t> </a:t>
            </a:r>
            <a:r>
              <a:rPr lang="en-US" dirty="0" err="1">
                <a:solidFill>
                  <a:srgbClr val="FF0000"/>
                </a:solidFill>
              </a:rPr>
              <a:t>tf</a:t>
            </a:r>
            <a:r>
              <a:rPr lang="en-US" dirty="0">
                <a:solidFill>
                  <a:srgbClr val="FF0000"/>
                </a:solidFill>
              </a:rPr>
              <a:t>=new </a:t>
            </a:r>
            <a:r>
              <a:rPr lang="en-US" dirty="0" err="1">
                <a:solidFill>
                  <a:srgbClr val="FF0000"/>
                </a:solidFill>
              </a:rPr>
              <a:t>TextField</a:t>
            </a:r>
            <a:r>
              <a:rPr lang="en-US" dirty="0">
                <a:solidFill>
                  <a:srgbClr val="FF0000"/>
                </a:solidFill>
              </a:rPr>
              <a:t>("java");</a:t>
            </a:r>
          </a:p>
          <a:p>
            <a:r>
              <a:rPr lang="en-US" dirty="0">
                <a:solidFill>
                  <a:srgbClr val="FF0000"/>
                </a:solidFill>
              </a:rPr>
              <a:t>add(</a:t>
            </a:r>
            <a:r>
              <a:rPr lang="en-US" dirty="0" err="1">
                <a:solidFill>
                  <a:srgbClr val="FF0000"/>
                </a:solidFill>
              </a:rPr>
              <a:t>tf</a:t>
            </a:r>
            <a:r>
              <a:rPr lang="en-US" dirty="0">
                <a:solidFill>
                  <a:srgbClr val="FF0000"/>
                </a:solidFill>
              </a:rPr>
              <a:t>);</a:t>
            </a:r>
          </a:p>
          <a:p>
            <a:r>
              <a:rPr lang="en-US" dirty="0">
                <a:solidFill>
                  <a:srgbClr val="FF0000"/>
                </a:solidFill>
              </a:rPr>
              <a:t>//</a:t>
            </a:r>
            <a:r>
              <a:rPr lang="en-US" dirty="0" err="1">
                <a:solidFill>
                  <a:srgbClr val="FF0000"/>
                </a:solidFill>
              </a:rPr>
              <a:t>tf.setEditable</a:t>
            </a:r>
            <a:r>
              <a:rPr lang="en-US" dirty="0">
                <a:solidFill>
                  <a:srgbClr val="FF0000"/>
                </a:solidFill>
              </a:rPr>
              <a:t>(false);</a:t>
            </a:r>
          </a:p>
          <a:p>
            <a:r>
              <a:rPr lang="en-US" dirty="0">
                <a:solidFill>
                  <a:srgbClr val="FF0000"/>
                </a:solidFill>
              </a:rPr>
              <a:t>//</a:t>
            </a:r>
            <a:r>
              <a:rPr lang="en-US" dirty="0" err="1">
                <a:solidFill>
                  <a:srgbClr val="FF0000"/>
                </a:solidFill>
              </a:rPr>
              <a:t>System.out.println</a:t>
            </a:r>
            <a:r>
              <a:rPr lang="en-US" dirty="0">
                <a:solidFill>
                  <a:srgbClr val="FF0000"/>
                </a:solidFill>
              </a:rPr>
              <a:t>(</a:t>
            </a:r>
            <a:r>
              <a:rPr lang="en-US" dirty="0" err="1">
                <a:solidFill>
                  <a:srgbClr val="FF0000"/>
                </a:solidFill>
              </a:rPr>
              <a:t>tf.isEditable</a:t>
            </a:r>
            <a:r>
              <a:rPr lang="en-US" dirty="0">
                <a:solidFill>
                  <a:srgbClr val="FF0000"/>
                </a:solidFill>
              </a:rPr>
              <a:t>());</a:t>
            </a:r>
          </a:p>
          <a:p>
            <a:r>
              <a:rPr lang="en-US" dirty="0" err="1">
                <a:solidFill>
                  <a:srgbClr val="FF0000"/>
                </a:solidFill>
              </a:rPr>
              <a:t>tf.setText</a:t>
            </a:r>
            <a:r>
              <a:rPr lang="en-US" dirty="0">
                <a:solidFill>
                  <a:srgbClr val="FF0000"/>
                </a:solidFill>
              </a:rPr>
              <a:t>("Oracle");</a:t>
            </a:r>
          </a:p>
          <a:p>
            <a:r>
              <a:rPr lang="en-US" dirty="0" err="1">
                <a:solidFill>
                  <a:srgbClr val="FF0000"/>
                </a:solidFill>
              </a:rPr>
              <a:t>tf.setText</a:t>
            </a:r>
            <a:r>
              <a:rPr lang="en-US" dirty="0">
                <a:solidFill>
                  <a:srgbClr val="FF0000"/>
                </a:solidFill>
              </a:rPr>
              <a:t>("VB");</a:t>
            </a:r>
          </a:p>
          <a:p>
            <a:r>
              <a:rPr lang="en-US" dirty="0" err="1">
                <a:solidFill>
                  <a:srgbClr val="FF0000"/>
                </a:solidFill>
              </a:rPr>
              <a:t>System.out.println</a:t>
            </a:r>
            <a:r>
              <a:rPr lang="en-US" dirty="0">
                <a:solidFill>
                  <a:srgbClr val="FF0000"/>
                </a:solidFill>
              </a:rPr>
              <a:t>("the text is:"+</a:t>
            </a:r>
            <a:r>
              <a:rPr lang="en-US" dirty="0" err="1">
                <a:solidFill>
                  <a:srgbClr val="FF0000"/>
                </a:solidFill>
              </a:rPr>
              <a:t>tf.getText</a:t>
            </a:r>
            <a:r>
              <a:rPr lang="en-US" dirty="0">
                <a:solidFill>
                  <a:srgbClr val="FF0000"/>
                </a:solidFill>
              </a:rPr>
              <a:t>());</a:t>
            </a:r>
          </a:p>
          <a:p>
            <a:r>
              <a:rPr lang="en-US" dirty="0">
                <a:solidFill>
                  <a:srgbClr val="FF0000"/>
                </a:solidFill>
              </a:rPr>
              <a:t>}}</a:t>
            </a:r>
          </a:p>
        </p:txBody>
      </p:sp>
      <p:sp>
        <p:nvSpPr>
          <p:cNvPr id="6" name="Rectangle 5"/>
          <p:cNvSpPr/>
          <p:nvPr/>
        </p:nvSpPr>
        <p:spPr>
          <a:xfrm>
            <a:off x="331468" y="1637222"/>
            <a:ext cx="4684670" cy="5355312"/>
          </a:xfrm>
          <a:prstGeom prst="rect">
            <a:avLst/>
          </a:prstGeom>
        </p:spPr>
        <p:txBody>
          <a:bodyPr wrap="square">
            <a:spAutoFit/>
          </a:bodyPr>
          <a:lstStyle/>
          <a:p>
            <a:r>
              <a:rPr lang="en-US" dirty="0"/>
              <a:t>import </a:t>
            </a:r>
            <a:r>
              <a:rPr lang="en-US" dirty="0" err="1"/>
              <a:t>java.awt.Frame</a:t>
            </a:r>
            <a:r>
              <a:rPr lang="en-US" dirty="0"/>
              <a:t>;</a:t>
            </a:r>
          </a:p>
          <a:p>
            <a:r>
              <a:rPr lang="en-US" dirty="0"/>
              <a:t>import </a:t>
            </a:r>
            <a:r>
              <a:rPr lang="en-US" dirty="0" err="1"/>
              <a:t>java.awt.TextField</a:t>
            </a:r>
            <a:r>
              <a:rPr lang="en-US" dirty="0"/>
              <a:t>;</a:t>
            </a:r>
          </a:p>
          <a:p>
            <a:r>
              <a:rPr lang="en-US" dirty="0">
                <a:solidFill>
                  <a:srgbClr val="FF0000"/>
                </a:solidFill>
              </a:rPr>
              <a:t>import </a:t>
            </a:r>
            <a:r>
              <a:rPr lang="en-US" dirty="0" err="1">
                <a:solidFill>
                  <a:srgbClr val="FF0000"/>
                </a:solidFill>
              </a:rPr>
              <a:t>java.awt.FlowLayout</a:t>
            </a:r>
            <a:r>
              <a:rPr lang="en-US" dirty="0">
                <a:solidFill>
                  <a:srgbClr val="FF0000"/>
                </a:solidFill>
              </a:rPr>
              <a:t>;</a:t>
            </a:r>
          </a:p>
          <a:p>
            <a:r>
              <a:rPr lang="en-US" b="1" dirty="0">
                <a:solidFill>
                  <a:srgbClr val="FF0000"/>
                </a:solidFill>
              </a:rPr>
              <a:t>class E {</a:t>
            </a:r>
          </a:p>
          <a:p>
            <a:r>
              <a:rPr lang="en-US" dirty="0"/>
              <a:t>public static void main(String [] </a:t>
            </a:r>
            <a:r>
              <a:rPr lang="en-US" dirty="0" err="1"/>
              <a:t>args</a:t>
            </a:r>
            <a:r>
              <a:rPr lang="en-US" dirty="0"/>
              <a:t>){</a:t>
            </a:r>
          </a:p>
          <a:p>
            <a:r>
              <a:rPr lang="en-US" b="1" dirty="0">
                <a:solidFill>
                  <a:srgbClr val="FF0000"/>
                </a:solidFill>
              </a:rPr>
              <a:t>Frame f=new Frame();</a:t>
            </a:r>
          </a:p>
          <a:p>
            <a:r>
              <a:rPr lang="en-US" dirty="0" err="1"/>
              <a:t>f.setVisible</a:t>
            </a:r>
            <a:r>
              <a:rPr lang="en-US" dirty="0"/>
              <a:t>(true);</a:t>
            </a:r>
          </a:p>
          <a:p>
            <a:r>
              <a:rPr lang="en-US" dirty="0" err="1"/>
              <a:t>f.setSize</a:t>
            </a:r>
            <a:r>
              <a:rPr lang="en-US" dirty="0"/>
              <a:t>(600,500);</a:t>
            </a:r>
          </a:p>
          <a:p>
            <a:r>
              <a:rPr lang="en-US" dirty="0" err="1"/>
              <a:t>f.setLayout</a:t>
            </a:r>
            <a:r>
              <a:rPr lang="en-US" dirty="0"/>
              <a:t>(new </a:t>
            </a:r>
            <a:r>
              <a:rPr lang="en-US" dirty="0" err="1"/>
              <a:t>FlowLayout</a:t>
            </a:r>
            <a:r>
              <a:rPr lang="en-US" dirty="0"/>
              <a:t>());</a:t>
            </a:r>
          </a:p>
          <a:p>
            <a:r>
              <a:rPr lang="en-US" dirty="0" err="1"/>
              <a:t>TextField</a:t>
            </a:r>
            <a:r>
              <a:rPr lang="en-US" dirty="0"/>
              <a:t> </a:t>
            </a:r>
            <a:r>
              <a:rPr lang="en-US" dirty="0" err="1"/>
              <a:t>tf</a:t>
            </a:r>
            <a:r>
              <a:rPr lang="en-US" dirty="0"/>
              <a:t>=new </a:t>
            </a:r>
            <a:r>
              <a:rPr lang="en-US" dirty="0" err="1"/>
              <a:t>TextField</a:t>
            </a:r>
            <a:r>
              <a:rPr lang="en-US" dirty="0"/>
              <a:t>("this example</a:t>
            </a:r>
            <a:r>
              <a:rPr lang="en-US" dirty="0" smtClean="0"/>
              <a:t>"); </a:t>
            </a:r>
            <a:r>
              <a:rPr lang="en-US" dirty="0" err="1" smtClean="0">
                <a:solidFill>
                  <a:srgbClr val="FF0000"/>
                </a:solidFill>
              </a:rPr>
              <a:t>f.add</a:t>
            </a:r>
            <a:r>
              <a:rPr lang="en-US" dirty="0" smtClean="0">
                <a:solidFill>
                  <a:srgbClr val="FF0000"/>
                </a:solidFill>
              </a:rPr>
              <a:t>(</a:t>
            </a:r>
            <a:r>
              <a:rPr lang="en-US" dirty="0" err="1" smtClean="0">
                <a:solidFill>
                  <a:srgbClr val="FF0000"/>
                </a:solidFill>
              </a:rPr>
              <a:t>tf</a:t>
            </a:r>
            <a:r>
              <a:rPr lang="en-US" dirty="0">
                <a:solidFill>
                  <a:srgbClr val="FF0000"/>
                </a:solidFill>
              </a:rPr>
              <a:t>);</a:t>
            </a:r>
          </a:p>
          <a:p>
            <a:r>
              <a:rPr lang="en-US" dirty="0" err="1"/>
              <a:t>TextField</a:t>
            </a:r>
            <a:r>
              <a:rPr lang="en-US" dirty="0"/>
              <a:t> tf2=new </a:t>
            </a:r>
            <a:r>
              <a:rPr lang="en-US" dirty="0" err="1"/>
              <a:t>TextField</a:t>
            </a:r>
            <a:r>
              <a:rPr lang="en-US" dirty="0"/>
              <a:t>("this example</a:t>
            </a:r>
            <a:r>
              <a:rPr lang="en-US" dirty="0" smtClean="0"/>
              <a:t>"); </a:t>
            </a:r>
            <a:r>
              <a:rPr lang="en-US" dirty="0" err="1" smtClean="0">
                <a:solidFill>
                  <a:srgbClr val="FF0000"/>
                </a:solidFill>
              </a:rPr>
              <a:t>f.add</a:t>
            </a:r>
            <a:r>
              <a:rPr lang="en-US" dirty="0" smtClean="0">
                <a:solidFill>
                  <a:srgbClr val="FF0000"/>
                </a:solidFill>
              </a:rPr>
              <a:t>(tf2</a:t>
            </a:r>
            <a:r>
              <a:rPr lang="en-US" dirty="0">
                <a:solidFill>
                  <a:srgbClr val="FF0000"/>
                </a:solidFill>
              </a:rPr>
              <a:t>);</a:t>
            </a:r>
            <a:endParaRPr lang="en-US" b="1" dirty="0">
              <a:solidFill>
                <a:srgbClr val="FF0000"/>
              </a:solidFill>
            </a:endParaRPr>
          </a:p>
          <a:p>
            <a:r>
              <a:rPr lang="en-US" b="1" dirty="0" err="1"/>
              <a:t>TextField</a:t>
            </a:r>
            <a:r>
              <a:rPr lang="en-US" b="1" dirty="0"/>
              <a:t> tf3=new </a:t>
            </a:r>
            <a:r>
              <a:rPr lang="en-US" b="1" dirty="0" err="1"/>
              <a:t>TextField</a:t>
            </a:r>
            <a:r>
              <a:rPr lang="en-US" b="1" dirty="0"/>
              <a:t>("this example</a:t>
            </a:r>
            <a:r>
              <a:rPr lang="en-US" b="1" dirty="0" smtClean="0"/>
              <a:t>"); </a:t>
            </a:r>
            <a:r>
              <a:rPr lang="en-US" b="1" dirty="0" err="1" smtClean="0">
                <a:solidFill>
                  <a:srgbClr val="FF0000"/>
                </a:solidFill>
              </a:rPr>
              <a:t>f.add</a:t>
            </a:r>
            <a:r>
              <a:rPr lang="en-US" b="1" dirty="0" smtClean="0">
                <a:solidFill>
                  <a:srgbClr val="FF0000"/>
                </a:solidFill>
              </a:rPr>
              <a:t>(tf3</a:t>
            </a:r>
            <a:r>
              <a:rPr lang="en-US" b="1" dirty="0">
                <a:solidFill>
                  <a:srgbClr val="FF0000"/>
                </a:solidFill>
              </a:rPr>
              <a:t>);</a:t>
            </a:r>
          </a:p>
          <a:p>
            <a:r>
              <a:rPr lang="en-US" b="1" dirty="0" err="1"/>
              <a:t>TextField</a:t>
            </a:r>
            <a:r>
              <a:rPr lang="en-US" b="1" dirty="0"/>
              <a:t> tf4=new </a:t>
            </a:r>
            <a:r>
              <a:rPr lang="en-US" b="1" dirty="0" err="1"/>
              <a:t>TextField</a:t>
            </a:r>
            <a:r>
              <a:rPr lang="en-US" b="1" dirty="0"/>
              <a:t>("this example</a:t>
            </a:r>
            <a:r>
              <a:rPr lang="en-US" b="1" dirty="0" smtClean="0"/>
              <a:t>"); </a:t>
            </a:r>
            <a:r>
              <a:rPr lang="en-US" b="1" dirty="0" err="1" smtClean="0">
                <a:solidFill>
                  <a:srgbClr val="FF0000"/>
                </a:solidFill>
              </a:rPr>
              <a:t>f.add</a:t>
            </a:r>
            <a:r>
              <a:rPr lang="en-US" b="1" dirty="0" smtClean="0">
                <a:solidFill>
                  <a:srgbClr val="FF0000"/>
                </a:solidFill>
              </a:rPr>
              <a:t>(tf4</a:t>
            </a:r>
            <a:r>
              <a:rPr lang="en-US" b="1" dirty="0">
                <a:solidFill>
                  <a:srgbClr val="FF0000"/>
                </a:solidFill>
              </a:rPr>
              <a:t>);</a:t>
            </a:r>
          </a:p>
          <a:p>
            <a:r>
              <a:rPr lang="en-US" b="1" dirty="0" err="1"/>
              <a:t>TextField</a:t>
            </a:r>
            <a:r>
              <a:rPr lang="en-US" b="1" dirty="0"/>
              <a:t> tf5=new </a:t>
            </a:r>
            <a:r>
              <a:rPr lang="en-US" b="1" dirty="0" err="1"/>
              <a:t>TextField</a:t>
            </a:r>
            <a:r>
              <a:rPr lang="en-US" b="1" dirty="0"/>
              <a:t>("this example</a:t>
            </a:r>
            <a:r>
              <a:rPr lang="en-US" b="1" dirty="0" smtClean="0"/>
              <a:t>"); </a:t>
            </a:r>
            <a:r>
              <a:rPr lang="en-US" b="1" dirty="0" err="1" smtClean="0">
                <a:solidFill>
                  <a:srgbClr val="FF0000"/>
                </a:solidFill>
              </a:rPr>
              <a:t>f.add</a:t>
            </a:r>
            <a:r>
              <a:rPr lang="en-US" b="1" dirty="0" smtClean="0">
                <a:solidFill>
                  <a:srgbClr val="FF0000"/>
                </a:solidFill>
              </a:rPr>
              <a:t>(tf5); </a:t>
            </a:r>
            <a:r>
              <a:rPr lang="en-US" b="1" dirty="0" smtClean="0"/>
              <a:t>}}</a:t>
            </a:r>
            <a:endParaRPr lang="en-US" b="1" dirty="0"/>
          </a:p>
        </p:txBody>
      </p:sp>
      <p:sp>
        <p:nvSpPr>
          <p:cNvPr id="2" name="Rectangle 1"/>
          <p:cNvSpPr/>
          <p:nvPr/>
        </p:nvSpPr>
        <p:spPr>
          <a:xfrm>
            <a:off x="5791200" y="5640029"/>
            <a:ext cx="6096000" cy="646331"/>
          </a:xfrm>
          <a:prstGeom prst="rect">
            <a:avLst/>
          </a:prstGeom>
        </p:spPr>
        <p:txBody>
          <a:bodyPr>
            <a:spAutoFit/>
          </a:bodyPr>
          <a:lstStyle/>
          <a:p>
            <a:r>
              <a:rPr lang="en-US" b="1" dirty="0"/>
              <a:t>The </a:t>
            </a:r>
            <a:r>
              <a:rPr lang="en-US" b="1" u="sng" dirty="0">
                <a:hlinkClick r:id="rId2"/>
              </a:rPr>
              <a:t>object</a:t>
            </a:r>
            <a:r>
              <a:rPr lang="en-US" b="1" dirty="0"/>
              <a:t> of a </a:t>
            </a:r>
            <a:r>
              <a:rPr lang="en-US" b="1" dirty="0" err="1"/>
              <a:t>TextField</a:t>
            </a:r>
            <a:r>
              <a:rPr lang="en-US" b="1" dirty="0"/>
              <a:t> class is a text component that allows the editing of a single line text</a:t>
            </a:r>
          </a:p>
        </p:txBody>
      </p:sp>
      <p:pic>
        <p:nvPicPr>
          <p:cNvPr id="3" name="Picture 2"/>
          <p:cNvPicPr>
            <a:picLocks noChangeAspect="1"/>
          </p:cNvPicPr>
          <p:nvPr/>
        </p:nvPicPr>
        <p:blipFill rotWithShape="1">
          <a:blip r:embed="rId3"/>
          <a:srcRect l="-201" t="4644" r="67938" b="36000"/>
          <a:stretch/>
        </p:blipFill>
        <p:spPr>
          <a:xfrm>
            <a:off x="3863973" y="331533"/>
            <a:ext cx="2915650" cy="2385541"/>
          </a:xfrm>
          <a:prstGeom prst="rect">
            <a:avLst/>
          </a:prstGeom>
        </p:spPr>
      </p:pic>
    </p:spTree>
    <p:extLst>
      <p:ext uri="{BB962C8B-B14F-4D97-AF65-F5344CB8AC3E}">
        <p14:creationId xmlns:p14="http://schemas.microsoft.com/office/powerpoint/2010/main" val="999637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2">
                                            <p:txEl>
                                              <p:pRg st="0" end="0"/>
                                            </p:txEl>
                                          </p:spTgt>
                                        </p:tgtEl>
                                        <p:attrNameLst>
                                          <p:attrName>style.visibility</p:attrName>
                                        </p:attrNameLst>
                                      </p:cBhvr>
                                      <p:to>
                                        <p:strVal val="visible"/>
                                      </p:to>
                                    </p:set>
                                    <p:anim calcmode="lin" valueType="num">
                                      <p:cBhvr additive="base">
                                        <p:cTn id="32"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348" y="274320"/>
            <a:ext cx="2658291" cy="1043206"/>
          </a:xfrm>
        </p:spPr>
        <p:txBody>
          <a:bodyPr>
            <a:normAutofit/>
          </a:bodyPr>
          <a:lstStyle/>
          <a:p>
            <a:r>
              <a:rPr lang="en-US" sz="1600" b="1" dirty="0" smtClean="0">
                <a:solidFill>
                  <a:srgbClr val="FF0000"/>
                </a:solidFill>
              </a:rPr>
              <a:t>Button</a:t>
            </a:r>
            <a:br>
              <a:rPr lang="en-US" sz="1600" b="1" dirty="0" smtClean="0">
                <a:solidFill>
                  <a:srgbClr val="FF0000"/>
                </a:solidFill>
              </a:rPr>
            </a:br>
            <a:r>
              <a:rPr lang="en-US" sz="1600" b="1" dirty="0" err="1" smtClean="0">
                <a:solidFill>
                  <a:srgbClr val="FF0000"/>
                </a:solidFill>
              </a:rPr>
              <a:t>awt.Button</a:t>
            </a:r>
            <a:r>
              <a:rPr lang="en-US" sz="1600" b="1" dirty="0" smtClean="0">
                <a:solidFill>
                  <a:srgbClr val="FF0000"/>
                </a:solidFill>
              </a:rPr>
              <a:t/>
            </a:r>
            <a:br>
              <a:rPr lang="en-US" sz="1600" b="1" dirty="0" smtClean="0">
                <a:solidFill>
                  <a:srgbClr val="FF0000"/>
                </a:solidFill>
              </a:rPr>
            </a:br>
            <a:r>
              <a:rPr lang="en-US" sz="1600" b="1" dirty="0" smtClean="0">
                <a:solidFill>
                  <a:srgbClr val="FF0000"/>
                </a:solidFill>
              </a:rPr>
              <a:t>Button()</a:t>
            </a:r>
            <a:br>
              <a:rPr lang="en-US" sz="1600" b="1" dirty="0" smtClean="0">
                <a:solidFill>
                  <a:srgbClr val="FF0000"/>
                </a:solidFill>
              </a:rPr>
            </a:br>
            <a:r>
              <a:rPr lang="en-US" sz="1600" b="1" dirty="0" smtClean="0">
                <a:solidFill>
                  <a:srgbClr val="FF0000"/>
                </a:solidFill>
              </a:rPr>
              <a:t>Button(String s)</a:t>
            </a:r>
            <a:endParaRPr lang="en-US" sz="1600" b="1" dirty="0">
              <a:solidFill>
                <a:srgbClr val="FF0000"/>
              </a:solidFill>
            </a:endParaRPr>
          </a:p>
        </p:txBody>
      </p:sp>
      <p:sp>
        <p:nvSpPr>
          <p:cNvPr id="4" name="Rectangle 3"/>
          <p:cNvSpPr/>
          <p:nvPr/>
        </p:nvSpPr>
        <p:spPr>
          <a:xfrm>
            <a:off x="6683830" y="-2550"/>
            <a:ext cx="5020491" cy="6740307"/>
          </a:xfrm>
          <a:prstGeom prst="rect">
            <a:avLst/>
          </a:prstGeom>
        </p:spPr>
        <p:txBody>
          <a:bodyPr wrap="square">
            <a:spAutoFit/>
          </a:bodyPr>
          <a:lstStyle/>
          <a:p>
            <a:r>
              <a:rPr lang="en-US" dirty="0"/>
              <a:t>import </a:t>
            </a:r>
            <a:r>
              <a:rPr lang="en-US" dirty="0" err="1"/>
              <a:t>java.awt.Frame</a:t>
            </a:r>
            <a:r>
              <a:rPr lang="en-US" dirty="0"/>
              <a:t>;</a:t>
            </a:r>
          </a:p>
          <a:p>
            <a:r>
              <a:rPr lang="en-US" dirty="0"/>
              <a:t>import </a:t>
            </a:r>
            <a:r>
              <a:rPr lang="en-US" dirty="0" err="1"/>
              <a:t>java.awt.TextField</a:t>
            </a:r>
            <a:r>
              <a:rPr lang="en-US" dirty="0"/>
              <a:t>;</a:t>
            </a:r>
          </a:p>
          <a:p>
            <a:r>
              <a:rPr lang="en-US" b="1" dirty="0"/>
              <a:t>import </a:t>
            </a:r>
            <a:r>
              <a:rPr lang="en-US" b="1" dirty="0" err="1"/>
              <a:t>java.awt.Button</a:t>
            </a:r>
            <a:r>
              <a:rPr lang="en-US" b="1" dirty="0"/>
              <a:t>;</a:t>
            </a:r>
          </a:p>
          <a:p>
            <a:r>
              <a:rPr lang="en-US" b="1" dirty="0"/>
              <a:t>import </a:t>
            </a:r>
            <a:r>
              <a:rPr lang="en-US" b="1" dirty="0" err="1"/>
              <a:t>java.awt.FlowLayout</a:t>
            </a:r>
            <a:r>
              <a:rPr lang="en-US" b="1" dirty="0"/>
              <a:t>;</a:t>
            </a:r>
          </a:p>
          <a:p>
            <a:r>
              <a:rPr lang="en-US" dirty="0"/>
              <a:t>import </a:t>
            </a:r>
            <a:r>
              <a:rPr lang="en-US" dirty="0" err="1"/>
              <a:t>java.awt.Dimension</a:t>
            </a:r>
            <a:r>
              <a:rPr lang="en-US" dirty="0"/>
              <a:t>;</a:t>
            </a:r>
          </a:p>
          <a:p>
            <a:r>
              <a:rPr lang="en-US" dirty="0"/>
              <a:t>import </a:t>
            </a:r>
            <a:r>
              <a:rPr lang="en-US" dirty="0" err="1"/>
              <a:t>java.awt.Color</a:t>
            </a:r>
            <a:r>
              <a:rPr lang="en-US" dirty="0"/>
              <a:t>;</a:t>
            </a:r>
          </a:p>
          <a:p>
            <a:r>
              <a:rPr lang="en-US" dirty="0"/>
              <a:t>class I extends Frame{</a:t>
            </a:r>
          </a:p>
          <a:p>
            <a:r>
              <a:rPr lang="en-US" b="1" dirty="0"/>
              <a:t>Button b1</a:t>
            </a:r>
            <a:r>
              <a:rPr lang="en-US" b="1" dirty="0" smtClean="0"/>
              <a:t>;  Button </a:t>
            </a:r>
            <a:r>
              <a:rPr lang="en-US" b="1" dirty="0"/>
              <a:t>b2;</a:t>
            </a:r>
          </a:p>
          <a:p>
            <a:r>
              <a:rPr lang="en-US" dirty="0">
                <a:solidFill>
                  <a:srgbClr val="FF0000"/>
                </a:solidFill>
              </a:rPr>
              <a:t>public I(){</a:t>
            </a:r>
          </a:p>
          <a:p>
            <a:r>
              <a:rPr lang="en-US" dirty="0" err="1">
                <a:solidFill>
                  <a:srgbClr val="FF0000"/>
                </a:solidFill>
              </a:rPr>
              <a:t>setVisible</a:t>
            </a:r>
            <a:r>
              <a:rPr lang="en-US" dirty="0">
                <a:solidFill>
                  <a:srgbClr val="FF0000"/>
                </a:solidFill>
              </a:rPr>
              <a:t>(true</a:t>
            </a:r>
            <a:r>
              <a:rPr lang="en-US" dirty="0" smtClean="0">
                <a:solidFill>
                  <a:srgbClr val="FF0000"/>
                </a:solidFill>
              </a:rPr>
              <a:t>);  </a:t>
            </a:r>
            <a:r>
              <a:rPr lang="en-US" dirty="0" err="1" smtClean="0">
                <a:solidFill>
                  <a:srgbClr val="FF0000"/>
                </a:solidFill>
              </a:rPr>
              <a:t>setSize</a:t>
            </a:r>
            <a:r>
              <a:rPr lang="en-US" dirty="0" smtClean="0">
                <a:solidFill>
                  <a:srgbClr val="FF0000"/>
                </a:solidFill>
              </a:rPr>
              <a:t>(600,300</a:t>
            </a:r>
            <a:r>
              <a:rPr lang="en-US" dirty="0">
                <a:solidFill>
                  <a:srgbClr val="FF0000"/>
                </a:solidFill>
              </a:rPr>
              <a:t>);</a:t>
            </a:r>
          </a:p>
          <a:p>
            <a:r>
              <a:rPr lang="en-US" dirty="0" err="1">
                <a:solidFill>
                  <a:srgbClr val="FF0000"/>
                </a:solidFill>
              </a:rPr>
              <a:t>setLayout</a:t>
            </a:r>
            <a:r>
              <a:rPr lang="en-US" dirty="0">
                <a:solidFill>
                  <a:srgbClr val="FF0000"/>
                </a:solidFill>
              </a:rPr>
              <a:t>(new </a:t>
            </a:r>
            <a:r>
              <a:rPr lang="en-US" dirty="0" err="1">
                <a:solidFill>
                  <a:srgbClr val="FF0000"/>
                </a:solidFill>
              </a:rPr>
              <a:t>FlowLayout</a:t>
            </a:r>
            <a:r>
              <a:rPr lang="en-US" dirty="0">
                <a:solidFill>
                  <a:srgbClr val="FF0000"/>
                </a:solidFill>
              </a:rPr>
              <a:t>());</a:t>
            </a:r>
          </a:p>
          <a:p>
            <a:r>
              <a:rPr lang="en-US" dirty="0">
                <a:solidFill>
                  <a:srgbClr val="FF0000"/>
                </a:solidFill>
              </a:rPr>
              <a:t>b1=new Button</a:t>
            </a:r>
            <a:r>
              <a:rPr lang="en-US" dirty="0" smtClean="0">
                <a:solidFill>
                  <a:srgbClr val="FF0000"/>
                </a:solidFill>
              </a:rPr>
              <a:t>(); b2=new </a:t>
            </a:r>
            <a:r>
              <a:rPr lang="en-US" dirty="0">
                <a:solidFill>
                  <a:srgbClr val="FF0000"/>
                </a:solidFill>
              </a:rPr>
              <a:t>Button("Add");</a:t>
            </a:r>
          </a:p>
          <a:p>
            <a:r>
              <a:rPr lang="en-US" dirty="0">
                <a:solidFill>
                  <a:srgbClr val="FF0000"/>
                </a:solidFill>
              </a:rPr>
              <a:t>b1.setLabel("Label added");</a:t>
            </a:r>
          </a:p>
          <a:p>
            <a:r>
              <a:rPr lang="en-US" dirty="0">
                <a:solidFill>
                  <a:srgbClr val="FF0000"/>
                </a:solidFill>
              </a:rPr>
              <a:t>b1.setLabel("Label changed");</a:t>
            </a:r>
          </a:p>
          <a:p>
            <a:r>
              <a:rPr lang="en-US" dirty="0">
                <a:solidFill>
                  <a:srgbClr val="FF0000"/>
                </a:solidFill>
              </a:rPr>
              <a:t>String label=b1.getLabel();</a:t>
            </a:r>
          </a:p>
          <a:p>
            <a:r>
              <a:rPr lang="en-US" dirty="0" err="1">
                <a:solidFill>
                  <a:srgbClr val="FF0000"/>
                </a:solidFill>
              </a:rPr>
              <a:t>System.out.println</a:t>
            </a:r>
            <a:r>
              <a:rPr lang="en-US" dirty="0">
                <a:solidFill>
                  <a:srgbClr val="FF0000"/>
                </a:solidFill>
              </a:rPr>
              <a:t>(label);</a:t>
            </a:r>
          </a:p>
          <a:p>
            <a:r>
              <a:rPr lang="en-US" dirty="0">
                <a:solidFill>
                  <a:srgbClr val="FF0000"/>
                </a:solidFill>
              </a:rPr>
              <a:t>b1.setPreferredSize(new Dimension(200,200));</a:t>
            </a:r>
          </a:p>
          <a:p>
            <a:r>
              <a:rPr lang="en-US" dirty="0">
                <a:solidFill>
                  <a:srgbClr val="FF0000"/>
                </a:solidFill>
              </a:rPr>
              <a:t>b1.setBackground(</a:t>
            </a:r>
            <a:r>
              <a:rPr lang="en-US" dirty="0" err="1">
                <a:solidFill>
                  <a:srgbClr val="FF0000"/>
                </a:solidFill>
              </a:rPr>
              <a:t>Color.YELLOW</a:t>
            </a:r>
            <a:r>
              <a:rPr lang="en-US" dirty="0">
                <a:solidFill>
                  <a:srgbClr val="FF0000"/>
                </a:solidFill>
              </a:rPr>
              <a:t>);  </a:t>
            </a:r>
            <a:r>
              <a:rPr lang="en-US" dirty="0" smtClean="0">
                <a:solidFill>
                  <a:srgbClr val="FF0000"/>
                </a:solidFill>
              </a:rPr>
              <a:t> </a:t>
            </a:r>
          </a:p>
          <a:p>
            <a:r>
              <a:rPr lang="en-US" dirty="0" smtClean="0">
                <a:solidFill>
                  <a:srgbClr val="FF0000"/>
                </a:solidFill>
              </a:rPr>
              <a:t>b1.setForeground(</a:t>
            </a:r>
            <a:r>
              <a:rPr lang="en-US" dirty="0" err="1" smtClean="0">
                <a:solidFill>
                  <a:srgbClr val="FF0000"/>
                </a:solidFill>
              </a:rPr>
              <a:t>Color.RED</a:t>
            </a:r>
            <a:r>
              <a:rPr lang="en-US" dirty="0">
                <a:solidFill>
                  <a:srgbClr val="FF0000"/>
                </a:solidFill>
              </a:rPr>
              <a:t>);</a:t>
            </a:r>
          </a:p>
          <a:p>
            <a:r>
              <a:rPr lang="en-US" dirty="0">
                <a:solidFill>
                  <a:srgbClr val="FF0000"/>
                </a:solidFill>
              </a:rPr>
              <a:t>b1.setEnabled(true);</a:t>
            </a:r>
          </a:p>
          <a:p>
            <a:r>
              <a:rPr lang="en-US" dirty="0">
                <a:solidFill>
                  <a:srgbClr val="FF0000"/>
                </a:solidFill>
              </a:rPr>
              <a:t>//b1.setVisible(False);</a:t>
            </a:r>
          </a:p>
          <a:p>
            <a:r>
              <a:rPr lang="en-US" dirty="0">
                <a:solidFill>
                  <a:srgbClr val="FF0000"/>
                </a:solidFill>
              </a:rPr>
              <a:t>add(b2</a:t>
            </a:r>
            <a:r>
              <a:rPr lang="en-US" dirty="0" smtClean="0">
                <a:solidFill>
                  <a:srgbClr val="FF0000"/>
                </a:solidFill>
              </a:rPr>
              <a:t>); add(b1);   } </a:t>
            </a:r>
            <a:endParaRPr lang="en-US" dirty="0">
              <a:solidFill>
                <a:srgbClr val="FF0000"/>
              </a:solidFill>
            </a:endParaRPr>
          </a:p>
          <a:p>
            <a:r>
              <a:rPr lang="en-US" dirty="0"/>
              <a:t>public static void main(String[] </a:t>
            </a:r>
            <a:r>
              <a:rPr lang="en-US" dirty="0" err="1"/>
              <a:t>args</a:t>
            </a:r>
            <a:r>
              <a:rPr lang="en-US" dirty="0"/>
              <a:t>){</a:t>
            </a:r>
          </a:p>
          <a:p>
            <a:r>
              <a:rPr lang="en-US" dirty="0">
                <a:solidFill>
                  <a:srgbClr val="FF0000"/>
                </a:solidFill>
              </a:rPr>
              <a:t>I </a:t>
            </a:r>
            <a:r>
              <a:rPr lang="en-US" dirty="0" err="1">
                <a:solidFill>
                  <a:srgbClr val="FF0000"/>
                </a:solidFill>
              </a:rPr>
              <a:t>i</a:t>
            </a:r>
            <a:r>
              <a:rPr lang="en-US" dirty="0">
                <a:solidFill>
                  <a:srgbClr val="FF0000"/>
                </a:solidFill>
              </a:rPr>
              <a:t>=new I();}}</a:t>
            </a:r>
          </a:p>
        </p:txBody>
      </p:sp>
      <p:sp>
        <p:nvSpPr>
          <p:cNvPr id="3" name="Rectangle 2"/>
          <p:cNvSpPr/>
          <p:nvPr/>
        </p:nvSpPr>
        <p:spPr>
          <a:xfrm>
            <a:off x="326572" y="1681741"/>
            <a:ext cx="6252754" cy="981423"/>
          </a:xfrm>
          <a:prstGeom prst="rect">
            <a:avLst/>
          </a:prstGeom>
        </p:spPr>
        <p:txBody>
          <a:bodyPr wrap="square">
            <a:spAutoFit/>
          </a:bodyPr>
          <a:lstStyle/>
          <a:p>
            <a:pPr>
              <a:lnSpc>
                <a:spcPct val="107000"/>
              </a:lnSpc>
            </a:pPr>
            <a:r>
              <a:rPr lang="en-US"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The button class is used to create a labeled button that has platform independent implementation. The application result in some action when the button is pushed.</a:t>
            </a:r>
            <a:endParaRPr lang="en-US" sz="16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rotWithShape="1">
          <a:blip r:embed="rId2"/>
          <a:srcRect r="56696" b="66000"/>
          <a:stretch/>
        </p:blipFill>
        <p:spPr>
          <a:xfrm>
            <a:off x="587829" y="3066568"/>
            <a:ext cx="5852160" cy="3203604"/>
          </a:xfrm>
          <a:prstGeom prst="rect">
            <a:avLst/>
          </a:prstGeom>
        </p:spPr>
      </p:pic>
    </p:spTree>
    <p:extLst>
      <p:ext uri="{BB962C8B-B14F-4D97-AF65-F5344CB8AC3E}">
        <p14:creationId xmlns:p14="http://schemas.microsoft.com/office/powerpoint/2010/main" val="1552223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754983" y="105906"/>
            <a:ext cx="4437017" cy="6186309"/>
          </a:xfrm>
          <a:prstGeom prst="rect">
            <a:avLst/>
          </a:prstGeom>
        </p:spPr>
        <p:txBody>
          <a:bodyPr wrap="square">
            <a:spAutoFit/>
          </a:bodyPr>
          <a:lstStyle/>
          <a:p>
            <a:r>
              <a:rPr lang="en-US" dirty="0"/>
              <a:t>import </a:t>
            </a:r>
            <a:r>
              <a:rPr lang="en-US" dirty="0" err="1"/>
              <a:t>java.awt.Button</a:t>
            </a:r>
            <a:r>
              <a:rPr lang="en-US" dirty="0"/>
              <a:t>;</a:t>
            </a:r>
          </a:p>
          <a:p>
            <a:r>
              <a:rPr lang="en-US" dirty="0"/>
              <a:t>import </a:t>
            </a:r>
            <a:r>
              <a:rPr lang="en-US" dirty="0" err="1"/>
              <a:t>java.awt.Frame</a:t>
            </a:r>
            <a:r>
              <a:rPr lang="en-US" dirty="0"/>
              <a:t>;</a:t>
            </a:r>
          </a:p>
          <a:p>
            <a:r>
              <a:rPr lang="en-US" dirty="0"/>
              <a:t>import </a:t>
            </a:r>
            <a:r>
              <a:rPr lang="en-US" dirty="0" err="1"/>
              <a:t>java.awt.FlowLayout</a:t>
            </a:r>
            <a:r>
              <a:rPr lang="en-US" dirty="0"/>
              <a:t>;</a:t>
            </a:r>
          </a:p>
          <a:p>
            <a:r>
              <a:rPr lang="en-US" dirty="0"/>
              <a:t>import </a:t>
            </a:r>
            <a:r>
              <a:rPr lang="en-US" dirty="0" err="1"/>
              <a:t>java.awt.Dimension</a:t>
            </a:r>
            <a:r>
              <a:rPr lang="en-US" dirty="0"/>
              <a:t>;</a:t>
            </a:r>
          </a:p>
          <a:p>
            <a:r>
              <a:rPr lang="en-US" dirty="0"/>
              <a:t>import </a:t>
            </a:r>
            <a:r>
              <a:rPr lang="en-US" dirty="0" err="1"/>
              <a:t>java.awt.Color</a:t>
            </a:r>
            <a:r>
              <a:rPr lang="en-US" dirty="0"/>
              <a:t>;</a:t>
            </a:r>
          </a:p>
          <a:p>
            <a:r>
              <a:rPr lang="en-US" dirty="0">
                <a:solidFill>
                  <a:srgbClr val="FF0000"/>
                </a:solidFill>
              </a:rPr>
              <a:t>import </a:t>
            </a:r>
            <a:r>
              <a:rPr lang="en-US" dirty="0" err="1">
                <a:solidFill>
                  <a:srgbClr val="FF0000"/>
                </a:solidFill>
              </a:rPr>
              <a:t>java.awt.event</a:t>
            </a:r>
            <a:r>
              <a:rPr lang="en-US" dirty="0">
                <a:solidFill>
                  <a:srgbClr val="FF0000"/>
                </a:solidFill>
              </a:rPr>
              <a:t>.*;</a:t>
            </a:r>
          </a:p>
          <a:p>
            <a:r>
              <a:rPr lang="en-US" dirty="0"/>
              <a:t>class I extends Frame{</a:t>
            </a:r>
          </a:p>
          <a:p>
            <a:r>
              <a:rPr lang="en-US" dirty="0"/>
              <a:t>Button </a:t>
            </a:r>
            <a:r>
              <a:rPr lang="en-US" dirty="0" smtClean="0"/>
              <a:t>b1;  Button </a:t>
            </a:r>
            <a:r>
              <a:rPr lang="en-US" dirty="0"/>
              <a:t>b2;</a:t>
            </a:r>
          </a:p>
          <a:p>
            <a:r>
              <a:rPr lang="en-US" dirty="0">
                <a:solidFill>
                  <a:srgbClr val="FF0000"/>
                </a:solidFill>
              </a:rPr>
              <a:t>public I(){</a:t>
            </a:r>
          </a:p>
          <a:p>
            <a:r>
              <a:rPr lang="en-US" dirty="0" err="1">
                <a:solidFill>
                  <a:srgbClr val="FF0000"/>
                </a:solidFill>
              </a:rPr>
              <a:t>setSize</a:t>
            </a:r>
            <a:r>
              <a:rPr lang="en-US" dirty="0">
                <a:solidFill>
                  <a:srgbClr val="FF0000"/>
                </a:solidFill>
              </a:rPr>
              <a:t>(600,300);</a:t>
            </a:r>
          </a:p>
          <a:p>
            <a:r>
              <a:rPr lang="en-US" dirty="0" err="1">
                <a:solidFill>
                  <a:srgbClr val="FF0000"/>
                </a:solidFill>
              </a:rPr>
              <a:t>setVisible</a:t>
            </a:r>
            <a:r>
              <a:rPr lang="en-US" dirty="0">
                <a:solidFill>
                  <a:srgbClr val="FF0000"/>
                </a:solidFill>
              </a:rPr>
              <a:t>(true);</a:t>
            </a:r>
          </a:p>
          <a:p>
            <a:r>
              <a:rPr lang="en-US" dirty="0" err="1">
                <a:solidFill>
                  <a:srgbClr val="FF0000"/>
                </a:solidFill>
              </a:rPr>
              <a:t>setLayout</a:t>
            </a:r>
            <a:r>
              <a:rPr lang="en-US" dirty="0">
                <a:solidFill>
                  <a:srgbClr val="FF0000"/>
                </a:solidFill>
              </a:rPr>
              <a:t>(new </a:t>
            </a:r>
            <a:r>
              <a:rPr lang="en-US" dirty="0" err="1">
                <a:solidFill>
                  <a:srgbClr val="FF0000"/>
                </a:solidFill>
              </a:rPr>
              <a:t>FlowLayout</a:t>
            </a:r>
            <a:r>
              <a:rPr lang="en-US" dirty="0">
                <a:solidFill>
                  <a:srgbClr val="FF0000"/>
                </a:solidFill>
              </a:rPr>
              <a:t>());</a:t>
            </a:r>
          </a:p>
          <a:p>
            <a:r>
              <a:rPr lang="en-US" dirty="0">
                <a:solidFill>
                  <a:srgbClr val="FF0000"/>
                </a:solidFill>
              </a:rPr>
              <a:t>b1=new Button("Click me");</a:t>
            </a:r>
          </a:p>
          <a:p>
            <a:r>
              <a:rPr lang="en-US" dirty="0">
                <a:solidFill>
                  <a:srgbClr val="FF0000"/>
                </a:solidFill>
              </a:rPr>
              <a:t>b2=new Button("HI");</a:t>
            </a:r>
          </a:p>
          <a:p>
            <a:r>
              <a:rPr lang="en-US" dirty="0"/>
              <a:t>b1.addActionListener(new </a:t>
            </a:r>
            <a:r>
              <a:rPr lang="en-US" dirty="0" err="1"/>
              <a:t>Myaction</a:t>
            </a:r>
            <a:r>
              <a:rPr lang="en-US" dirty="0"/>
              <a:t>());</a:t>
            </a:r>
          </a:p>
          <a:p>
            <a:r>
              <a:rPr lang="en-US" dirty="0"/>
              <a:t>b2.addActionListener(new </a:t>
            </a:r>
            <a:r>
              <a:rPr lang="en-US" dirty="0" err="1"/>
              <a:t>Myaction</a:t>
            </a:r>
            <a:r>
              <a:rPr lang="en-US" dirty="0"/>
              <a:t>());</a:t>
            </a:r>
          </a:p>
          <a:p>
            <a:r>
              <a:rPr lang="en-US" dirty="0">
                <a:solidFill>
                  <a:srgbClr val="FF0000"/>
                </a:solidFill>
              </a:rPr>
              <a:t>add(b1);add(b2); }</a:t>
            </a:r>
          </a:p>
          <a:p>
            <a:r>
              <a:rPr lang="en-US" dirty="0"/>
              <a:t>public static void main(String[] </a:t>
            </a:r>
            <a:r>
              <a:rPr lang="en-US" dirty="0" err="1"/>
              <a:t>args</a:t>
            </a:r>
            <a:r>
              <a:rPr lang="en-US" dirty="0"/>
              <a:t>){</a:t>
            </a:r>
          </a:p>
          <a:p>
            <a:r>
              <a:rPr lang="en-US" dirty="0"/>
              <a:t>I </a:t>
            </a:r>
            <a:r>
              <a:rPr lang="en-US" dirty="0" err="1"/>
              <a:t>i</a:t>
            </a:r>
            <a:r>
              <a:rPr lang="en-US" dirty="0"/>
              <a:t>=new I();}}</a:t>
            </a:r>
          </a:p>
          <a:p>
            <a:r>
              <a:rPr lang="en-US" dirty="0"/>
              <a:t>class </a:t>
            </a:r>
            <a:r>
              <a:rPr lang="en-US" dirty="0" err="1"/>
              <a:t>Myaction</a:t>
            </a:r>
            <a:r>
              <a:rPr lang="en-US" dirty="0"/>
              <a:t> implements </a:t>
            </a:r>
            <a:r>
              <a:rPr lang="en-US" dirty="0" err="1"/>
              <a:t>ActionListener</a:t>
            </a:r>
            <a:r>
              <a:rPr lang="en-US" dirty="0"/>
              <a:t>{</a:t>
            </a:r>
          </a:p>
          <a:p>
            <a:r>
              <a:rPr lang="en-US" dirty="0">
                <a:solidFill>
                  <a:srgbClr val="FF0000"/>
                </a:solidFill>
              </a:rPr>
              <a:t>public void </a:t>
            </a:r>
            <a:r>
              <a:rPr lang="en-US" dirty="0" err="1">
                <a:solidFill>
                  <a:srgbClr val="FF0000"/>
                </a:solidFill>
              </a:rPr>
              <a:t>actionPerformed</a:t>
            </a:r>
            <a:r>
              <a:rPr lang="en-US" dirty="0">
                <a:solidFill>
                  <a:srgbClr val="FF0000"/>
                </a:solidFill>
              </a:rPr>
              <a:t>(</a:t>
            </a:r>
            <a:r>
              <a:rPr lang="en-US" dirty="0" err="1">
                <a:solidFill>
                  <a:srgbClr val="FF0000"/>
                </a:solidFill>
              </a:rPr>
              <a:t>ActionEvent</a:t>
            </a:r>
            <a:r>
              <a:rPr lang="en-US" dirty="0">
                <a:solidFill>
                  <a:srgbClr val="FF0000"/>
                </a:solidFill>
              </a:rPr>
              <a:t> e){</a:t>
            </a:r>
          </a:p>
          <a:p>
            <a:r>
              <a:rPr lang="en-US" dirty="0" err="1">
                <a:solidFill>
                  <a:srgbClr val="FF0000"/>
                </a:solidFill>
              </a:rPr>
              <a:t>System.out.println</a:t>
            </a:r>
            <a:r>
              <a:rPr lang="en-US" dirty="0">
                <a:solidFill>
                  <a:srgbClr val="FF0000"/>
                </a:solidFill>
              </a:rPr>
              <a:t>("button Clicked");}}</a:t>
            </a:r>
          </a:p>
        </p:txBody>
      </p:sp>
      <p:graphicFrame>
        <p:nvGraphicFramePr>
          <p:cNvPr id="3" name="Table 2"/>
          <p:cNvGraphicFramePr>
            <a:graphicFrameLocks noGrp="1"/>
          </p:cNvGraphicFramePr>
          <p:nvPr>
            <p:extLst>
              <p:ext uri="{D42A27DB-BD31-4B8C-83A1-F6EECF244321}">
                <p14:modId xmlns:p14="http://schemas.microsoft.com/office/powerpoint/2010/main" val="500465419"/>
              </p:ext>
            </p:extLst>
          </p:nvPr>
        </p:nvGraphicFramePr>
        <p:xfrm>
          <a:off x="248179" y="881897"/>
          <a:ext cx="5516895" cy="1649730"/>
        </p:xfrm>
        <a:graphic>
          <a:graphicData uri="http://schemas.openxmlformats.org/drawingml/2006/table">
            <a:tbl>
              <a:tblPr firstRow="1" firstCol="1" bandRow="1">
                <a:tableStyleId>{5C22544A-7EE6-4342-B048-85BDC9FD1C3A}</a:tableStyleId>
              </a:tblPr>
              <a:tblGrid>
                <a:gridCol w="5516895">
                  <a:extLst>
                    <a:ext uri="{9D8B030D-6E8A-4147-A177-3AD203B41FA5}">
                      <a16:colId xmlns:a16="http://schemas.microsoft.com/office/drawing/2014/main" val="3866679866"/>
                    </a:ext>
                  </a:extLst>
                </a:gridCol>
              </a:tblGrid>
              <a:tr h="0">
                <a:tc>
                  <a:txBody>
                    <a:bodyPr/>
                    <a:lstStyle/>
                    <a:p>
                      <a:pPr marL="0" marR="0">
                        <a:lnSpc>
                          <a:spcPct val="107000"/>
                        </a:lnSpc>
                        <a:spcBef>
                          <a:spcPts val="0"/>
                        </a:spcBef>
                        <a:spcAft>
                          <a:spcPts val="0"/>
                        </a:spcAft>
                      </a:pPr>
                      <a:r>
                        <a:rPr lang="en-US" sz="2000" dirty="0">
                          <a:effectLst/>
                        </a:rPr>
                        <a:t>Changing the state of an object is known as an event. For example, click on button, dragging mouse etc. The </a:t>
                      </a:r>
                      <a:r>
                        <a:rPr lang="en-US" sz="2000" dirty="0" err="1">
                          <a:effectLst/>
                        </a:rPr>
                        <a:t>java.awt.event</a:t>
                      </a:r>
                      <a:r>
                        <a:rPr lang="en-US" sz="2000" dirty="0">
                          <a:effectLst/>
                        </a:rPr>
                        <a:t> package provides many event classes and Listener interfaces for event handling.</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588485793"/>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597739348"/>
              </p:ext>
            </p:extLst>
          </p:nvPr>
        </p:nvGraphicFramePr>
        <p:xfrm>
          <a:off x="248177" y="2708365"/>
          <a:ext cx="7328280" cy="4142232"/>
        </p:xfrm>
        <a:graphic>
          <a:graphicData uri="http://schemas.openxmlformats.org/drawingml/2006/table">
            <a:tbl>
              <a:tblPr firstRow="1" firstCol="1" bandRow="1">
                <a:tableStyleId>{5C22544A-7EE6-4342-B048-85BDC9FD1C3A}</a:tableStyleId>
              </a:tblPr>
              <a:tblGrid>
                <a:gridCol w="2736379">
                  <a:extLst>
                    <a:ext uri="{9D8B030D-6E8A-4147-A177-3AD203B41FA5}">
                      <a16:colId xmlns:a16="http://schemas.microsoft.com/office/drawing/2014/main" val="2284133558"/>
                    </a:ext>
                  </a:extLst>
                </a:gridCol>
                <a:gridCol w="4591901">
                  <a:extLst>
                    <a:ext uri="{9D8B030D-6E8A-4147-A177-3AD203B41FA5}">
                      <a16:colId xmlns:a16="http://schemas.microsoft.com/office/drawing/2014/main" val="3729326644"/>
                    </a:ext>
                  </a:extLst>
                </a:gridCol>
              </a:tblGrid>
              <a:tr h="0">
                <a:tc>
                  <a:txBody>
                    <a:bodyPr/>
                    <a:lstStyle/>
                    <a:p>
                      <a:pPr marL="0" marR="0" algn="ctr">
                        <a:lnSpc>
                          <a:spcPct val="107000"/>
                        </a:lnSpc>
                        <a:spcBef>
                          <a:spcPts val="0"/>
                        </a:spcBef>
                        <a:spcAft>
                          <a:spcPts val="0"/>
                        </a:spcAft>
                      </a:pPr>
                      <a:r>
                        <a:rPr lang="en-US" sz="2000" dirty="0">
                          <a:effectLst/>
                        </a:rPr>
                        <a:t>Event Classes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0"/>
                        </a:spcAft>
                      </a:pPr>
                      <a:r>
                        <a:rPr lang="en-US" sz="2000" dirty="0">
                          <a:effectLst/>
                        </a:rPr>
                        <a:t>Listener Interfaces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4096522078"/>
                  </a:ext>
                </a:extLst>
              </a:tr>
              <a:tr h="0">
                <a:tc>
                  <a:txBody>
                    <a:bodyPr/>
                    <a:lstStyle/>
                    <a:p>
                      <a:pPr marL="0" marR="0">
                        <a:lnSpc>
                          <a:spcPct val="107000"/>
                        </a:lnSpc>
                        <a:spcBef>
                          <a:spcPts val="0"/>
                        </a:spcBef>
                        <a:spcAft>
                          <a:spcPts val="0"/>
                        </a:spcAft>
                      </a:pPr>
                      <a:r>
                        <a:rPr lang="en-US" sz="2000">
                          <a:effectLst/>
                        </a:rPr>
                        <a:t>ActionEvent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0"/>
                        </a:spcAft>
                      </a:pPr>
                      <a:r>
                        <a:rPr lang="en-US" sz="2000">
                          <a:effectLst/>
                        </a:rPr>
                        <a:t>ActionListener</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094502920"/>
                  </a:ext>
                </a:extLst>
              </a:tr>
              <a:tr h="0">
                <a:tc>
                  <a:txBody>
                    <a:bodyPr/>
                    <a:lstStyle/>
                    <a:p>
                      <a:pPr marL="0" marR="0">
                        <a:lnSpc>
                          <a:spcPct val="107000"/>
                        </a:lnSpc>
                        <a:spcBef>
                          <a:spcPts val="0"/>
                        </a:spcBef>
                        <a:spcAft>
                          <a:spcPts val="0"/>
                        </a:spcAft>
                      </a:pPr>
                      <a:r>
                        <a:rPr lang="en-US" sz="2000" dirty="0" err="1">
                          <a:effectLst/>
                        </a:rPr>
                        <a:t>MouseEvent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0"/>
                        </a:spcAft>
                      </a:pPr>
                      <a:r>
                        <a:rPr lang="en-US" sz="2000" dirty="0" err="1">
                          <a:effectLst/>
                        </a:rPr>
                        <a:t>MouseListener</a:t>
                      </a:r>
                      <a:r>
                        <a:rPr lang="en-US" sz="2000" dirty="0">
                          <a:effectLst/>
                        </a:rPr>
                        <a:t> and </a:t>
                      </a:r>
                      <a:r>
                        <a:rPr lang="en-US" sz="2000" dirty="0" err="1">
                          <a:effectLst/>
                        </a:rPr>
                        <a:t>MouseMotionListener</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592270991"/>
                  </a:ext>
                </a:extLst>
              </a:tr>
              <a:tr h="0">
                <a:tc>
                  <a:txBody>
                    <a:bodyPr/>
                    <a:lstStyle/>
                    <a:p>
                      <a:pPr marL="0" marR="0">
                        <a:lnSpc>
                          <a:spcPct val="107000"/>
                        </a:lnSpc>
                        <a:spcBef>
                          <a:spcPts val="0"/>
                        </a:spcBef>
                        <a:spcAft>
                          <a:spcPts val="0"/>
                        </a:spcAft>
                      </a:pPr>
                      <a:r>
                        <a:rPr lang="en-US" sz="2000">
                          <a:effectLst/>
                        </a:rPr>
                        <a:t>MouseWheelEvent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0"/>
                        </a:spcAft>
                      </a:pPr>
                      <a:r>
                        <a:rPr lang="en-US" sz="2000">
                          <a:effectLst/>
                        </a:rPr>
                        <a:t>MouseWheelListener</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907358937"/>
                  </a:ext>
                </a:extLst>
              </a:tr>
              <a:tr h="0">
                <a:tc>
                  <a:txBody>
                    <a:bodyPr/>
                    <a:lstStyle/>
                    <a:p>
                      <a:pPr marL="0" marR="0">
                        <a:lnSpc>
                          <a:spcPct val="107000"/>
                        </a:lnSpc>
                        <a:spcBef>
                          <a:spcPts val="0"/>
                        </a:spcBef>
                        <a:spcAft>
                          <a:spcPts val="0"/>
                        </a:spcAft>
                      </a:pPr>
                      <a:r>
                        <a:rPr lang="en-US" sz="2000">
                          <a:effectLst/>
                        </a:rPr>
                        <a:t>KeyEvent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0"/>
                        </a:spcAft>
                      </a:pPr>
                      <a:r>
                        <a:rPr lang="en-US" sz="2000" dirty="0" err="1">
                          <a:effectLst/>
                        </a:rPr>
                        <a:t>KeyListener</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08822734"/>
                  </a:ext>
                </a:extLst>
              </a:tr>
              <a:tr h="0">
                <a:tc>
                  <a:txBody>
                    <a:bodyPr/>
                    <a:lstStyle/>
                    <a:p>
                      <a:pPr marL="0" marR="0">
                        <a:lnSpc>
                          <a:spcPct val="107000"/>
                        </a:lnSpc>
                        <a:spcBef>
                          <a:spcPts val="0"/>
                        </a:spcBef>
                        <a:spcAft>
                          <a:spcPts val="0"/>
                        </a:spcAft>
                      </a:pPr>
                      <a:r>
                        <a:rPr lang="en-US" sz="2000">
                          <a:effectLst/>
                        </a:rPr>
                        <a:t>ItemEvent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0"/>
                        </a:spcAft>
                      </a:pPr>
                      <a:r>
                        <a:rPr lang="en-US" sz="2000">
                          <a:effectLst/>
                        </a:rPr>
                        <a:t>ItemListener</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40736376"/>
                  </a:ext>
                </a:extLst>
              </a:tr>
              <a:tr h="0">
                <a:tc>
                  <a:txBody>
                    <a:bodyPr/>
                    <a:lstStyle/>
                    <a:p>
                      <a:pPr marL="0" marR="0">
                        <a:lnSpc>
                          <a:spcPct val="107000"/>
                        </a:lnSpc>
                        <a:spcBef>
                          <a:spcPts val="0"/>
                        </a:spcBef>
                        <a:spcAft>
                          <a:spcPts val="0"/>
                        </a:spcAft>
                      </a:pPr>
                      <a:r>
                        <a:rPr lang="en-US" sz="2000">
                          <a:effectLst/>
                        </a:rPr>
                        <a:t>TextEvent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0"/>
                        </a:spcAft>
                      </a:pPr>
                      <a:r>
                        <a:rPr lang="en-US" sz="2000">
                          <a:effectLst/>
                        </a:rPr>
                        <a:t>TextListener</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49972842"/>
                  </a:ext>
                </a:extLst>
              </a:tr>
              <a:tr h="0">
                <a:tc>
                  <a:txBody>
                    <a:bodyPr/>
                    <a:lstStyle/>
                    <a:p>
                      <a:pPr marL="0" marR="0">
                        <a:lnSpc>
                          <a:spcPct val="107000"/>
                        </a:lnSpc>
                        <a:spcBef>
                          <a:spcPts val="0"/>
                        </a:spcBef>
                        <a:spcAft>
                          <a:spcPts val="0"/>
                        </a:spcAft>
                      </a:pPr>
                      <a:r>
                        <a:rPr lang="en-US" sz="2000">
                          <a:effectLst/>
                        </a:rPr>
                        <a:t>AdjustmentEvent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0"/>
                        </a:spcAft>
                      </a:pPr>
                      <a:r>
                        <a:rPr lang="en-US" sz="2000">
                          <a:effectLst/>
                        </a:rPr>
                        <a:t>AdjustmentListener</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91666328"/>
                  </a:ext>
                </a:extLst>
              </a:tr>
              <a:tr h="0">
                <a:tc>
                  <a:txBody>
                    <a:bodyPr/>
                    <a:lstStyle/>
                    <a:p>
                      <a:pPr marL="0" marR="0">
                        <a:lnSpc>
                          <a:spcPct val="107000"/>
                        </a:lnSpc>
                        <a:spcBef>
                          <a:spcPts val="0"/>
                        </a:spcBef>
                        <a:spcAft>
                          <a:spcPts val="0"/>
                        </a:spcAft>
                      </a:pPr>
                      <a:r>
                        <a:rPr lang="en-US" sz="2000">
                          <a:effectLst/>
                        </a:rPr>
                        <a:t>WindowEvent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0"/>
                        </a:spcAft>
                      </a:pPr>
                      <a:r>
                        <a:rPr lang="en-US" sz="2000" dirty="0" err="1">
                          <a:effectLst/>
                        </a:rPr>
                        <a:t>WindowListener</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296599950"/>
                  </a:ext>
                </a:extLst>
              </a:tr>
              <a:tr h="0">
                <a:tc>
                  <a:txBody>
                    <a:bodyPr/>
                    <a:lstStyle/>
                    <a:p>
                      <a:pPr marL="0" marR="0">
                        <a:lnSpc>
                          <a:spcPct val="107000"/>
                        </a:lnSpc>
                        <a:spcBef>
                          <a:spcPts val="0"/>
                        </a:spcBef>
                        <a:spcAft>
                          <a:spcPts val="0"/>
                        </a:spcAft>
                      </a:pPr>
                      <a:r>
                        <a:rPr lang="en-US" sz="2000">
                          <a:effectLst/>
                        </a:rPr>
                        <a:t>ComponentEvent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0"/>
                        </a:spcAft>
                      </a:pPr>
                      <a:r>
                        <a:rPr lang="en-US" sz="2000">
                          <a:effectLst/>
                        </a:rPr>
                        <a:t>ComponentListener</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694727754"/>
                  </a:ext>
                </a:extLst>
              </a:tr>
              <a:tr h="0">
                <a:tc>
                  <a:txBody>
                    <a:bodyPr/>
                    <a:lstStyle/>
                    <a:p>
                      <a:pPr marL="0" marR="0">
                        <a:lnSpc>
                          <a:spcPct val="107000"/>
                        </a:lnSpc>
                        <a:spcBef>
                          <a:spcPts val="0"/>
                        </a:spcBef>
                        <a:spcAft>
                          <a:spcPts val="0"/>
                        </a:spcAft>
                      </a:pPr>
                      <a:r>
                        <a:rPr lang="en-US" sz="2000">
                          <a:effectLst/>
                        </a:rPr>
                        <a:t>ContainerEvent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0"/>
                        </a:spcAft>
                      </a:pPr>
                      <a:r>
                        <a:rPr lang="en-US" sz="2000">
                          <a:effectLst/>
                        </a:rPr>
                        <a:t>ContainerListener</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449252462"/>
                  </a:ext>
                </a:extLst>
              </a:tr>
              <a:tr h="0">
                <a:tc>
                  <a:txBody>
                    <a:bodyPr/>
                    <a:lstStyle/>
                    <a:p>
                      <a:pPr marL="0" marR="0">
                        <a:lnSpc>
                          <a:spcPct val="107000"/>
                        </a:lnSpc>
                        <a:spcBef>
                          <a:spcPts val="0"/>
                        </a:spcBef>
                        <a:spcAft>
                          <a:spcPts val="0"/>
                        </a:spcAft>
                      </a:pPr>
                      <a:r>
                        <a:rPr lang="en-US" sz="2000">
                          <a:effectLst/>
                        </a:rPr>
                        <a:t>FocusEvent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0"/>
                        </a:spcAft>
                      </a:pPr>
                      <a:r>
                        <a:rPr lang="en-US" sz="2000" dirty="0" err="1">
                          <a:effectLst/>
                        </a:rPr>
                        <a:t>FocusListener</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270585617"/>
                  </a:ext>
                </a:extLst>
              </a:tr>
            </a:tbl>
          </a:graphicData>
        </a:graphic>
      </p:graphicFrame>
      <p:sp>
        <p:nvSpPr>
          <p:cNvPr id="5" name="Rectangle 1"/>
          <p:cNvSpPr>
            <a:spLocks noChangeArrowheads="1"/>
          </p:cNvSpPr>
          <p:nvPr/>
        </p:nvSpPr>
        <p:spPr bwMode="auto">
          <a:xfrm>
            <a:off x="347232" y="105906"/>
            <a:ext cx="482021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Event and Listener (Java Event Handling)</a:t>
            </a:r>
            <a:endParaRPr kumimoji="0" lang="en-US" altLang="en-US" sz="1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Java Event classes and Listener interfaces</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pic>
        <p:nvPicPr>
          <p:cNvPr id="6" name="Picture 5"/>
          <p:cNvPicPr>
            <a:picLocks noChangeAspect="1"/>
          </p:cNvPicPr>
          <p:nvPr/>
        </p:nvPicPr>
        <p:blipFill rotWithShape="1">
          <a:blip r:embed="rId2"/>
          <a:srcRect l="10481" t="14961" r="46086" b="25510"/>
          <a:stretch/>
        </p:blipFill>
        <p:spPr>
          <a:xfrm>
            <a:off x="5943600" y="248565"/>
            <a:ext cx="1632857" cy="2268584"/>
          </a:xfrm>
          <a:prstGeom prst="rect">
            <a:avLst/>
          </a:prstGeom>
        </p:spPr>
      </p:pic>
    </p:spTree>
    <p:extLst>
      <p:ext uri="{BB962C8B-B14F-4D97-AF65-F5344CB8AC3E}">
        <p14:creationId xmlns:p14="http://schemas.microsoft.com/office/powerpoint/2010/main" val="3347336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anim calcmode="lin" valueType="num">
                                      <p:cBhvr>
                                        <p:cTn id="32" dur="1000" fill="hold"/>
                                        <p:tgtEl>
                                          <p:spTgt spid="2"/>
                                        </p:tgtEl>
                                        <p:attrNameLst>
                                          <p:attrName>ppt_x</p:attrName>
                                        </p:attrNameLst>
                                      </p:cBhvr>
                                      <p:tavLst>
                                        <p:tav tm="0">
                                          <p:val>
                                            <p:strVal val="#ppt_x"/>
                                          </p:val>
                                        </p:tav>
                                        <p:tav tm="100000">
                                          <p:val>
                                            <p:strVal val="#ppt_x"/>
                                          </p:val>
                                        </p:tav>
                                      </p:tavLst>
                                    </p:anim>
                                    <p:anim calcmode="lin" valueType="num">
                                      <p:cBhvr>
                                        <p:cTn id="3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7712" y="500637"/>
            <a:ext cx="5231218" cy="5262979"/>
          </a:xfrm>
          <a:prstGeom prst="rect">
            <a:avLst/>
          </a:prstGeom>
          <a:ln w="28575">
            <a:solidFill>
              <a:schemeClr val="tx1"/>
            </a:solidFill>
          </a:ln>
        </p:spPr>
        <p:txBody>
          <a:bodyPr wrap="square">
            <a:spAutoFit/>
          </a:bodyPr>
          <a:lstStyle/>
          <a:p>
            <a:r>
              <a:rPr lang="en-US" sz="2400" b="1" dirty="0" smtClean="0">
                <a:solidFill>
                  <a:srgbClr val="7F0055"/>
                </a:solidFill>
                <a:latin typeface="Consolas" panose="020B0609020204030204" pitchFamily="49" charset="0"/>
              </a:rPr>
              <a:t>Default constructor</a:t>
            </a:r>
          </a:p>
          <a:p>
            <a:r>
              <a:rPr lang="en-US" sz="2400" b="1" dirty="0" smtClean="0">
                <a:solidFill>
                  <a:srgbClr val="7F0055"/>
                </a:solidFill>
                <a:latin typeface="Consolas" panose="020B0609020204030204" pitchFamily="49" charset="0"/>
              </a:rPr>
              <a:t>package</a:t>
            </a:r>
            <a:r>
              <a:rPr lang="en-US" sz="2400" b="1" dirty="0" smtClean="0">
                <a:solidFill>
                  <a:srgbClr val="000000"/>
                </a:solidFill>
                <a:latin typeface="Consolas" panose="020B0609020204030204" pitchFamily="49" charset="0"/>
              </a:rPr>
              <a:t> </a:t>
            </a:r>
            <a:r>
              <a:rPr lang="en-US" sz="2400" b="1" dirty="0">
                <a:solidFill>
                  <a:srgbClr val="000000"/>
                </a:solidFill>
                <a:latin typeface="Consolas" panose="020B0609020204030204" pitchFamily="49" charset="0"/>
              </a:rPr>
              <a:t>proj1</a:t>
            </a:r>
            <a:r>
              <a:rPr lang="en-US" sz="2400" b="1" dirty="0" smtClean="0">
                <a:solidFill>
                  <a:srgbClr val="000000"/>
                </a:solidFill>
                <a:latin typeface="Consolas" panose="020B0609020204030204" pitchFamily="49" charset="0"/>
              </a:rPr>
              <a:t>;</a:t>
            </a:r>
            <a:endParaRPr lang="en-US" sz="2400" dirty="0">
              <a:latin typeface="Consolas" panose="020B0609020204030204" pitchFamily="49" charset="0"/>
            </a:endParaRPr>
          </a:p>
          <a:p>
            <a:r>
              <a:rPr lang="en-US" sz="2400" b="1" dirty="0">
                <a:solidFill>
                  <a:srgbClr val="7F0055"/>
                </a:solidFill>
                <a:latin typeface="Consolas" panose="020B0609020204030204" pitchFamily="49" charset="0"/>
              </a:rPr>
              <a:t>class</a:t>
            </a:r>
            <a:r>
              <a:rPr lang="en-US" sz="2400" b="1" dirty="0">
                <a:solidFill>
                  <a:srgbClr val="000000"/>
                </a:solidFill>
                <a:latin typeface="Consolas" panose="020B0609020204030204" pitchFamily="49" charset="0"/>
              </a:rPr>
              <a:t> Test {</a:t>
            </a:r>
          </a:p>
          <a:p>
            <a:r>
              <a:rPr lang="en-US" sz="2400" b="1" dirty="0" err="1">
                <a:solidFill>
                  <a:srgbClr val="7F0055"/>
                </a:solidFill>
                <a:latin typeface="Consolas" panose="020B0609020204030204" pitchFamily="49" charset="0"/>
              </a:rPr>
              <a:t>int</a:t>
            </a:r>
            <a:r>
              <a:rPr lang="en-US" sz="2400" b="1" dirty="0">
                <a:solidFill>
                  <a:srgbClr val="000000"/>
                </a:solidFill>
                <a:latin typeface="Consolas" panose="020B0609020204030204" pitchFamily="49" charset="0"/>
              </a:rPr>
              <a:t> </a:t>
            </a:r>
            <a:r>
              <a:rPr lang="en-US" sz="2400" b="1" dirty="0">
                <a:solidFill>
                  <a:srgbClr val="0000C0"/>
                </a:solidFill>
                <a:latin typeface="Consolas" panose="020B0609020204030204" pitchFamily="49" charset="0"/>
              </a:rPr>
              <a:t>a</a:t>
            </a:r>
            <a:r>
              <a:rPr lang="en-US" sz="2400" b="1" dirty="0">
                <a:solidFill>
                  <a:srgbClr val="000000"/>
                </a:solidFill>
                <a:latin typeface="Consolas" panose="020B0609020204030204" pitchFamily="49" charset="0"/>
              </a:rPr>
              <a:t>;</a:t>
            </a:r>
          </a:p>
          <a:p>
            <a:r>
              <a:rPr lang="en-US" sz="2400" dirty="0">
                <a:solidFill>
                  <a:srgbClr val="000000"/>
                </a:solidFill>
                <a:latin typeface="Consolas" panose="020B0609020204030204" pitchFamily="49" charset="0"/>
              </a:rPr>
              <a:t>Test(){</a:t>
            </a:r>
          </a:p>
          <a:p>
            <a:r>
              <a:rPr lang="en-US" sz="2400" b="1" dirty="0" err="1">
                <a:solidFill>
                  <a:srgbClr val="7F0055"/>
                </a:solidFill>
                <a:latin typeface="Consolas" panose="020B0609020204030204" pitchFamily="49" charset="0"/>
              </a:rPr>
              <a:t>int</a:t>
            </a:r>
            <a:r>
              <a:rPr lang="en-US" sz="2400" b="1" dirty="0">
                <a:solidFill>
                  <a:srgbClr val="000000"/>
                </a:solidFill>
                <a:latin typeface="Consolas" panose="020B0609020204030204" pitchFamily="49" charset="0"/>
              </a:rPr>
              <a:t> </a:t>
            </a:r>
            <a:r>
              <a:rPr lang="en-US" sz="2400" b="1" dirty="0">
                <a:solidFill>
                  <a:srgbClr val="6A3E3E"/>
                </a:solidFill>
                <a:latin typeface="Consolas" panose="020B0609020204030204" pitchFamily="49" charset="0"/>
              </a:rPr>
              <a:t>a</a:t>
            </a:r>
            <a:r>
              <a:rPr lang="en-US" sz="2400" b="1" dirty="0">
                <a:solidFill>
                  <a:srgbClr val="000000"/>
                </a:solidFill>
                <a:latin typeface="Consolas" panose="020B0609020204030204" pitchFamily="49" charset="0"/>
              </a:rPr>
              <a:t>=20;</a:t>
            </a:r>
          </a:p>
          <a:p>
            <a:r>
              <a:rPr lang="en-US" sz="2400" dirty="0" err="1">
                <a:solidFill>
                  <a:srgbClr val="000000"/>
                </a:solidFill>
                <a:latin typeface="Consolas" panose="020B0609020204030204" pitchFamily="49" charset="0"/>
              </a:rPr>
              <a:t>System.</a:t>
            </a:r>
            <a:r>
              <a:rPr lang="en-US" sz="2400" b="1" i="1" dirty="0" err="1">
                <a:solidFill>
                  <a:srgbClr val="0000C0"/>
                </a:solidFill>
                <a:latin typeface="Consolas" panose="020B0609020204030204" pitchFamily="49" charset="0"/>
              </a:rPr>
              <a:t>out</a:t>
            </a:r>
            <a:r>
              <a:rPr lang="en-US" sz="2400" b="1" i="1" dirty="0" err="1">
                <a:solidFill>
                  <a:srgbClr val="000000"/>
                </a:solidFill>
                <a:latin typeface="Consolas" panose="020B0609020204030204" pitchFamily="49" charset="0"/>
              </a:rPr>
              <a:t>.println</a:t>
            </a:r>
            <a:r>
              <a:rPr lang="en-US" sz="2400" b="1" i="1" dirty="0">
                <a:solidFill>
                  <a:srgbClr val="000000"/>
                </a:solidFill>
                <a:latin typeface="Consolas" panose="020B0609020204030204" pitchFamily="49" charset="0"/>
              </a:rPr>
              <a:t>(</a:t>
            </a:r>
            <a:r>
              <a:rPr lang="en-US" sz="2400" b="1" i="1" dirty="0">
                <a:solidFill>
                  <a:srgbClr val="2A00FF"/>
                </a:solidFill>
                <a:latin typeface="Consolas" panose="020B0609020204030204" pitchFamily="49" charset="0"/>
              </a:rPr>
              <a:t>"</a:t>
            </a:r>
            <a:r>
              <a:rPr lang="en-US" sz="2400" b="1" i="1" dirty="0" err="1">
                <a:solidFill>
                  <a:srgbClr val="2A00FF"/>
                </a:solidFill>
                <a:latin typeface="Consolas" panose="020B0609020204030204" pitchFamily="49" charset="0"/>
              </a:rPr>
              <a:t>A"</a:t>
            </a:r>
            <a:r>
              <a:rPr lang="en-US" sz="2400" b="1" i="1" dirty="0" err="1">
                <a:solidFill>
                  <a:srgbClr val="000000"/>
                </a:solidFill>
                <a:latin typeface="Consolas" panose="020B0609020204030204" pitchFamily="49" charset="0"/>
              </a:rPr>
              <a:t>+</a:t>
            </a:r>
            <a:r>
              <a:rPr lang="en-US" sz="2400" b="1" i="1" dirty="0" err="1">
                <a:solidFill>
                  <a:srgbClr val="6A3E3E"/>
                </a:solidFill>
                <a:latin typeface="Consolas" panose="020B0609020204030204" pitchFamily="49" charset="0"/>
              </a:rPr>
              <a:t>a</a:t>
            </a:r>
            <a:r>
              <a:rPr lang="en-US" sz="2400" b="1" i="1" dirty="0">
                <a:solidFill>
                  <a:srgbClr val="000000"/>
                </a:solidFill>
                <a:latin typeface="Consolas" panose="020B0609020204030204" pitchFamily="49" charset="0"/>
              </a:rPr>
              <a:t>);</a:t>
            </a:r>
          </a:p>
          <a:p>
            <a:r>
              <a:rPr lang="en-US" sz="2400" dirty="0" err="1">
                <a:solidFill>
                  <a:srgbClr val="000000"/>
                </a:solidFill>
                <a:latin typeface="Consolas" panose="020B0609020204030204" pitchFamily="49" charset="0"/>
              </a:rPr>
              <a:t>System.</a:t>
            </a:r>
            <a:r>
              <a:rPr lang="en-US" sz="2400" b="1" i="1" dirty="0" err="1">
                <a:solidFill>
                  <a:srgbClr val="0000C0"/>
                </a:solidFill>
                <a:latin typeface="Consolas" panose="020B0609020204030204" pitchFamily="49" charset="0"/>
              </a:rPr>
              <a:t>out</a:t>
            </a:r>
            <a:r>
              <a:rPr lang="en-US" sz="2400" b="1" i="1" dirty="0" err="1">
                <a:solidFill>
                  <a:srgbClr val="000000"/>
                </a:solidFill>
                <a:latin typeface="Consolas" panose="020B0609020204030204" pitchFamily="49" charset="0"/>
              </a:rPr>
              <a:t>.println</a:t>
            </a:r>
            <a:r>
              <a:rPr lang="en-US" sz="2400" b="1" i="1" dirty="0">
                <a:solidFill>
                  <a:srgbClr val="000000"/>
                </a:solidFill>
                <a:latin typeface="Consolas" panose="020B0609020204030204" pitchFamily="49" charset="0"/>
              </a:rPr>
              <a:t>(</a:t>
            </a:r>
            <a:r>
              <a:rPr lang="en-US" sz="2400" b="1" i="1" dirty="0">
                <a:solidFill>
                  <a:srgbClr val="2A00FF"/>
                </a:solidFill>
                <a:latin typeface="Consolas" panose="020B0609020204030204" pitchFamily="49" charset="0"/>
              </a:rPr>
              <a:t>"Default </a:t>
            </a:r>
            <a:r>
              <a:rPr lang="en-US" sz="2400" b="1" i="1" dirty="0" err="1">
                <a:solidFill>
                  <a:srgbClr val="2A00FF"/>
                </a:solidFill>
                <a:latin typeface="Consolas" panose="020B0609020204030204" pitchFamily="49" charset="0"/>
              </a:rPr>
              <a:t>costructor</a:t>
            </a:r>
            <a:r>
              <a:rPr lang="en-US" sz="2400" b="1" i="1" dirty="0">
                <a:solidFill>
                  <a:srgbClr val="2A00FF"/>
                </a:solidFill>
                <a:latin typeface="Consolas" panose="020B0609020204030204" pitchFamily="49" charset="0"/>
              </a:rPr>
              <a:t>"</a:t>
            </a:r>
            <a:r>
              <a:rPr lang="en-US" sz="2400" b="1" i="1" dirty="0">
                <a:solidFill>
                  <a:srgbClr val="000000"/>
                </a:solidFill>
                <a:latin typeface="Consolas" panose="020B0609020204030204" pitchFamily="49" charset="0"/>
              </a:rPr>
              <a:t>);</a:t>
            </a:r>
          </a:p>
          <a:p>
            <a:r>
              <a:rPr lang="en-US" sz="2400" dirty="0" smtClean="0">
                <a:solidFill>
                  <a:srgbClr val="000000"/>
                </a:solidFill>
                <a:latin typeface="Consolas" panose="020B0609020204030204" pitchFamily="49" charset="0"/>
              </a:rPr>
              <a:t>} }</a:t>
            </a:r>
            <a:endParaRPr lang="en-US" sz="2400" dirty="0">
              <a:solidFill>
                <a:srgbClr val="000000"/>
              </a:solidFill>
              <a:latin typeface="Consolas" panose="020B0609020204030204" pitchFamily="49" charset="0"/>
            </a:endParaRPr>
          </a:p>
          <a:p>
            <a:r>
              <a:rPr lang="en-US" sz="2400" b="1" dirty="0">
                <a:solidFill>
                  <a:srgbClr val="FF0000"/>
                </a:solidFill>
                <a:latin typeface="Consolas" panose="020B0609020204030204" pitchFamily="49" charset="0"/>
              </a:rPr>
              <a:t>class Run{</a:t>
            </a:r>
          </a:p>
          <a:p>
            <a:r>
              <a:rPr lang="en-US" sz="2400" b="1" dirty="0">
                <a:solidFill>
                  <a:srgbClr val="FF0000"/>
                </a:solidFill>
                <a:latin typeface="Consolas" panose="020B0609020204030204" pitchFamily="49" charset="0"/>
              </a:rPr>
              <a:t>public static void main(String [] </a:t>
            </a:r>
            <a:r>
              <a:rPr lang="en-US" sz="2400" b="1" dirty="0" err="1">
                <a:solidFill>
                  <a:srgbClr val="FF0000"/>
                </a:solidFill>
                <a:latin typeface="Consolas" panose="020B0609020204030204" pitchFamily="49" charset="0"/>
              </a:rPr>
              <a:t>args</a:t>
            </a:r>
            <a:r>
              <a:rPr lang="en-US" sz="2400" b="1" dirty="0">
                <a:solidFill>
                  <a:srgbClr val="FF0000"/>
                </a:solidFill>
                <a:latin typeface="Consolas" panose="020B0609020204030204" pitchFamily="49" charset="0"/>
              </a:rPr>
              <a:t>) {</a:t>
            </a:r>
          </a:p>
          <a:p>
            <a:r>
              <a:rPr lang="en-US" sz="2400" dirty="0">
                <a:latin typeface="Consolas" panose="020B0609020204030204" pitchFamily="49" charset="0"/>
              </a:rPr>
              <a:t>Test </a:t>
            </a:r>
            <a:r>
              <a:rPr lang="en-US" sz="2400" u="sng" dirty="0">
                <a:latin typeface="Consolas" panose="020B0609020204030204" pitchFamily="49" charset="0"/>
              </a:rPr>
              <a:t>t=</a:t>
            </a:r>
            <a:r>
              <a:rPr lang="en-US" sz="2400" b="1" u="sng" dirty="0">
                <a:latin typeface="Consolas" panose="020B0609020204030204" pitchFamily="49" charset="0"/>
              </a:rPr>
              <a:t>new Test</a:t>
            </a:r>
            <a:r>
              <a:rPr lang="en-US" sz="2400" b="1" u="sng" dirty="0" smtClean="0">
                <a:latin typeface="Consolas" panose="020B0609020204030204" pitchFamily="49" charset="0"/>
              </a:rPr>
              <a:t>();  </a:t>
            </a:r>
            <a:r>
              <a:rPr lang="en-US" sz="2400" dirty="0" smtClean="0">
                <a:solidFill>
                  <a:srgbClr val="FF0000"/>
                </a:solidFill>
                <a:latin typeface="Consolas" panose="020B0609020204030204" pitchFamily="49" charset="0"/>
              </a:rPr>
              <a:t>}}</a:t>
            </a:r>
            <a:endParaRPr lang="en-US" sz="2400" dirty="0">
              <a:solidFill>
                <a:srgbClr val="FF0000"/>
              </a:solidFill>
            </a:endParaRPr>
          </a:p>
        </p:txBody>
      </p:sp>
      <p:sp>
        <p:nvSpPr>
          <p:cNvPr id="5" name="Rectangle 4"/>
          <p:cNvSpPr/>
          <p:nvPr/>
        </p:nvSpPr>
        <p:spPr>
          <a:xfrm>
            <a:off x="5879906" y="85138"/>
            <a:ext cx="6312094" cy="5262979"/>
          </a:xfrm>
          <a:prstGeom prst="rect">
            <a:avLst/>
          </a:prstGeom>
          <a:ln w="28575">
            <a:solidFill>
              <a:schemeClr val="tx1"/>
            </a:solidFill>
          </a:ln>
        </p:spPr>
        <p:txBody>
          <a:bodyPr wrap="square">
            <a:spAutoFit/>
          </a:bodyPr>
          <a:lstStyle/>
          <a:p>
            <a:r>
              <a:rPr lang="en-US" sz="2400" b="1" dirty="0" smtClean="0">
                <a:solidFill>
                  <a:srgbClr val="7F0055"/>
                </a:solidFill>
                <a:latin typeface="Consolas" panose="020B0609020204030204" pitchFamily="49" charset="0"/>
              </a:rPr>
              <a:t>Parameter constructor</a:t>
            </a:r>
          </a:p>
          <a:p>
            <a:r>
              <a:rPr lang="en-US" sz="2400" b="1" dirty="0" smtClean="0">
                <a:solidFill>
                  <a:srgbClr val="7F0055"/>
                </a:solidFill>
                <a:latin typeface="Consolas" panose="020B0609020204030204" pitchFamily="49" charset="0"/>
              </a:rPr>
              <a:t>package</a:t>
            </a:r>
            <a:r>
              <a:rPr lang="en-US" sz="2400" b="1" dirty="0" smtClean="0">
                <a:solidFill>
                  <a:srgbClr val="000000"/>
                </a:solidFill>
                <a:latin typeface="Consolas" panose="020B0609020204030204" pitchFamily="49" charset="0"/>
              </a:rPr>
              <a:t> </a:t>
            </a:r>
            <a:r>
              <a:rPr lang="en-US" sz="2400" b="1" dirty="0">
                <a:solidFill>
                  <a:srgbClr val="000000"/>
                </a:solidFill>
                <a:latin typeface="Consolas" panose="020B0609020204030204" pitchFamily="49" charset="0"/>
              </a:rPr>
              <a:t>proj1</a:t>
            </a:r>
            <a:r>
              <a:rPr lang="en-US" sz="2400" b="1" dirty="0" smtClean="0">
                <a:solidFill>
                  <a:srgbClr val="000000"/>
                </a:solidFill>
                <a:latin typeface="Consolas" panose="020B0609020204030204" pitchFamily="49" charset="0"/>
              </a:rPr>
              <a:t>;</a:t>
            </a:r>
            <a:endParaRPr lang="en-US" sz="2400" dirty="0">
              <a:latin typeface="Consolas" panose="020B0609020204030204" pitchFamily="49" charset="0"/>
            </a:endParaRPr>
          </a:p>
          <a:p>
            <a:r>
              <a:rPr lang="en-US" sz="2400" b="1" dirty="0">
                <a:solidFill>
                  <a:srgbClr val="7F0055"/>
                </a:solidFill>
                <a:latin typeface="Consolas" panose="020B0609020204030204" pitchFamily="49" charset="0"/>
              </a:rPr>
              <a:t>class</a:t>
            </a:r>
            <a:r>
              <a:rPr lang="en-US" sz="2400" b="1" dirty="0">
                <a:solidFill>
                  <a:srgbClr val="000000"/>
                </a:solidFill>
                <a:latin typeface="Consolas" panose="020B0609020204030204" pitchFamily="49" charset="0"/>
              </a:rPr>
              <a:t> Test {</a:t>
            </a:r>
          </a:p>
          <a:p>
            <a:r>
              <a:rPr lang="en-US" sz="2400" b="1" dirty="0" err="1">
                <a:solidFill>
                  <a:srgbClr val="7F0055"/>
                </a:solidFill>
                <a:latin typeface="Consolas" panose="020B0609020204030204" pitchFamily="49" charset="0"/>
              </a:rPr>
              <a:t>int</a:t>
            </a:r>
            <a:r>
              <a:rPr lang="en-US" sz="2400" b="1" dirty="0">
                <a:solidFill>
                  <a:srgbClr val="000000"/>
                </a:solidFill>
                <a:latin typeface="Consolas" panose="020B0609020204030204" pitchFamily="49" charset="0"/>
              </a:rPr>
              <a:t> </a:t>
            </a:r>
            <a:r>
              <a:rPr lang="en-US" sz="2400" b="1" dirty="0" err="1">
                <a:solidFill>
                  <a:srgbClr val="0000C0"/>
                </a:solidFill>
                <a:latin typeface="Consolas" panose="020B0609020204030204" pitchFamily="49" charset="0"/>
              </a:rPr>
              <a:t>a</a:t>
            </a:r>
            <a:r>
              <a:rPr lang="en-US" sz="2400" b="1" dirty="0" err="1">
                <a:solidFill>
                  <a:srgbClr val="000000"/>
                </a:solidFill>
                <a:latin typeface="Consolas" panose="020B0609020204030204" pitchFamily="49" charset="0"/>
              </a:rPr>
              <a:t>,</a:t>
            </a:r>
            <a:r>
              <a:rPr lang="en-US" sz="2400" b="1" dirty="0" err="1">
                <a:solidFill>
                  <a:srgbClr val="0000C0"/>
                </a:solidFill>
                <a:latin typeface="Consolas" panose="020B0609020204030204" pitchFamily="49" charset="0"/>
              </a:rPr>
              <a:t>b</a:t>
            </a:r>
            <a:r>
              <a:rPr lang="en-US" sz="2400" b="1" dirty="0">
                <a:solidFill>
                  <a:srgbClr val="000000"/>
                </a:solidFill>
                <a:latin typeface="Consolas" panose="020B0609020204030204" pitchFamily="49" charset="0"/>
              </a:rPr>
              <a:t>;</a:t>
            </a:r>
          </a:p>
          <a:p>
            <a:r>
              <a:rPr lang="en-US" sz="2400" dirty="0">
                <a:solidFill>
                  <a:srgbClr val="000000"/>
                </a:solidFill>
                <a:latin typeface="Consolas" panose="020B0609020204030204" pitchFamily="49" charset="0"/>
              </a:rPr>
              <a:t>Test( </a:t>
            </a:r>
            <a:r>
              <a:rPr lang="en-US" sz="2400" b="1" dirty="0" err="1">
                <a:solidFill>
                  <a:srgbClr val="7F0055"/>
                </a:solidFill>
                <a:latin typeface="Consolas" panose="020B0609020204030204" pitchFamily="49" charset="0"/>
              </a:rPr>
              <a:t>int</a:t>
            </a:r>
            <a:r>
              <a:rPr lang="en-US" sz="2400" b="1" dirty="0">
                <a:solidFill>
                  <a:srgbClr val="000000"/>
                </a:solidFill>
                <a:latin typeface="Consolas" panose="020B0609020204030204" pitchFamily="49" charset="0"/>
              </a:rPr>
              <a:t> </a:t>
            </a:r>
            <a:r>
              <a:rPr lang="en-US" sz="2400" b="1" dirty="0">
                <a:solidFill>
                  <a:srgbClr val="6A3E3E"/>
                </a:solidFill>
                <a:latin typeface="Consolas" panose="020B0609020204030204" pitchFamily="49" charset="0"/>
              </a:rPr>
              <a:t>p</a:t>
            </a:r>
            <a:r>
              <a:rPr lang="en-US" sz="2400" b="1" dirty="0">
                <a:solidFill>
                  <a:srgbClr val="000000"/>
                </a:solidFill>
                <a:latin typeface="Consolas" panose="020B0609020204030204" pitchFamily="49" charset="0"/>
              </a:rPr>
              <a:t>, </a:t>
            </a:r>
            <a:r>
              <a:rPr lang="en-US" sz="2400" b="1" dirty="0" err="1">
                <a:solidFill>
                  <a:srgbClr val="7F0055"/>
                </a:solidFill>
                <a:latin typeface="Consolas" panose="020B0609020204030204" pitchFamily="49" charset="0"/>
              </a:rPr>
              <a:t>int</a:t>
            </a:r>
            <a:r>
              <a:rPr lang="en-US" sz="2400" b="1" dirty="0">
                <a:solidFill>
                  <a:srgbClr val="000000"/>
                </a:solidFill>
                <a:latin typeface="Consolas" panose="020B0609020204030204" pitchFamily="49" charset="0"/>
              </a:rPr>
              <a:t> </a:t>
            </a:r>
            <a:r>
              <a:rPr lang="en-US" sz="2400" b="1" dirty="0">
                <a:solidFill>
                  <a:srgbClr val="6A3E3E"/>
                </a:solidFill>
                <a:latin typeface="Consolas" panose="020B0609020204030204" pitchFamily="49" charset="0"/>
              </a:rPr>
              <a:t>y</a:t>
            </a:r>
            <a:r>
              <a:rPr lang="en-US" sz="2400" b="1" dirty="0">
                <a:solidFill>
                  <a:srgbClr val="000000"/>
                </a:solidFill>
                <a:latin typeface="Consolas" panose="020B0609020204030204" pitchFamily="49" charset="0"/>
              </a:rPr>
              <a:t>){</a:t>
            </a:r>
          </a:p>
          <a:p>
            <a:r>
              <a:rPr lang="en-US" sz="2400" dirty="0">
                <a:solidFill>
                  <a:srgbClr val="0000C0"/>
                </a:solidFill>
                <a:latin typeface="Consolas" panose="020B0609020204030204" pitchFamily="49" charset="0"/>
              </a:rPr>
              <a:t>a</a:t>
            </a:r>
            <a:r>
              <a:rPr lang="en-US" sz="2400" dirty="0">
                <a:solidFill>
                  <a:srgbClr val="000000"/>
                </a:solidFill>
                <a:latin typeface="Consolas" panose="020B0609020204030204" pitchFamily="49" charset="0"/>
              </a:rPr>
              <a:t>=</a:t>
            </a:r>
            <a:r>
              <a:rPr lang="en-US" sz="2400" dirty="0" err="1">
                <a:solidFill>
                  <a:srgbClr val="6A3E3E"/>
                </a:solidFill>
                <a:latin typeface="Consolas" panose="020B0609020204030204" pitchFamily="49" charset="0"/>
              </a:rPr>
              <a:t>p</a:t>
            </a:r>
            <a:r>
              <a:rPr lang="en-US" sz="2400" dirty="0" err="1">
                <a:solidFill>
                  <a:srgbClr val="000000"/>
                </a:solidFill>
                <a:latin typeface="Consolas" panose="020B0609020204030204" pitchFamily="49" charset="0"/>
              </a:rPr>
              <a:t>;</a:t>
            </a:r>
            <a:r>
              <a:rPr lang="en-US" sz="2400" dirty="0" err="1">
                <a:solidFill>
                  <a:srgbClr val="0000C0"/>
                </a:solidFill>
                <a:latin typeface="Consolas" panose="020B0609020204030204" pitchFamily="49" charset="0"/>
              </a:rPr>
              <a:t>b</a:t>
            </a:r>
            <a:r>
              <a:rPr lang="en-US" sz="2400" dirty="0">
                <a:solidFill>
                  <a:srgbClr val="000000"/>
                </a:solidFill>
                <a:latin typeface="Consolas" panose="020B0609020204030204" pitchFamily="49" charset="0"/>
              </a:rPr>
              <a:t>=</a:t>
            </a:r>
            <a:r>
              <a:rPr lang="en-US" sz="2400" dirty="0">
                <a:solidFill>
                  <a:srgbClr val="6A3E3E"/>
                </a:solidFill>
                <a:latin typeface="Consolas" panose="020B0609020204030204" pitchFamily="49" charset="0"/>
              </a:rPr>
              <a:t>y</a:t>
            </a:r>
            <a:r>
              <a:rPr lang="en-US" sz="2400" dirty="0">
                <a:solidFill>
                  <a:srgbClr val="000000"/>
                </a:solidFill>
                <a:latin typeface="Consolas" panose="020B0609020204030204" pitchFamily="49" charset="0"/>
              </a:rPr>
              <a:t>;</a:t>
            </a:r>
          </a:p>
          <a:p>
            <a:r>
              <a:rPr lang="en-US" sz="2400" dirty="0" err="1">
                <a:solidFill>
                  <a:srgbClr val="000000"/>
                </a:solidFill>
                <a:latin typeface="Consolas" panose="020B0609020204030204" pitchFamily="49" charset="0"/>
              </a:rPr>
              <a:t>System.</a:t>
            </a:r>
            <a:r>
              <a:rPr lang="en-US" sz="2400" b="1" i="1" dirty="0" err="1">
                <a:solidFill>
                  <a:srgbClr val="0000C0"/>
                </a:solidFill>
                <a:latin typeface="Consolas" panose="020B0609020204030204" pitchFamily="49" charset="0"/>
              </a:rPr>
              <a:t>out</a:t>
            </a:r>
            <a:r>
              <a:rPr lang="en-US" sz="2400" b="1" i="1" dirty="0" err="1">
                <a:solidFill>
                  <a:srgbClr val="000000"/>
                </a:solidFill>
                <a:latin typeface="Consolas" panose="020B0609020204030204" pitchFamily="49" charset="0"/>
              </a:rPr>
              <a:t>.println</a:t>
            </a:r>
            <a:r>
              <a:rPr lang="en-US" sz="2400" b="1" i="1" dirty="0">
                <a:solidFill>
                  <a:srgbClr val="000000"/>
                </a:solidFill>
                <a:latin typeface="Consolas" panose="020B0609020204030204" pitchFamily="49" charset="0"/>
              </a:rPr>
              <a:t>(</a:t>
            </a:r>
            <a:r>
              <a:rPr lang="en-US" sz="2400" b="1" i="1" dirty="0">
                <a:solidFill>
                  <a:srgbClr val="2A00FF"/>
                </a:solidFill>
                <a:latin typeface="Consolas" panose="020B0609020204030204" pitchFamily="49" charset="0"/>
              </a:rPr>
              <a:t>"</a:t>
            </a:r>
            <a:r>
              <a:rPr lang="en-US" sz="2400" b="1" i="1" dirty="0" err="1">
                <a:solidFill>
                  <a:srgbClr val="2A00FF"/>
                </a:solidFill>
                <a:latin typeface="Consolas" panose="020B0609020204030204" pitchFamily="49" charset="0"/>
              </a:rPr>
              <a:t>A"</a:t>
            </a:r>
            <a:r>
              <a:rPr lang="en-US" sz="2400" b="1" i="1" dirty="0" err="1">
                <a:solidFill>
                  <a:srgbClr val="000000"/>
                </a:solidFill>
                <a:latin typeface="Consolas" panose="020B0609020204030204" pitchFamily="49" charset="0"/>
              </a:rPr>
              <a:t>+</a:t>
            </a:r>
            <a:r>
              <a:rPr lang="en-US" sz="2400" b="1" i="1" dirty="0" err="1">
                <a:solidFill>
                  <a:srgbClr val="0000C0"/>
                </a:solidFill>
                <a:latin typeface="Consolas" panose="020B0609020204030204" pitchFamily="49" charset="0"/>
              </a:rPr>
              <a:t>a</a:t>
            </a:r>
            <a:r>
              <a:rPr lang="en-US" sz="2400" b="1" i="1" dirty="0">
                <a:solidFill>
                  <a:srgbClr val="000000"/>
                </a:solidFill>
                <a:latin typeface="Consolas" panose="020B0609020204030204" pitchFamily="49" charset="0"/>
              </a:rPr>
              <a:t>+</a:t>
            </a:r>
            <a:r>
              <a:rPr lang="en-US" sz="2400" b="1" i="1" dirty="0">
                <a:solidFill>
                  <a:srgbClr val="2A00FF"/>
                </a:solidFill>
                <a:latin typeface="Consolas" panose="020B0609020204030204" pitchFamily="49" charset="0"/>
              </a:rPr>
              <a:t>" "</a:t>
            </a:r>
            <a:r>
              <a:rPr lang="en-US" sz="2400" b="1" i="1" dirty="0">
                <a:solidFill>
                  <a:srgbClr val="000000"/>
                </a:solidFill>
                <a:latin typeface="Consolas" panose="020B0609020204030204" pitchFamily="49" charset="0"/>
              </a:rPr>
              <a:t>+</a:t>
            </a:r>
            <a:r>
              <a:rPr lang="en-US" sz="2400" b="1" i="1" dirty="0">
                <a:solidFill>
                  <a:srgbClr val="0000C0"/>
                </a:solidFill>
                <a:latin typeface="Consolas" panose="020B0609020204030204" pitchFamily="49" charset="0"/>
              </a:rPr>
              <a:t>b</a:t>
            </a:r>
            <a:r>
              <a:rPr lang="en-US" sz="2400" b="1" i="1" dirty="0">
                <a:solidFill>
                  <a:srgbClr val="000000"/>
                </a:solidFill>
                <a:latin typeface="Consolas" panose="020B0609020204030204" pitchFamily="49" charset="0"/>
              </a:rPr>
              <a:t>);</a:t>
            </a:r>
          </a:p>
          <a:p>
            <a:r>
              <a:rPr lang="en-US" sz="2400" dirty="0" err="1">
                <a:solidFill>
                  <a:srgbClr val="000000"/>
                </a:solidFill>
                <a:latin typeface="Consolas" panose="020B0609020204030204" pitchFamily="49" charset="0"/>
              </a:rPr>
              <a:t>System.</a:t>
            </a:r>
            <a:r>
              <a:rPr lang="en-US" sz="2400" b="1" i="1" dirty="0" err="1">
                <a:solidFill>
                  <a:srgbClr val="0000C0"/>
                </a:solidFill>
                <a:latin typeface="Consolas" panose="020B0609020204030204" pitchFamily="49" charset="0"/>
              </a:rPr>
              <a:t>out</a:t>
            </a:r>
            <a:r>
              <a:rPr lang="en-US" sz="2400" b="1" i="1" dirty="0" err="1">
                <a:solidFill>
                  <a:srgbClr val="000000"/>
                </a:solidFill>
                <a:latin typeface="Consolas" panose="020B0609020204030204" pitchFamily="49" charset="0"/>
              </a:rPr>
              <a:t>.println</a:t>
            </a:r>
            <a:r>
              <a:rPr lang="en-US" sz="2400" b="1" i="1" dirty="0">
                <a:solidFill>
                  <a:srgbClr val="000000"/>
                </a:solidFill>
                <a:latin typeface="Consolas" panose="020B0609020204030204" pitchFamily="49" charset="0"/>
              </a:rPr>
              <a:t>(</a:t>
            </a:r>
            <a:r>
              <a:rPr lang="en-US" sz="2400" b="1" i="1" dirty="0">
                <a:solidFill>
                  <a:srgbClr val="2A00FF"/>
                </a:solidFill>
                <a:latin typeface="Consolas" panose="020B0609020204030204" pitchFamily="49" charset="0"/>
              </a:rPr>
              <a:t>"parameter </a:t>
            </a:r>
            <a:r>
              <a:rPr lang="en-US" sz="2400" b="1" i="1" dirty="0" err="1">
                <a:solidFill>
                  <a:srgbClr val="2A00FF"/>
                </a:solidFill>
                <a:latin typeface="Consolas" panose="020B0609020204030204" pitchFamily="49" charset="0"/>
              </a:rPr>
              <a:t>costructor</a:t>
            </a:r>
            <a:r>
              <a:rPr lang="en-US" sz="2400" b="1" i="1" dirty="0">
                <a:solidFill>
                  <a:srgbClr val="2A00FF"/>
                </a:solidFill>
                <a:latin typeface="Consolas" panose="020B0609020204030204" pitchFamily="49" charset="0"/>
              </a:rPr>
              <a:t>"</a:t>
            </a:r>
            <a:r>
              <a:rPr lang="en-US" sz="2400" b="1" i="1" dirty="0">
                <a:solidFill>
                  <a:srgbClr val="000000"/>
                </a:solidFill>
                <a:latin typeface="Consolas" panose="020B0609020204030204" pitchFamily="49" charset="0"/>
              </a:rPr>
              <a:t>);</a:t>
            </a:r>
          </a:p>
          <a:p>
            <a:r>
              <a:rPr lang="en-US" sz="2400" dirty="0" smtClean="0">
                <a:solidFill>
                  <a:srgbClr val="000000"/>
                </a:solidFill>
                <a:latin typeface="Consolas" panose="020B0609020204030204" pitchFamily="49" charset="0"/>
              </a:rPr>
              <a:t>} }</a:t>
            </a:r>
            <a:endParaRPr lang="en-US" sz="2400" dirty="0">
              <a:solidFill>
                <a:srgbClr val="000000"/>
              </a:solidFill>
              <a:latin typeface="Consolas" panose="020B0609020204030204" pitchFamily="49" charset="0"/>
            </a:endParaRPr>
          </a:p>
          <a:p>
            <a:r>
              <a:rPr lang="en-US" sz="2400" b="1" dirty="0">
                <a:solidFill>
                  <a:srgbClr val="FF0000"/>
                </a:solidFill>
                <a:latin typeface="Consolas" panose="020B0609020204030204" pitchFamily="49" charset="0"/>
              </a:rPr>
              <a:t>class Run{</a:t>
            </a:r>
          </a:p>
          <a:p>
            <a:r>
              <a:rPr lang="en-US" sz="2400" b="1" dirty="0">
                <a:solidFill>
                  <a:srgbClr val="FF0000"/>
                </a:solidFill>
                <a:latin typeface="Consolas" panose="020B0609020204030204" pitchFamily="49" charset="0"/>
              </a:rPr>
              <a:t>public static void main(String [] </a:t>
            </a:r>
            <a:r>
              <a:rPr lang="en-US" sz="2400" b="1" dirty="0" err="1">
                <a:solidFill>
                  <a:srgbClr val="FF0000"/>
                </a:solidFill>
                <a:latin typeface="Consolas" panose="020B0609020204030204" pitchFamily="49" charset="0"/>
              </a:rPr>
              <a:t>args</a:t>
            </a:r>
            <a:r>
              <a:rPr lang="en-US" sz="2400" b="1" dirty="0">
                <a:solidFill>
                  <a:srgbClr val="FF0000"/>
                </a:solidFill>
                <a:latin typeface="Consolas" panose="020B0609020204030204" pitchFamily="49" charset="0"/>
              </a:rPr>
              <a:t>) {</a:t>
            </a:r>
          </a:p>
          <a:p>
            <a:r>
              <a:rPr lang="en-US" sz="2400" dirty="0">
                <a:latin typeface="Consolas" panose="020B0609020204030204" pitchFamily="49" charset="0"/>
              </a:rPr>
              <a:t>Test </a:t>
            </a:r>
            <a:r>
              <a:rPr lang="en-US" sz="2400" u="sng" dirty="0">
                <a:latin typeface="Consolas" panose="020B0609020204030204" pitchFamily="49" charset="0"/>
              </a:rPr>
              <a:t>t=</a:t>
            </a:r>
            <a:r>
              <a:rPr lang="en-US" sz="2400" b="1" u="sng" dirty="0">
                <a:latin typeface="Consolas" panose="020B0609020204030204" pitchFamily="49" charset="0"/>
              </a:rPr>
              <a:t>new Test(5,7</a:t>
            </a:r>
            <a:r>
              <a:rPr lang="en-US" sz="2400" b="1" u="sng" dirty="0" smtClean="0">
                <a:latin typeface="Consolas" panose="020B0609020204030204" pitchFamily="49" charset="0"/>
              </a:rPr>
              <a:t>); </a:t>
            </a:r>
            <a:r>
              <a:rPr lang="en-US" sz="2400" dirty="0" smtClean="0">
                <a:solidFill>
                  <a:srgbClr val="FF0000"/>
                </a:solidFill>
                <a:latin typeface="Consolas" panose="020B0609020204030204" pitchFamily="49" charset="0"/>
              </a:rPr>
              <a:t>} }</a:t>
            </a:r>
            <a:endParaRPr lang="en-US" sz="2400" dirty="0">
              <a:solidFill>
                <a:srgbClr val="FF0000"/>
              </a:solidFill>
            </a:endParaRPr>
          </a:p>
        </p:txBody>
      </p:sp>
    </p:spTree>
    <p:extLst>
      <p:ext uri="{BB962C8B-B14F-4D97-AF65-F5344CB8AC3E}">
        <p14:creationId xmlns:p14="http://schemas.microsoft.com/office/powerpoint/2010/main" val="350821083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434" t="23457" r="38905" b="22634"/>
          <a:stretch/>
        </p:blipFill>
        <p:spPr>
          <a:xfrm>
            <a:off x="300447" y="169817"/>
            <a:ext cx="5656215" cy="3422469"/>
          </a:xfrm>
          <a:prstGeom prst="rect">
            <a:avLst/>
          </a:prstGeom>
        </p:spPr>
      </p:pic>
      <p:pic>
        <p:nvPicPr>
          <p:cNvPr id="5" name="Picture 4"/>
          <p:cNvPicPr>
            <a:picLocks noChangeAspect="1"/>
          </p:cNvPicPr>
          <p:nvPr/>
        </p:nvPicPr>
        <p:blipFill rotWithShape="1">
          <a:blip r:embed="rId3"/>
          <a:srcRect l="5744" t="25198" r="38477" b="20635"/>
          <a:stretch/>
        </p:blipFill>
        <p:spPr>
          <a:xfrm>
            <a:off x="6426931" y="352697"/>
            <a:ext cx="5394955" cy="3239589"/>
          </a:xfrm>
          <a:prstGeom prst="rect">
            <a:avLst/>
          </a:prstGeom>
        </p:spPr>
      </p:pic>
      <p:pic>
        <p:nvPicPr>
          <p:cNvPr id="6" name="Picture 5"/>
          <p:cNvPicPr>
            <a:picLocks noChangeAspect="1"/>
          </p:cNvPicPr>
          <p:nvPr/>
        </p:nvPicPr>
        <p:blipFill rotWithShape="1">
          <a:blip r:embed="rId4"/>
          <a:srcRect l="5473" t="9879" r="4236" b="8275"/>
          <a:stretch/>
        </p:blipFill>
        <p:spPr>
          <a:xfrm>
            <a:off x="300447" y="3971109"/>
            <a:ext cx="5656216" cy="2821578"/>
          </a:xfrm>
          <a:prstGeom prst="rect">
            <a:avLst/>
          </a:prstGeom>
        </p:spPr>
      </p:pic>
      <p:pic>
        <p:nvPicPr>
          <p:cNvPr id="8" name="Picture 7"/>
          <p:cNvPicPr>
            <a:picLocks noChangeAspect="1"/>
          </p:cNvPicPr>
          <p:nvPr/>
        </p:nvPicPr>
        <p:blipFill rotWithShape="1">
          <a:blip r:embed="rId5"/>
          <a:srcRect l="5231" t="25389" r="38393" b="26114"/>
          <a:stretch/>
        </p:blipFill>
        <p:spPr>
          <a:xfrm>
            <a:off x="6622867" y="4147457"/>
            <a:ext cx="4598127" cy="2390504"/>
          </a:xfrm>
          <a:prstGeom prst="rect">
            <a:avLst/>
          </a:prstGeom>
        </p:spPr>
      </p:pic>
    </p:spTree>
    <p:extLst>
      <p:ext uri="{BB962C8B-B14F-4D97-AF65-F5344CB8AC3E}">
        <p14:creationId xmlns:p14="http://schemas.microsoft.com/office/powerpoint/2010/main" val="165330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6271" t="25507" r="44600" b="23279"/>
          <a:stretch/>
        </p:blipFill>
        <p:spPr>
          <a:xfrm>
            <a:off x="326571" y="182881"/>
            <a:ext cx="5525589" cy="3788228"/>
          </a:xfrm>
          <a:prstGeom prst="rect">
            <a:avLst/>
          </a:prstGeom>
        </p:spPr>
      </p:pic>
      <p:pic>
        <p:nvPicPr>
          <p:cNvPr id="5" name="Picture 4"/>
          <p:cNvPicPr>
            <a:picLocks noChangeAspect="1"/>
          </p:cNvPicPr>
          <p:nvPr/>
        </p:nvPicPr>
        <p:blipFill rotWithShape="1">
          <a:blip r:embed="rId3"/>
          <a:srcRect l="13631" t="22882" r="51829" b="20253"/>
          <a:stretch/>
        </p:blipFill>
        <p:spPr>
          <a:xfrm>
            <a:off x="6779622" y="182880"/>
            <a:ext cx="5225144" cy="6400799"/>
          </a:xfrm>
          <a:prstGeom prst="rect">
            <a:avLst/>
          </a:prstGeom>
        </p:spPr>
      </p:pic>
      <p:pic>
        <p:nvPicPr>
          <p:cNvPr id="6" name="Picture 5"/>
          <p:cNvPicPr>
            <a:picLocks noChangeAspect="1"/>
          </p:cNvPicPr>
          <p:nvPr/>
        </p:nvPicPr>
        <p:blipFill rotWithShape="1">
          <a:blip r:embed="rId4"/>
          <a:srcRect l="3642" t="45892" r="61811" b="23647"/>
          <a:stretch/>
        </p:blipFill>
        <p:spPr>
          <a:xfrm>
            <a:off x="496387" y="4258492"/>
            <a:ext cx="5159829" cy="1985556"/>
          </a:xfrm>
          <a:prstGeom prst="rect">
            <a:avLst/>
          </a:prstGeom>
        </p:spPr>
      </p:pic>
    </p:spTree>
    <p:extLst>
      <p:ext uri="{BB962C8B-B14F-4D97-AF65-F5344CB8AC3E}">
        <p14:creationId xmlns:p14="http://schemas.microsoft.com/office/powerpoint/2010/main" val="631980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9818" y="0"/>
            <a:ext cx="5865222" cy="6863417"/>
          </a:xfrm>
          <a:prstGeom prst="rect">
            <a:avLst/>
          </a:prstGeom>
        </p:spPr>
        <p:txBody>
          <a:bodyPr wrap="square">
            <a:spAutoFit/>
          </a:bodyPr>
          <a:lstStyle/>
          <a:p>
            <a:r>
              <a:rPr lang="en-US" sz="2000" dirty="0"/>
              <a:t>import </a:t>
            </a:r>
            <a:r>
              <a:rPr lang="en-US" sz="2000" dirty="0" err="1"/>
              <a:t>java.awt.Button</a:t>
            </a:r>
            <a:r>
              <a:rPr lang="en-US" sz="2000" dirty="0"/>
              <a:t>;</a:t>
            </a:r>
          </a:p>
          <a:p>
            <a:r>
              <a:rPr lang="en-US" sz="2000" dirty="0"/>
              <a:t>import </a:t>
            </a:r>
            <a:r>
              <a:rPr lang="en-US" sz="2000" dirty="0" err="1"/>
              <a:t>java.awt.Frame</a:t>
            </a:r>
            <a:r>
              <a:rPr lang="en-US" sz="2000" dirty="0"/>
              <a:t>;</a:t>
            </a:r>
          </a:p>
          <a:p>
            <a:r>
              <a:rPr lang="en-US" sz="2000" dirty="0"/>
              <a:t>import </a:t>
            </a:r>
            <a:r>
              <a:rPr lang="en-US" sz="2000" dirty="0" err="1"/>
              <a:t>java.awt.FlowLayout</a:t>
            </a:r>
            <a:r>
              <a:rPr lang="en-US" sz="2000" dirty="0"/>
              <a:t>;</a:t>
            </a:r>
          </a:p>
          <a:p>
            <a:r>
              <a:rPr lang="en-US" sz="2000" dirty="0"/>
              <a:t>import </a:t>
            </a:r>
            <a:r>
              <a:rPr lang="en-US" sz="2000" dirty="0" err="1"/>
              <a:t>java.awt.Dimension</a:t>
            </a:r>
            <a:r>
              <a:rPr lang="en-US" sz="2000" dirty="0"/>
              <a:t>;</a:t>
            </a:r>
          </a:p>
          <a:p>
            <a:r>
              <a:rPr lang="en-US" sz="2000" dirty="0"/>
              <a:t>import </a:t>
            </a:r>
            <a:r>
              <a:rPr lang="en-US" sz="2000" dirty="0" err="1"/>
              <a:t>java.awt.Color</a:t>
            </a:r>
            <a:r>
              <a:rPr lang="en-US" sz="2000" dirty="0"/>
              <a:t>;</a:t>
            </a:r>
          </a:p>
          <a:p>
            <a:r>
              <a:rPr lang="en-US" sz="2000" dirty="0"/>
              <a:t>import </a:t>
            </a:r>
            <a:r>
              <a:rPr lang="en-US" sz="2000" dirty="0" err="1"/>
              <a:t>java.awt.event</a:t>
            </a:r>
            <a:r>
              <a:rPr lang="en-US" sz="2000" dirty="0"/>
              <a:t>.*;</a:t>
            </a:r>
          </a:p>
          <a:p>
            <a:r>
              <a:rPr lang="en-US" sz="2000" dirty="0"/>
              <a:t>class L </a:t>
            </a:r>
            <a:r>
              <a:rPr lang="en-US" sz="2000" dirty="0">
                <a:solidFill>
                  <a:srgbClr val="FF0000"/>
                </a:solidFill>
              </a:rPr>
              <a:t>extends Frame implements </a:t>
            </a:r>
            <a:r>
              <a:rPr lang="en-US" sz="2000" dirty="0" err="1">
                <a:solidFill>
                  <a:srgbClr val="FF0000"/>
                </a:solidFill>
              </a:rPr>
              <a:t>ActionListener</a:t>
            </a:r>
            <a:r>
              <a:rPr lang="en-US" sz="2000" dirty="0">
                <a:solidFill>
                  <a:srgbClr val="FF0000"/>
                </a:solidFill>
              </a:rPr>
              <a:t>{</a:t>
            </a:r>
          </a:p>
          <a:p>
            <a:r>
              <a:rPr lang="en-US" sz="2000" dirty="0">
                <a:solidFill>
                  <a:srgbClr val="FF0000"/>
                </a:solidFill>
              </a:rPr>
              <a:t>Button </a:t>
            </a:r>
            <a:r>
              <a:rPr lang="en-US" sz="2000" dirty="0" err="1">
                <a:solidFill>
                  <a:srgbClr val="FF0000"/>
                </a:solidFill>
              </a:rPr>
              <a:t>b,c</a:t>
            </a:r>
            <a:r>
              <a:rPr lang="en-US" sz="2000" dirty="0">
                <a:solidFill>
                  <a:srgbClr val="FF0000"/>
                </a:solidFill>
              </a:rPr>
              <a:t>;</a:t>
            </a:r>
          </a:p>
          <a:p>
            <a:r>
              <a:rPr lang="en-US" sz="2000" dirty="0">
                <a:solidFill>
                  <a:srgbClr val="FF0000"/>
                </a:solidFill>
              </a:rPr>
              <a:t>public L(){</a:t>
            </a:r>
          </a:p>
          <a:p>
            <a:r>
              <a:rPr lang="en-US" sz="2000" dirty="0" err="1">
                <a:solidFill>
                  <a:srgbClr val="FF0000"/>
                </a:solidFill>
              </a:rPr>
              <a:t>setSize</a:t>
            </a:r>
            <a:r>
              <a:rPr lang="en-US" sz="2000" dirty="0">
                <a:solidFill>
                  <a:srgbClr val="FF0000"/>
                </a:solidFill>
              </a:rPr>
              <a:t>(600,300</a:t>
            </a:r>
            <a:r>
              <a:rPr lang="en-US" sz="2000" dirty="0" smtClean="0">
                <a:solidFill>
                  <a:srgbClr val="FF0000"/>
                </a:solidFill>
              </a:rPr>
              <a:t>);  </a:t>
            </a:r>
            <a:r>
              <a:rPr lang="en-US" sz="2000" dirty="0" err="1" smtClean="0">
                <a:solidFill>
                  <a:srgbClr val="FF0000"/>
                </a:solidFill>
              </a:rPr>
              <a:t>setVisible</a:t>
            </a:r>
            <a:r>
              <a:rPr lang="en-US" sz="2000" dirty="0" smtClean="0">
                <a:solidFill>
                  <a:srgbClr val="FF0000"/>
                </a:solidFill>
              </a:rPr>
              <a:t>(true</a:t>
            </a:r>
            <a:r>
              <a:rPr lang="en-US" sz="2000" dirty="0">
                <a:solidFill>
                  <a:srgbClr val="FF0000"/>
                </a:solidFill>
              </a:rPr>
              <a:t>);</a:t>
            </a:r>
          </a:p>
          <a:p>
            <a:r>
              <a:rPr lang="en-US" sz="2000" dirty="0" err="1">
                <a:solidFill>
                  <a:srgbClr val="FF0000"/>
                </a:solidFill>
              </a:rPr>
              <a:t>setLayout</a:t>
            </a:r>
            <a:r>
              <a:rPr lang="en-US" sz="2000" dirty="0">
                <a:solidFill>
                  <a:srgbClr val="FF0000"/>
                </a:solidFill>
              </a:rPr>
              <a:t>(new </a:t>
            </a:r>
            <a:r>
              <a:rPr lang="en-US" sz="2000" dirty="0" err="1">
                <a:solidFill>
                  <a:srgbClr val="FF0000"/>
                </a:solidFill>
              </a:rPr>
              <a:t>FlowLayout</a:t>
            </a:r>
            <a:r>
              <a:rPr lang="en-US" sz="2000" dirty="0" smtClean="0">
                <a:solidFill>
                  <a:srgbClr val="FF0000"/>
                </a:solidFill>
              </a:rPr>
              <a:t>()); </a:t>
            </a:r>
            <a:r>
              <a:rPr lang="en-US" sz="2000" dirty="0" err="1" smtClean="0">
                <a:solidFill>
                  <a:srgbClr val="FF0000"/>
                </a:solidFill>
              </a:rPr>
              <a:t>setLocation</a:t>
            </a:r>
            <a:r>
              <a:rPr lang="en-US" sz="2000" dirty="0" smtClean="0">
                <a:solidFill>
                  <a:srgbClr val="FF0000"/>
                </a:solidFill>
              </a:rPr>
              <a:t>(50,50</a:t>
            </a:r>
            <a:r>
              <a:rPr lang="en-US" sz="2000" dirty="0">
                <a:solidFill>
                  <a:srgbClr val="FF0000"/>
                </a:solidFill>
              </a:rPr>
              <a:t>);</a:t>
            </a:r>
          </a:p>
          <a:p>
            <a:r>
              <a:rPr lang="en-US" sz="2000" dirty="0" err="1">
                <a:solidFill>
                  <a:srgbClr val="FF0000"/>
                </a:solidFill>
              </a:rPr>
              <a:t>setBackground</a:t>
            </a:r>
            <a:r>
              <a:rPr lang="en-US" sz="2000" dirty="0">
                <a:solidFill>
                  <a:srgbClr val="FF0000"/>
                </a:solidFill>
              </a:rPr>
              <a:t>(</a:t>
            </a:r>
            <a:r>
              <a:rPr lang="en-US" sz="2000" dirty="0" err="1">
                <a:solidFill>
                  <a:srgbClr val="FF0000"/>
                </a:solidFill>
              </a:rPr>
              <a:t>Color.GREEN</a:t>
            </a:r>
            <a:r>
              <a:rPr lang="en-US" sz="2000" dirty="0">
                <a:solidFill>
                  <a:srgbClr val="FF0000"/>
                </a:solidFill>
              </a:rPr>
              <a:t>);</a:t>
            </a:r>
          </a:p>
          <a:p>
            <a:r>
              <a:rPr lang="en-US" sz="2000" dirty="0">
                <a:solidFill>
                  <a:srgbClr val="FF0000"/>
                </a:solidFill>
              </a:rPr>
              <a:t>b=new Button("Click Here</a:t>
            </a:r>
            <a:r>
              <a:rPr lang="en-US" sz="2000" dirty="0" smtClean="0">
                <a:solidFill>
                  <a:srgbClr val="FF0000"/>
                </a:solidFill>
              </a:rPr>
              <a:t>");  c=new </a:t>
            </a:r>
            <a:r>
              <a:rPr lang="en-US" sz="2000" dirty="0">
                <a:solidFill>
                  <a:srgbClr val="FF0000"/>
                </a:solidFill>
              </a:rPr>
              <a:t>Button("HI");</a:t>
            </a:r>
          </a:p>
          <a:p>
            <a:r>
              <a:rPr lang="en-US" sz="2000" b="1" dirty="0" err="1"/>
              <a:t>b</a:t>
            </a:r>
            <a:r>
              <a:rPr lang="en-US" sz="2000" dirty="0" err="1"/>
              <a:t>.addActionListener</a:t>
            </a:r>
            <a:r>
              <a:rPr lang="en-US" sz="2000" dirty="0"/>
              <a:t>(this) </a:t>
            </a:r>
            <a:r>
              <a:rPr lang="en-US" sz="2000" dirty="0" smtClean="0"/>
              <a:t>;  </a:t>
            </a:r>
            <a:r>
              <a:rPr lang="en-US" sz="2000" b="1" dirty="0" err="1" smtClean="0">
                <a:solidFill>
                  <a:srgbClr val="FF0000"/>
                </a:solidFill>
              </a:rPr>
              <a:t>c</a:t>
            </a:r>
            <a:r>
              <a:rPr lang="en-US" sz="2000" dirty="0" err="1" smtClean="0"/>
              <a:t>.addActionListener</a:t>
            </a:r>
            <a:r>
              <a:rPr lang="en-US" sz="2000" dirty="0" smtClean="0"/>
              <a:t>(this</a:t>
            </a:r>
            <a:r>
              <a:rPr lang="en-US" sz="2000" dirty="0"/>
              <a:t>);</a:t>
            </a:r>
          </a:p>
          <a:p>
            <a:r>
              <a:rPr lang="en-US" sz="2000" dirty="0">
                <a:solidFill>
                  <a:srgbClr val="FF0000"/>
                </a:solidFill>
              </a:rPr>
              <a:t>add(b);add(c); </a:t>
            </a:r>
            <a:r>
              <a:rPr lang="en-US" sz="2000" dirty="0" smtClean="0">
                <a:solidFill>
                  <a:srgbClr val="FF0000"/>
                </a:solidFill>
              </a:rPr>
              <a:t> }</a:t>
            </a:r>
            <a:endParaRPr lang="en-US" sz="2000" dirty="0">
              <a:solidFill>
                <a:srgbClr val="FF0000"/>
              </a:solidFill>
            </a:endParaRPr>
          </a:p>
          <a:p>
            <a:r>
              <a:rPr lang="en-US" sz="2000" dirty="0"/>
              <a:t>public static void main(String[] </a:t>
            </a:r>
            <a:r>
              <a:rPr lang="en-US" sz="2000" dirty="0" err="1"/>
              <a:t>args</a:t>
            </a:r>
            <a:r>
              <a:rPr lang="en-US" sz="2000" dirty="0"/>
              <a:t>){</a:t>
            </a:r>
          </a:p>
          <a:p>
            <a:r>
              <a:rPr lang="en-US" sz="2000" dirty="0"/>
              <a:t>L l=new L();}</a:t>
            </a:r>
          </a:p>
          <a:p>
            <a:r>
              <a:rPr lang="en-US" sz="2000" dirty="0">
                <a:solidFill>
                  <a:schemeClr val="tx1">
                    <a:lumMod val="65000"/>
                    <a:lumOff val="35000"/>
                  </a:schemeClr>
                </a:solidFill>
              </a:rPr>
              <a:t>public void </a:t>
            </a:r>
            <a:r>
              <a:rPr lang="en-US" sz="2000" dirty="0" err="1">
                <a:solidFill>
                  <a:schemeClr val="tx1">
                    <a:lumMod val="65000"/>
                    <a:lumOff val="35000"/>
                  </a:schemeClr>
                </a:solidFill>
              </a:rPr>
              <a:t>actionPerformed</a:t>
            </a:r>
            <a:r>
              <a:rPr lang="en-US" sz="2000" dirty="0">
                <a:solidFill>
                  <a:schemeClr val="tx1">
                    <a:lumMod val="65000"/>
                    <a:lumOff val="35000"/>
                  </a:schemeClr>
                </a:solidFill>
              </a:rPr>
              <a:t>(</a:t>
            </a:r>
            <a:r>
              <a:rPr lang="en-US" sz="2000" dirty="0" err="1">
                <a:solidFill>
                  <a:schemeClr val="tx1">
                    <a:lumMod val="65000"/>
                    <a:lumOff val="35000"/>
                  </a:schemeClr>
                </a:solidFill>
              </a:rPr>
              <a:t>ActionEvent</a:t>
            </a:r>
            <a:r>
              <a:rPr lang="en-US" sz="2000" dirty="0">
                <a:solidFill>
                  <a:schemeClr val="tx1">
                    <a:lumMod val="65000"/>
                    <a:lumOff val="35000"/>
                  </a:schemeClr>
                </a:solidFill>
              </a:rPr>
              <a:t> e){</a:t>
            </a:r>
          </a:p>
          <a:p>
            <a:r>
              <a:rPr lang="en-US" sz="2000" dirty="0">
                <a:solidFill>
                  <a:schemeClr val="tx1">
                    <a:lumMod val="65000"/>
                    <a:lumOff val="35000"/>
                  </a:schemeClr>
                </a:solidFill>
              </a:rPr>
              <a:t>//</a:t>
            </a:r>
            <a:r>
              <a:rPr lang="en-US" sz="2000" dirty="0" err="1">
                <a:solidFill>
                  <a:schemeClr val="tx1">
                    <a:lumMod val="65000"/>
                    <a:lumOff val="35000"/>
                  </a:schemeClr>
                </a:solidFill>
              </a:rPr>
              <a:t>System.out.println</a:t>
            </a:r>
            <a:r>
              <a:rPr lang="en-US" sz="2000" dirty="0">
                <a:solidFill>
                  <a:schemeClr val="tx1">
                    <a:lumMod val="65000"/>
                    <a:lumOff val="35000"/>
                  </a:schemeClr>
                </a:solidFill>
              </a:rPr>
              <a:t>(</a:t>
            </a:r>
            <a:r>
              <a:rPr lang="en-US" sz="2000" dirty="0" err="1">
                <a:solidFill>
                  <a:schemeClr val="tx1">
                    <a:lumMod val="65000"/>
                    <a:lumOff val="35000"/>
                  </a:schemeClr>
                </a:solidFill>
              </a:rPr>
              <a:t>e.getSource</a:t>
            </a:r>
            <a:r>
              <a:rPr lang="en-US" sz="2000" dirty="0">
                <a:solidFill>
                  <a:schemeClr val="tx1">
                    <a:lumMod val="65000"/>
                    <a:lumOff val="35000"/>
                  </a:schemeClr>
                </a:solidFill>
              </a:rPr>
              <a:t>);</a:t>
            </a:r>
          </a:p>
          <a:p>
            <a:r>
              <a:rPr lang="en-US" sz="2000" dirty="0">
                <a:solidFill>
                  <a:schemeClr val="tx1">
                    <a:lumMod val="65000"/>
                    <a:lumOff val="35000"/>
                  </a:schemeClr>
                </a:solidFill>
              </a:rPr>
              <a:t>Object source=</a:t>
            </a:r>
            <a:r>
              <a:rPr lang="en-US" sz="2000" dirty="0" err="1">
                <a:solidFill>
                  <a:schemeClr val="tx1">
                    <a:lumMod val="65000"/>
                    <a:lumOff val="35000"/>
                  </a:schemeClr>
                </a:solidFill>
              </a:rPr>
              <a:t>e.getSource</a:t>
            </a:r>
            <a:r>
              <a:rPr lang="en-US" sz="2000" dirty="0">
                <a:solidFill>
                  <a:schemeClr val="tx1">
                    <a:lumMod val="65000"/>
                    <a:lumOff val="35000"/>
                  </a:schemeClr>
                </a:solidFill>
              </a:rPr>
              <a:t>();</a:t>
            </a:r>
          </a:p>
          <a:p>
            <a:r>
              <a:rPr lang="en-US" sz="2000" dirty="0">
                <a:solidFill>
                  <a:schemeClr val="tx1">
                    <a:lumMod val="65000"/>
                    <a:lumOff val="35000"/>
                  </a:schemeClr>
                </a:solidFill>
              </a:rPr>
              <a:t>if(source==b</a:t>
            </a:r>
            <a:r>
              <a:rPr lang="en-US" sz="2000" dirty="0" smtClean="0">
                <a:solidFill>
                  <a:schemeClr val="tx1">
                    <a:lumMod val="65000"/>
                    <a:lumOff val="35000"/>
                  </a:schemeClr>
                </a:solidFill>
              </a:rPr>
              <a:t>)  </a:t>
            </a:r>
            <a:r>
              <a:rPr lang="en-US" sz="2000" dirty="0" err="1" smtClean="0">
                <a:solidFill>
                  <a:schemeClr val="tx1">
                    <a:lumMod val="65000"/>
                    <a:lumOff val="35000"/>
                  </a:schemeClr>
                </a:solidFill>
              </a:rPr>
              <a:t>System.out.println</a:t>
            </a:r>
            <a:r>
              <a:rPr lang="en-US" sz="2000" dirty="0">
                <a:solidFill>
                  <a:schemeClr val="tx1">
                    <a:lumMod val="65000"/>
                    <a:lumOff val="35000"/>
                  </a:schemeClr>
                </a:solidFill>
              </a:rPr>
              <a:t>("First");</a:t>
            </a:r>
          </a:p>
          <a:p>
            <a:r>
              <a:rPr lang="en-US" sz="2000" dirty="0">
                <a:solidFill>
                  <a:schemeClr val="tx1">
                    <a:lumMod val="65000"/>
                    <a:lumOff val="35000"/>
                  </a:schemeClr>
                </a:solidFill>
              </a:rPr>
              <a:t>if(source==c</a:t>
            </a:r>
            <a:r>
              <a:rPr lang="en-US" sz="2000" dirty="0" smtClean="0">
                <a:solidFill>
                  <a:schemeClr val="tx1">
                    <a:lumMod val="65000"/>
                    <a:lumOff val="35000"/>
                  </a:schemeClr>
                </a:solidFill>
              </a:rPr>
              <a:t>)  </a:t>
            </a:r>
            <a:r>
              <a:rPr lang="en-US" sz="2000" dirty="0" err="1" smtClean="0">
                <a:solidFill>
                  <a:schemeClr val="tx1">
                    <a:lumMod val="65000"/>
                    <a:lumOff val="35000"/>
                  </a:schemeClr>
                </a:solidFill>
              </a:rPr>
              <a:t>System.out.println</a:t>
            </a:r>
            <a:r>
              <a:rPr lang="en-US" sz="2000" dirty="0">
                <a:solidFill>
                  <a:schemeClr val="tx1">
                    <a:lumMod val="65000"/>
                    <a:lumOff val="35000"/>
                  </a:schemeClr>
                </a:solidFill>
              </a:rPr>
              <a:t>("</a:t>
            </a:r>
            <a:r>
              <a:rPr lang="en-US" sz="2000" dirty="0" err="1">
                <a:solidFill>
                  <a:schemeClr val="tx1">
                    <a:lumMod val="65000"/>
                    <a:lumOff val="35000"/>
                  </a:schemeClr>
                </a:solidFill>
              </a:rPr>
              <a:t>Annother</a:t>
            </a:r>
            <a:r>
              <a:rPr lang="en-US" sz="2000" dirty="0" smtClean="0">
                <a:solidFill>
                  <a:schemeClr val="tx1">
                    <a:lumMod val="65000"/>
                    <a:lumOff val="35000"/>
                  </a:schemeClr>
                </a:solidFill>
              </a:rPr>
              <a:t>"); } </a:t>
            </a:r>
            <a:r>
              <a:rPr lang="en-US" sz="2000" dirty="0"/>
              <a:t>}</a:t>
            </a:r>
          </a:p>
        </p:txBody>
      </p:sp>
      <p:sp>
        <p:nvSpPr>
          <p:cNvPr id="3" name="Rectangle 2"/>
          <p:cNvSpPr/>
          <p:nvPr/>
        </p:nvSpPr>
        <p:spPr>
          <a:xfrm>
            <a:off x="6035040" y="0"/>
            <a:ext cx="5682343" cy="6740307"/>
          </a:xfrm>
          <a:prstGeom prst="rect">
            <a:avLst/>
          </a:prstGeom>
        </p:spPr>
        <p:txBody>
          <a:bodyPr wrap="square">
            <a:spAutoFit/>
          </a:bodyPr>
          <a:lstStyle/>
          <a:p>
            <a:r>
              <a:rPr lang="en-US" dirty="0"/>
              <a:t>import </a:t>
            </a:r>
            <a:r>
              <a:rPr lang="en-US" dirty="0" err="1"/>
              <a:t>java.awt.Button</a:t>
            </a:r>
            <a:r>
              <a:rPr lang="en-US" dirty="0"/>
              <a:t>;</a:t>
            </a:r>
          </a:p>
          <a:p>
            <a:r>
              <a:rPr lang="en-US" dirty="0"/>
              <a:t>import </a:t>
            </a:r>
            <a:r>
              <a:rPr lang="en-US" dirty="0" err="1"/>
              <a:t>java.awt.Frame</a:t>
            </a:r>
            <a:r>
              <a:rPr lang="en-US" dirty="0"/>
              <a:t>;</a:t>
            </a:r>
          </a:p>
          <a:p>
            <a:r>
              <a:rPr lang="en-US" dirty="0"/>
              <a:t>import </a:t>
            </a:r>
            <a:r>
              <a:rPr lang="en-US" dirty="0" err="1"/>
              <a:t>java.awt.TextField</a:t>
            </a:r>
            <a:r>
              <a:rPr lang="en-US" dirty="0"/>
              <a:t>;</a:t>
            </a:r>
          </a:p>
          <a:p>
            <a:r>
              <a:rPr lang="en-US" dirty="0"/>
              <a:t>import </a:t>
            </a:r>
            <a:r>
              <a:rPr lang="en-US" dirty="0" err="1"/>
              <a:t>java.awt.FlowLayout</a:t>
            </a:r>
            <a:r>
              <a:rPr lang="en-US" dirty="0"/>
              <a:t>;</a:t>
            </a:r>
          </a:p>
          <a:p>
            <a:r>
              <a:rPr lang="en-US" dirty="0"/>
              <a:t>import </a:t>
            </a:r>
            <a:r>
              <a:rPr lang="en-US" dirty="0" err="1"/>
              <a:t>java.awt.Dimension</a:t>
            </a:r>
            <a:r>
              <a:rPr lang="en-US" dirty="0"/>
              <a:t>;</a:t>
            </a:r>
          </a:p>
          <a:p>
            <a:r>
              <a:rPr lang="en-US" dirty="0"/>
              <a:t>import </a:t>
            </a:r>
            <a:r>
              <a:rPr lang="en-US" dirty="0" err="1"/>
              <a:t>java.awt.Color</a:t>
            </a:r>
            <a:r>
              <a:rPr lang="en-US" dirty="0"/>
              <a:t>;</a:t>
            </a:r>
          </a:p>
          <a:p>
            <a:r>
              <a:rPr lang="en-US" dirty="0"/>
              <a:t>import </a:t>
            </a:r>
            <a:r>
              <a:rPr lang="en-US" dirty="0" err="1"/>
              <a:t>java.awt.event</a:t>
            </a:r>
            <a:r>
              <a:rPr lang="en-US" dirty="0"/>
              <a:t>.*;</a:t>
            </a:r>
          </a:p>
          <a:p>
            <a:r>
              <a:rPr lang="en-US" dirty="0"/>
              <a:t>class M extends Frame implements </a:t>
            </a:r>
            <a:r>
              <a:rPr lang="en-US" dirty="0" err="1"/>
              <a:t>ActionListener</a:t>
            </a:r>
            <a:r>
              <a:rPr lang="en-US" dirty="0"/>
              <a:t>{</a:t>
            </a:r>
          </a:p>
          <a:p>
            <a:r>
              <a:rPr lang="en-US" dirty="0" smtClean="0"/>
              <a:t>private </a:t>
            </a:r>
            <a:r>
              <a:rPr lang="en-US" dirty="0" err="1"/>
              <a:t>TextField</a:t>
            </a:r>
            <a:r>
              <a:rPr lang="en-US" dirty="0"/>
              <a:t> text1</a:t>
            </a:r>
            <a:r>
              <a:rPr lang="en-US" dirty="0" smtClean="0"/>
              <a:t>; private </a:t>
            </a:r>
            <a:r>
              <a:rPr lang="en-US" dirty="0" err="1"/>
              <a:t>TextField</a:t>
            </a:r>
            <a:r>
              <a:rPr lang="en-US" dirty="0"/>
              <a:t> text2;</a:t>
            </a:r>
          </a:p>
          <a:p>
            <a:r>
              <a:rPr lang="en-US" dirty="0"/>
              <a:t>private Button swap;</a:t>
            </a:r>
          </a:p>
          <a:p>
            <a:r>
              <a:rPr lang="en-US" dirty="0"/>
              <a:t>public static void main(String[] </a:t>
            </a:r>
            <a:r>
              <a:rPr lang="en-US" dirty="0" err="1"/>
              <a:t>args</a:t>
            </a:r>
            <a:r>
              <a:rPr lang="en-US" dirty="0"/>
              <a:t>){</a:t>
            </a:r>
          </a:p>
          <a:p>
            <a:r>
              <a:rPr lang="en-US" dirty="0"/>
              <a:t>M m=new M(); }</a:t>
            </a:r>
          </a:p>
          <a:p>
            <a:r>
              <a:rPr lang="en-US" dirty="0">
                <a:solidFill>
                  <a:srgbClr val="FF0000"/>
                </a:solidFill>
              </a:rPr>
              <a:t>public M(){</a:t>
            </a:r>
          </a:p>
          <a:p>
            <a:r>
              <a:rPr lang="en-US" dirty="0" err="1">
                <a:solidFill>
                  <a:srgbClr val="FF0000"/>
                </a:solidFill>
              </a:rPr>
              <a:t>setTitle</a:t>
            </a:r>
            <a:r>
              <a:rPr lang="en-US" dirty="0">
                <a:solidFill>
                  <a:srgbClr val="FF0000"/>
                </a:solidFill>
              </a:rPr>
              <a:t>("Assignment"); </a:t>
            </a:r>
            <a:r>
              <a:rPr lang="en-US" dirty="0" smtClean="0">
                <a:solidFill>
                  <a:srgbClr val="FF0000"/>
                </a:solidFill>
              </a:rPr>
              <a:t> </a:t>
            </a:r>
            <a:r>
              <a:rPr lang="en-US" dirty="0" err="1" smtClean="0">
                <a:solidFill>
                  <a:srgbClr val="FF0000"/>
                </a:solidFill>
              </a:rPr>
              <a:t>setVisible</a:t>
            </a:r>
            <a:r>
              <a:rPr lang="en-US" dirty="0" smtClean="0">
                <a:solidFill>
                  <a:srgbClr val="FF0000"/>
                </a:solidFill>
              </a:rPr>
              <a:t>(true</a:t>
            </a:r>
            <a:r>
              <a:rPr lang="en-US" dirty="0">
                <a:solidFill>
                  <a:srgbClr val="FF0000"/>
                </a:solidFill>
              </a:rPr>
              <a:t>);</a:t>
            </a:r>
          </a:p>
          <a:p>
            <a:r>
              <a:rPr lang="en-US" dirty="0" err="1">
                <a:solidFill>
                  <a:srgbClr val="FF0000"/>
                </a:solidFill>
              </a:rPr>
              <a:t>setSize</a:t>
            </a:r>
            <a:r>
              <a:rPr lang="en-US" dirty="0">
                <a:solidFill>
                  <a:srgbClr val="FF0000"/>
                </a:solidFill>
              </a:rPr>
              <a:t>(500,400</a:t>
            </a:r>
            <a:r>
              <a:rPr lang="en-US" dirty="0" smtClean="0">
                <a:solidFill>
                  <a:srgbClr val="FF0000"/>
                </a:solidFill>
              </a:rPr>
              <a:t>); </a:t>
            </a:r>
            <a:r>
              <a:rPr lang="en-US" dirty="0" err="1" smtClean="0">
                <a:solidFill>
                  <a:srgbClr val="FF0000"/>
                </a:solidFill>
              </a:rPr>
              <a:t>setLocation</a:t>
            </a:r>
            <a:r>
              <a:rPr lang="en-US" dirty="0" smtClean="0">
                <a:solidFill>
                  <a:srgbClr val="FF0000"/>
                </a:solidFill>
              </a:rPr>
              <a:t>(200,300</a:t>
            </a:r>
            <a:r>
              <a:rPr lang="en-US" dirty="0">
                <a:solidFill>
                  <a:srgbClr val="FF0000"/>
                </a:solidFill>
              </a:rPr>
              <a:t>);</a:t>
            </a:r>
          </a:p>
          <a:p>
            <a:r>
              <a:rPr lang="en-US" dirty="0" err="1">
                <a:solidFill>
                  <a:srgbClr val="FF0000"/>
                </a:solidFill>
              </a:rPr>
              <a:t>setLayout</a:t>
            </a:r>
            <a:r>
              <a:rPr lang="en-US" dirty="0">
                <a:solidFill>
                  <a:srgbClr val="FF0000"/>
                </a:solidFill>
              </a:rPr>
              <a:t>(new </a:t>
            </a:r>
            <a:r>
              <a:rPr lang="en-US" dirty="0" err="1">
                <a:solidFill>
                  <a:srgbClr val="FF0000"/>
                </a:solidFill>
              </a:rPr>
              <a:t>FlowLayout</a:t>
            </a:r>
            <a:r>
              <a:rPr lang="en-US" dirty="0">
                <a:solidFill>
                  <a:srgbClr val="FF0000"/>
                </a:solidFill>
              </a:rPr>
              <a:t>(FlowLayout.CENTER,20,20));</a:t>
            </a:r>
          </a:p>
          <a:p>
            <a:r>
              <a:rPr lang="en-US" dirty="0">
                <a:solidFill>
                  <a:srgbClr val="FF0000"/>
                </a:solidFill>
              </a:rPr>
              <a:t>text1=new </a:t>
            </a:r>
            <a:r>
              <a:rPr lang="en-US" dirty="0" err="1">
                <a:solidFill>
                  <a:srgbClr val="FF0000"/>
                </a:solidFill>
              </a:rPr>
              <a:t>TextField</a:t>
            </a:r>
            <a:r>
              <a:rPr lang="en-US" dirty="0">
                <a:solidFill>
                  <a:srgbClr val="FF0000"/>
                </a:solidFill>
              </a:rPr>
              <a:t>(10</a:t>
            </a:r>
            <a:r>
              <a:rPr lang="en-US" dirty="0" smtClean="0">
                <a:solidFill>
                  <a:srgbClr val="FF0000"/>
                </a:solidFill>
              </a:rPr>
              <a:t>);  text2=new </a:t>
            </a:r>
            <a:r>
              <a:rPr lang="en-US" dirty="0" err="1">
                <a:solidFill>
                  <a:srgbClr val="FF0000"/>
                </a:solidFill>
              </a:rPr>
              <a:t>TextField</a:t>
            </a:r>
            <a:r>
              <a:rPr lang="en-US" dirty="0">
                <a:solidFill>
                  <a:srgbClr val="FF0000"/>
                </a:solidFill>
              </a:rPr>
              <a:t>(10);</a:t>
            </a:r>
          </a:p>
          <a:p>
            <a:r>
              <a:rPr lang="en-US" dirty="0">
                <a:solidFill>
                  <a:srgbClr val="FF0000"/>
                </a:solidFill>
              </a:rPr>
              <a:t>swap=new Button("Swap");</a:t>
            </a:r>
          </a:p>
          <a:p>
            <a:r>
              <a:rPr lang="en-US" dirty="0" err="1"/>
              <a:t>swap.addActionListener</a:t>
            </a:r>
            <a:r>
              <a:rPr lang="en-US" dirty="0"/>
              <a:t>(this);</a:t>
            </a:r>
          </a:p>
          <a:p>
            <a:r>
              <a:rPr lang="en-US" dirty="0">
                <a:solidFill>
                  <a:srgbClr val="FF0000"/>
                </a:solidFill>
              </a:rPr>
              <a:t>add(text1</a:t>
            </a:r>
            <a:r>
              <a:rPr lang="en-US" dirty="0" smtClean="0">
                <a:solidFill>
                  <a:srgbClr val="FF0000"/>
                </a:solidFill>
              </a:rPr>
              <a:t>);  add(text2);  add(swap); }</a:t>
            </a:r>
            <a:endParaRPr lang="en-US" dirty="0">
              <a:solidFill>
                <a:srgbClr val="FF0000"/>
              </a:solidFill>
            </a:endParaRPr>
          </a:p>
          <a:p>
            <a:r>
              <a:rPr lang="en-US" dirty="0">
                <a:solidFill>
                  <a:srgbClr val="FF0000"/>
                </a:solidFill>
              </a:rPr>
              <a:t>public void </a:t>
            </a:r>
            <a:r>
              <a:rPr lang="en-US" dirty="0" err="1">
                <a:solidFill>
                  <a:srgbClr val="FF0000"/>
                </a:solidFill>
              </a:rPr>
              <a:t>actionPerformed</a:t>
            </a:r>
            <a:r>
              <a:rPr lang="en-US" dirty="0">
                <a:solidFill>
                  <a:srgbClr val="FF0000"/>
                </a:solidFill>
              </a:rPr>
              <a:t>(</a:t>
            </a:r>
            <a:r>
              <a:rPr lang="en-US" dirty="0" err="1">
                <a:solidFill>
                  <a:srgbClr val="FF0000"/>
                </a:solidFill>
              </a:rPr>
              <a:t>ActionEvent</a:t>
            </a:r>
            <a:r>
              <a:rPr lang="en-US" dirty="0">
                <a:solidFill>
                  <a:srgbClr val="FF0000"/>
                </a:solidFill>
              </a:rPr>
              <a:t> e){</a:t>
            </a:r>
          </a:p>
          <a:p>
            <a:r>
              <a:rPr lang="en-US" dirty="0"/>
              <a:t>String t1=text1.getText</a:t>
            </a:r>
            <a:r>
              <a:rPr lang="en-US" dirty="0" smtClean="0"/>
              <a:t>(); </a:t>
            </a:r>
            <a:endParaRPr lang="en-US" dirty="0"/>
          </a:p>
          <a:p>
            <a:r>
              <a:rPr lang="en-US" dirty="0"/>
              <a:t>String t2=text2.getText();</a:t>
            </a:r>
          </a:p>
          <a:p>
            <a:r>
              <a:rPr lang="en-US" dirty="0"/>
              <a:t>text2.setText(t1</a:t>
            </a:r>
            <a:r>
              <a:rPr lang="en-US" dirty="0" smtClean="0"/>
              <a:t>); text1.setText(t2);} }</a:t>
            </a:r>
            <a:endParaRPr lang="en-US" dirty="0"/>
          </a:p>
        </p:txBody>
      </p:sp>
      <p:pic>
        <p:nvPicPr>
          <p:cNvPr id="4" name="Picture 3"/>
          <p:cNvPicPr>
            <a:picLocks noChangeAspect="1"/>
          </p:cNvPicPr>
          <p:nvPr/>
        </p:nvPicPr>
        <p:blipFill rotWithShape="1">
          <a:blip r:embed="rId2"/>
          <a:srcRect l="4319" t="5809" r="52555" b="54726"/>
          <a:stretch/>
        </p:blipFill>
        <p:spPr>
          <a:xfrm>
            <a:off x="3239588" y="0"/>
            <a:ext cx="2651760" cy="1685109"/>
          </a:xfrm>
          <a:prstGeom prst="rect">
            <a:avLst/>
          </a:prstGeom>
        </p:spPr>
      </p:pic>
      <p:pic>
        <p:nvPicPr>
          <p:cNvPr id="5" name="Picture 4"/>
          <p:cNvPicPr>
            <a:picLocks noChangeAspect="1"/>
          </p:cNvPicPr>
          <p:nvPr/>
        </p:nvPicPr>
        <p:blipFill rotWithShape="1">
          <a:blip r:embed="rId3"/>
          <a:srcRect l="26732" t="27143" r="37462" b="50978"/>
          <a:stretch/>
        </p:blipFill>
        <p:spPr>
          <a:xfrm>
            <a:off x="8961118" y="13063"/>
            <a:ext cx="2939144" cy="2050869"/>
          </a:xfrm>
          <a:prstGeom prst="rect">
            <a:avLst/>
          </a:prstGeom>
        </p:spPr>
      </p:pic>
    </p:spTree>
    <p:extLst>
      <p:ext uri="{BB962C8B-B14F-4D97-AF65-F5344CB8AC3E}">
        <p14:creationId xmlns:p14="http://schemas.microsoft.com/office/powerpoint/2010/main" val="102034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86176" b="62179"/>
          <a:stretch/>
        </p:blipFill>
        <p:spPr>
          <a:xfrm>
            <a:off x="1719671" y="509451"/>
            <a:ext cx="8142786" cy="6008914"/>
          </a:xfrm>
          <a:prstGeom prst="rect">
            <a:avLst/>
          </a:prstGeom>
        </p:spPr>
      </p:pic>
    </p:spTree>
    <p:extLst>
      <p:ext uri="{BB962C8B-B14F-4D97-AF65-F5344CB8AC3E}">
        <p14:creationId xmlns:p14="http://schemas.microsoft.com/office/powerpoint/2010/main" val="230804455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7123" y="0"/>
            <a:ext cx="10853059" cy="6740307"/>
          </a:xfrm>
          <a:prstGeom prst="rect">
            <a:avLst/>
          </a:prstGeom>
        </p:spPr>
        <p:txBody>
          <a:bodyPr wrap="square">
            <a:spAutoFit/>
          </a:bodyPr>
          <a:lstStyle/>
          <a:p>
            <a:r>
              <a:rPr lang="en-US" dirty="0"/>
              <a:t>package A;</a:t>
            </a:r>
          </a:p>
          <a:p>
            <a:r>
              <a:rPr lang="en-US" dirty="0">
                <a:solidFill>
                  <a:srgbClr val="FF0000"/>
                </a:solidFill>
              </a:rPr>
              <a:t>import </a:t>
            </a:r>
            <a:r>
              <a:rPr lang="en-US" dirty="0" err="1">
                <a:solidFill>
                  <a:srgbClr val="FF0000"/>
                </a:solidFill>
              </a:rPr>
              <a:t>java.awt.Button</a:t>
            </a:r>
            <a:r>
              <a:rPr lang="en-US" dirty="0" smtClean="0">
                <a:solidFill>
                  <a:srgbClr val="FF0000"/>
                </a:solidFill>
              </a:rPr>
              <a:t>;   import </a:t>
            </a:r>
            <a:r>
              <a:rPr lang="en-US" dirty="0" err="1">
                <a:solidFill>
                  <a:srgbClr val="FF0000"/>
                </a:solidFill>
              </a:rPr>
              <a:t>java.awt.Frame</a:t>
            </a:r>
            <a:r>
              <a:rPr lang="en-US" dirty="0" smtClean="0">
                <a:solidFill>
                  <a:srgbClr val="FF0000"/>
                </a:solidFill>
              </a:rPr>
              <a:t>; import </a:t>
            </a:r>
            <a:r>
              <a:rPr lang="en-US" dirty="0" err="1">
                <a:solidFill>
                  <a:srgbClr val="FF0000"/>
                </a:solidFill>
              </a:rPr>
              <a:t>java.awt.TextField</a:t>
            </a:r>
            <a:r>
              <a:rPr lang="en-US" dirty="0" smtClean="0">
                <a:solidFill>
                  <a:srgbClr val="FF0000"/>
                </a:solidFill>
              </a:rPr>
              <a:t>; </a:t>
            </a:r>
          </a:p>
          <a:p>
            <a:r>
              <a:rPr lang="en-US" dirty="0" smtClean="0">
                <a:solidFill>
                  <a:srgbClr val="FF0000"/>
                </a:solidFill>
              </a:rPr>
              <a:t>import </a:t>
            </a:r>
            <a:r>
              <a:rPr lang="en-US" dirty="0" err="1">
                <a:solidFill>
                  <a:srgbClr val="FF0000"/>
                </a:solidFill>
              </a:rPr>
              <a:t>java.awt.FlowLayout</a:t>
            </a:r>
            <a:r>
              <a:rPr lang="en-US" dirty="0" smtClean="0">
                <a:solidFill>
                  <a:srgbClr val="FF0000"/>
                </a:solidFill>
              </a:rPr>
              <a:t>; import </a:t>
            </a:r>
            <a:r>
              <a:rPr lang="en-US" dirty="0" err="1">
                <a:solidFill>
                  <a:srgbClr val="FF0000"/>
                </a:solidFill>
              </a:rPr>
              <a:t>java.awt.Color</a:t>
            </a:r>
            <a:r>
              <a:rPr lang="en-US" dirty="0">
                <a:solidFill>
                  <a:srgbClr val="FF0000"/>
                </a:solidFill>
              </a:rPr>
              <a:t>; </a:t>
            </a:r>
            <a:r>
              <a:rPr lang="en-US" dirty="0" smtClean="0">
                <a:solidFill>
                  <a:srgbClr val="FF0000"/>
                </a:solidFill>
              </a:rPr>
              <a:t>   import </a:t>
            </a:r>
            <a:r>
              <a:rPr lang="en-US" dirty="0" err="1">
                <a:solidFill>
                  <a:srgbClr val="FF0000"/>
                </a:solidFill>
              </a:rPr>
              <a:t>java.awt.event.ActionEvent</a:t>
            </a:r>
            <a:r>
              <a:rPr lang="en-US" dirty="0">
                <a:solidFill>
                  <a:srgbClr val="FF0000"/>
                </a:solidFill>
              </a:rPr>
              <a:t>;</a:t>
            </a:r>
          </a:p>
          <a:p>
            <a:r>
              <a:rPr lang="en-US" dirty="0">
                <a:solidFill>
                  <a:srgbClr val="FF0000"/>
                </a:solidFill>
              </a:rPr>
              <a:t>import </a:t>
            </a:r>
            <a:r>
              <a:rPr lang="en-US" dirty="0" err="1">
                <a:solidFill>
                  <a:srgbClr val="FF0000"/>
                </a:solidFill>
              </a:rPr>
              <a:t>java.awt.event.ActionListener</a:t>
            </a:r>
            <a:r>
              <a:rPr lang="en-US" dirty="0">
                <a:solidFill>
                  <a:srgbClr val="FF0000"/>
                </a:solidFill>
              </a:rPr>
              <a:t>;</a:t>
            </a:r>
          </a:p>
          <a:p>
            <a:r>
              <a:rPr lang="en-US" dirty="0"/>
              <a:t>public class </a:t>
            </a:r>
            <a:r>
              <a:rPr lang="en-US" dirty="0" err="1">
                <a:solidFill>
                  <a:srgbClr val="FF0000"/>
                </a:solidFill>
              </a:rPr>
              <a:t>MyFrame</a:t>
            </a:r>
            <a:r>
              <a:rPr lang="en-US" dirty="0">
                <a:solidFill>
                  <a:srgbClr val="FF0000"/>
                </a:solidFill>
              </a:rPr>
              <a:t> extends Frame implements </a:t>
            </a:r>
            <a:r>
              <a:rPr lang="en-US" dirty="0" err="1">
                <a:solidFill>
                  <a:srgbClr val="FF0000"/>
                </a:solidFill>
              </a:rPr>
              <a:t>ActionListener</a:t>
            </a:r>
            <a:r>
              <a:rPr lang="en-US" dirty="0">
                <a:solidFill>
                  <a:srgbClr val="FF0000"/>
                </a:solidFill>
              </a:rPr>
              <a:t>  </a:t>
            </a:r>
            <a:r>
              <a:rPr lang="en-US" dirty="0"/>
              <a:t>{</a:t>
            </a:r>
          </a:p>
          <a:p>
            <a:r>
              <a:rPr lang="en-US" dirty="0"/>
              <a:t>private </a:t>
            </a:r>
            <a:r>
              <a:rPr lang="en-US" b="1" dirty="0" err="1"/>
              <a:t>TextField</a:t>
            </a:r>
            <a:r>
              <a:rPr lang="en-US" b="1" dirty="0"/>
              <a:t> num1,num2,ans</a:t>
            </a:r>
            <a:r>
              <a:rPr lang="en-US" dirty="0" smtClean="0"/>
              <a:t>;  private </a:t>
            </a:r>
            <a:r>
              <a:rPr lang="en-US" b="1" dirty="0"/>
              <a:t>Button </a:t>
            </a:r>
            <a:r>
              <a:rPr lang="en-US" b="1" dirty="0" err="1"/>
              <a:t>sum,sub,div,mul,reset</a:t>
            </a:r>
            <a:r>
              <a:rPr lang="en-US" dirty="0"/>
              <a:t>;</a:t>
            </a:r>
          </a:p>
          <a:p>
            <a:r>
              <a:rPr lang="en-US" dirty="0">
                <a:solidFill>
                  <a:srgbClr val="FF0000"/>
                </a:solidFill>
              </a:rPr>
              <a:t>public </a:t>
            </a:r>
            <a:r>
              <a:rPr lang="en-US" dirty="0" err="1">
                <a:solidFill>
                  <a:srgbClr val="FF0000"/>
                </a:solidFill>
              </a:rPr>
              <a:t>MyFrame</a:t>
            </a:r>
            <a:r>
              <a:rPr lang="en-US" dirty="0">
                <a:solidFill>
                  <a:srgbClr val="FF0000"/>
                </a:solidFill>
              </a:rPr>
              <a:t>(){</a:t>
            </a:r>
          </a:p>
          <a:p>
            <a:r>
              <a:rPr lang="en-US" dirty="0" err="1"/>
              <a:t>setSize</a:t>
            </a:r>
            <a:r>
              <a:rPr lang="en-US" dirty="0"/>
              <a:t>(200,300</a:t>
            </a:r>
            <a:r>
              <a:rPr lang="en-US" dirty="0" smtClean="0"/>
              <a:t>); </a:t>
            </a:r>
            <a:r>
              <a:rPr lang="en-US" dirty="0" err="1" smtClean="0"/>
              <a:t>setVisible</a:t>
            </a:r>
            <a:r>
              <a:rPr lang="en-US" dirty="0" smtClean="0"/>
              <a:t>(true); </a:t>
            </a:r>
            <a:r>
              <a:rPr lang="en-US" dirty="0" err="1" smtClean="0"/>
              <a:t>setLayout</a:t>
            </a:r>
            <a:r>
              <a:rPr lang="en-US" dirty="0" smtClean="0"/>
              <a:t>(new </a:t>
            </a:r>
            <a:r>
              <a:rPr lang="en-US" dirty="0" err="1"/>
              <a:t>FlowLayout</a:t>
            </a:r>
            <a:r>
              <a:rPr lang="en-US" dirty="0" smtClean="0"/>
              <a:t>()); </a:t>
            </a:r>
            <a:r>
              <a:rPr lang="en-US" dirty="0" err="1" smtClean="0"/>
              <a:t>setBackground</a:t>
            </a:r>
            <a:r>
              <a:rPr lang="en-US" dirty="0" smtClean="0"/>
              <a:t>(</a:t>
            </a:r>
            <a:r>
              <a:rPr lang="en-US" dirty="0" err="1" smtClean="0"/>
              <a:t>Color.GREEN</a:t>
            </a:r>
            <a:r>
              <a:rPr lang="en-US" dirty="0" smtClean="0"/>
              <a:t>); </a:t>
            </a:r>
            <a:r>
              <a:rPr lang="en-US" b="1" dirty="0" err="1">
                <a:solidFill>
                  <a:srgbClr val="FF0000"/>
                </a:solidFill>
              </a:rPr>
              <a:t>addComponents</a:t>
            </a:r>
            <a:r>
              <a:rPr lang="en-US" b="1" dirty="0">
                <a:solidFill>
                  <a:srgbClr val="FF0000"/>
                </a:solidFill>
              </a:rPr>
              <a:t>(); </a:t>
            </a:r>
            <a:r>
              <a:rPr lang="en-US" b="1" dirty="0" err="1" smtClean="0"/>
              <a:t>addActionListeners</a:t>
            </a:r>
            <a:r>
              <a:rPr lang="en-US" b="1" dirty="0"/>
              <a:t>(); initialize();  </a:t>
            </a:r>
            <a:r>
              <a:rPr lang="en-US" dirty="0" smtClean="0"/>
              <a:t>}</a:t>
            </a:r>
            <a:endParaRPr lang="en-US" dirty="0"/>
          </a:p>
          <a:p>
            <a:r>
              <a:rPr lang="en-US" dirty="0">
                <a:solidFill>
                  <a:srgbClr val="FF0000"/>
                </a:solidFill>
              </a:rPr>
              <a:t>public void </a:t>
            </a:r>
            <a:r>
              <a:rPr lang="en-US" dirty="0" err="1">
                <a:solidFill>
                  <a:srgbClr val="FF0000"/>
                </a:solidFill>
              </a:rPr>
              <a:t>actionPerformed</a:t>
            </a:r>
            <a:r>
              <a:rPr lang="en-US" dirty="0">
                <a:solidFill>
                  <a:srgbClr val="FF0000"/>
                </a:solidFill>
              </a:rPr>
              <a:t>(</a:t>
            </a:r>
            <a:r>
              <a:rPr lang="en-US" dirty="0" err="1">
                <a:solidFill>
                  <a:srgbClr val="FF0000"/>
                </a:solidFill>
              </a:rPr>
              <a:t>ActionEvent</a:t>
            </a:r>
            <a:r>
              <a:rPr lang="en-US" dirty="0">
                <a:solidFill>
                  <a:srgbClr val="FF0000"/>
                </a:solidFill>
              </a:rPr>
              <a:t> e){</a:t>
            </a:r>
          </a:p>
          <a:p>
            <a:r>
              <a:rPr lang="en-US" dirty="0"/>
              <a:t>String t1=num1.getText</a:t>
            </a:r>
            <a:r>
              <a:rPr lang="en-US" dirty="0" smtClean="0"/>
              <a:t>();  String </a:t>
            </a:r>
            <a:r>
              <a:rPr lang="en-US" dirty="0"/>
              <a:t>t2=num2.getText(); </a:t>
            </a:r>
            <a:r>
              <a:rPr lang="en-US" dirty="0" smtClean="0"/>
              <a:t> Integer </a:t>
            </a:r>
            <a:r>
              <a:rPr lang="en-US" dirty="0"/>
              <a:t>n1=</a:t>
            </a:r>
            <a:r>
              <a:rPr lang="en-US" dirty="0" err="1"/>
              <a:t>Integer.parseInt</a:t>
            </a:r>
            <a:r>
              <a:rPr lang="en-US" dirty="0"/>
              <a:t>(t1</a:t>
            </a:r>
            <a:r>
              <a:rPr lang="en-US" dirty="0" smtClean="0"/>
              <a:t>);  Integer </a:t>
            </a:r>
            <a:r>
              <a:rPr lang="en-US" dirty="0"/>
              <a:t>n2=</a:t>
            </a:r>
            <a:r>
              <a:rPr lang="en-US" dirty="0" err="1"/>
              <a:t>Integer.parseInt</a:t>
            </a:r>
            <a:r>
              <a:rPr lang="en-US" dirty="0"/>
              <a:t>(t2</a:t>
            </a:r>
            <a:r>
              <a:rPr lang="en-US" dirty="0" smtClean="0"/>
              <a:t>); </a:t>
            </a:r>
            <a:r>
              <a:rPr lang="en-US" dirty="0" smtClean="0">
                <a:solidFill>
                  <a:srgbClr val="FF0000"/>
                </a:solidFill>
              </a:rPr>
              <a:t>Integer </a:t>
            </a:r>
            <a:r>
              <a:rPr lang="en-US" dirty="0">
                <a:solidFill>
                  <a:srgbClr val="FF0000"/>
                </a:solidFill>
              </a:rPr>
              <a:t>answer=0</a:t>
            </a:r>
            <a:r>
              <a:rPr lang="en-US" dirty="0" smtClean="0">
                <a:solidFill>
                  <a:srgbClr val="FF0000"/>
                </a:solidFill>
              </a:rPr>
              <a:t>;  </a:t>
            </a:r>
            <a:r>
              <a:rPr lang="en-US" dirty="0" smtClean="0"/>
              <a:t>Button </a:t>
            </a:r>
            <a:r>
              <a:rPr lang="en-US" dirty="0"/>
              <a:t>bb=(Button)</a:t>
            </a:r>
            <a:r>
              <a:rPr lang="en-US" dirty="0" err="1"/>
              <a:t>e.getSource</a:t>
            </a:r>
            <a:r>
              <a:rPr lang="en-US" dirty="0"/>
              <a:t>();</a:t>
            </a:r>
          </a:p>
          <a:p>
            <a:r>
              <a:rPr lang="en-US" dirty="0">
                <a:solidFill>
                  <a:srgbClr val="FF0000"/>
                </a:solidFill>
              </a:rPr>
              <a:t>if(bb==sum) {</a:t>
            </a:r>
            <a:r>
              <a:rPr lang="en-US" dirty="0" smtClean="0">
                <a:solidFill>
                  <a:srgbClr val="FF0000"/>
                </a:solidFill>
              </a:rPr>
              <a:t>answer=n1+n2;}   </a:t>
            </a:r>
            <a:r>
              <a:rPr lang="en-US" dirty="0" smtClean="0"/>
              <a:t>else </a:t>
            </a:r>
            <a:r>
              <a:rPr lang="en-US" dirty="0"/>
              <a:t>if(bb==sub){answer=n1-n2;}</a:t>
            </a:r>
          </a:p>
          <a:p>
            <a:r>
              <a:rPr lang="en-US" dirty="0">
                <a:solidFill>
                  <a:srgbClr val="FF0000"/>
                </a:solidFill>
              </a:rPr>
              <a:t>else if(bb==</a:t>
            </a:r>
            <a:r>
              <a:rPr lang="en-US" dirty="0" err="1">
                <a:solidFill>
                  <a:srgbClr val="FF0000"/>
                </a:solidFill>
              </a:rPr>
              <a:t>mul</a:t>
            </a:r>
            <a:r>
              <a:rPr lang="en-US" dirty="0">
                <a:solidFill>
                  <a:srgbClr val="FF0000"/>
                </a:solidFill>
              </a:rPr>
              <a:t>){answer=n1*n2</a:t>
            </a:r>
            <a:r>
              <a:rPr lang="en-US" dirty="0" smtClean="0">
                <a:solidFill>
                  <a:srgbClr val="FF0000"/>
                </a:solidFill>
              </a:rPr>
              <a:t>;}  </a:t>
            </a:r>
            <a:r>
              <a:rPr lang="en-US" dirty="0" smtClean="0"/>
              <a:t>else </a:t>
            </a:r>
            <a:r>
              <a:rPr lang="en-US" dirty="0"/>
              <a:t>if(bb==div){answer=n1/n2;}</a:t>
            </a:r>
          </a:p>
          <a:p>
            <a:r>
              <a:rPr lang="en-US" dirty="0">
                <a:solidFill>
                  <a:srgbClr val="FF0000"/>
                </a:solidFill>
              </a:rPr>
              <a:t>else {</a:t>
            </a:r>
            <a:r>
              <a:rPr lang="en-US" dirty="0" err="1">
                <a:solidFill>
                  <a:srgbClr val="FF0000"/>
                </a:solidFill>
              </a:rPr>
              <a:t>System.out.println</a:t>
            </a:r>
            <a:r>
              <a:rPr lang="en-US" dirty="0">
                <a:solidFill>
                  <a:srgbClr val="FF0000"/>
                </a:solidFill>
              </a:rPr>
              <a:t>("reset</a:t>
            </a:r>
            <a:r>
              <a:rPr lang="en-US" dirty="0" smtClean="0">
                <a:solidFill>
                  <a:srgbClr val="FF0000"/>
                </a:solidFill>
              </a:rPr>
              <a:t>"); num1.setText</a:t>
            </a:r>
            <a:r>
              <a:rPr lang="en-US" dirty="0">
                <a:solidFill>
                  <a:srgbClr val="FF0000"/>
                </a:solidFill>
              </a:rPr>
              <a:t>(""); num2.setText("");}</a:t>
            </a:r>
          </a:p>
          <a:p>
            <a:r>
              <a:rPr lang="en-US" dirty="0" err="1">
                <a:solidFill>
                  <a:srgbClr val="FF0000"/>
                </a:solidFill>
              </a:rPr>
              <a:t>ans.setText</a:t>
            </a:r>
            <a:r>
              <a:rPr lang="en-US" dirty="0">
                <a:solidFill>
                  <a:srgbClr val="FF0000"/>
                </a:solidFill>
              </a:rPr>
              <a:t>(</a:t>
            </a:r>
            <a:r>
              <a:rPr lang="en-US" dirty="0" err="1">
                <a:solidFill>
                  <a:srgbClr val="FF0000"/>
                </a:solidFill>
              </a:rPr>
              <a:t>answer.toString</a:t>
            </a:r>
            <a:r>
              <a:rPr lang="en-US" dirty="0" smtClean="0">
                <a:solidFill>
                  <a:srgbClr val="FF0000"/>
                </a:solidFill>
              </a:rPr>
              <a:t>());  } </a:t>
            </a:r>
            <a:endParaRPr lang="en-US" dirty="0">
              <a:solidFill>
                <a:srgbClr val="FF0000"/>
              </a:solidFill>
            </a:endParaRPr>
          </a:p>
          <a:p>
            <a:r>
              <a:rPr lang="en-US" dirty="0"/>
              <a:t>public </a:t>
            </a:r>
            <a:r>
              <a:rPr lang="en-US" b="1" dirty="0"/>
              <a:t>void </a:t>
            </a:r>
            <a:r>
              <a:rPr lang="en-US" b="1" dirty="0" err="1"/>
              <a:t>addActionListeners</a:t>
            </a:r>
            <a:r>
              <a:rPr lang="en-US" b="1" dirty="0" smtClean="0"/>
              <a:t>(){</a:t>
            </a:r>
            <a:r>
              <a:rPr lang="en-US" b="1" dirty="0" err="1" smtClean="0"/>
              <a:t>sum</a:t>
            </a:r>
            <a:r>
              <a:rPr lang="en-US" dirty="0" err="1" smtClean="0"/>
              <a:t>.addActionListener</a:t>
            </a:r>
            <a:r>
              <a:rPr lang="en-US" dirty="0" smtClean="0"/>
              <a:t>(this); </a:t>
            </a:r>
            <a:r>
              <a:rPr lang="en-US" b="1" dirty="0" err="1" smtClean="0"/>
              <a:t>sub</a:t>
            </a:r>
            <a:r>
              <a:rPr lang="en-US" dirty="0" err="1" smtClean="0"/>
              <a:t>.addActionListener</a:t>
            </a:r>
            <a:r>
              <a:rPr lang="en-US" dirty="0" smtClean="0"/>
              <a:t>(this</a:t>
            </a:r>
            <a:r>
              <a:rPr lang="en-US" dirty="0"/>
              <a:t>);</a:t>
            </a:r>
          </a:p>
          <a:p>
            <a:r>
              <a:rPr lang="en-US" dirty="0" err="1"/>
              <a:t>mul.addActionListener</a:t>
            </a:r>
            <a:r>
              <a:rPr lang="en-US" dirty="0"/>
              <a:t>(this</a:t>
            </a:r>
            <a:r>
              <a:rPr lang="en-US" dirty="0" smtClean="0"/>
              <a:t>); </a:t>
            </a:r>
            <a:r>
              <a:rPr lang="en-US" dirty="0" err="1" smtClean="0"/>
              <a:t>div.addActionListener</a:t>
            </a:r>
            <a:r>
              <a:rPr lang="en-US" dirty="0" smtClean="0"/>
              <a:t>(this);  </a:t>
            </a:r>
            <a:r>
              <a:rPr lang="en-US" dirty="0" err="1" smtClean="0"/>
              <a:t>reset.addActionListener</a:t>
            </a:r>
            <a:r>
              <a:rPr lang="en-US" dirty="0" smtClean="0"/>
              <a:t>(this</a:t>
            </a:r>
            <a:r>
              <a:rPr lang="en-US" dirty="0"/>
              <a:t>); </a:t>
            </a:r>
            <a:r>
              <a:rPr lang="en-US" dirty="0" smtClean="0"/>
              <a:t>}</a:t>
            </a:r>
            <a:endParaRPr lang="en-US" dirty="0"/>
          </a:p>
          <a:p>
            <a:r>
              <a:rPr lang="en-US" dirty="0"/>
              <a:t>public void </a:t>
            </a:r>
            <a:r>
              <a:rPr lang="en-US" b="1" dirty="0" err="1"/>
              <a:t>a</a:t>
            </a:r>
            <a:r>
              <a:rPr lang="en-US" b="1" dirty="0" err="1">
                <a:solidFill>
                  <a:srgbClr val="FF0000"/>
                </a:solidFill>
              </a:rPr>
              <a:t>ddComponents</a:t>
            </a:r>
            <a:r>
              <a:rPr lang="en-US" b="1" dirty="0" smtClean="0">
                <a:solidFill>
                  <a:srgbClr val="FF0000"/>
                </a:solidFill>
              </a:rPr>
              <a:t>(){</a:t>
            </a:r>
            <a:r>
              <a:rPr lang="en-US" dirty="0" smtClean="0">
                <a:solidFill>
                  <a:srgbClr val="FF0000"/>
                </a:solidFill>
              </a:rPr>
              <a:t>add(num1</a:t>
            </a:r>
            <a:r>
              <a:rPr lang="en-US" dirty="0">
                <a:solidFill>
                  <a:srgbClr val="FF0000"/>
                </a:solidFill>
              </a:rPr>
              <a:t>);add(num2);add(</a:t>
            </a:r>
            <a:r>
              <a:rPr lang="en-US" dirty="0" err="1">
                <a:solidFill>
                  <a:srgbClr val="FF0000"/>
                </a:solidFill>
              </a:rPr>
              <a:t>ans</a:t>
            </a:r>
            <a:r>
              <a:rPr lang="en-US" dirty="0">
                <a:solidFill>
                  <a:srgbClr val="FF0000"/>
                </a:solidFill>
              </a:rPr>
              <a:t>);add(sum);add(sub</a:t>
            </a:r>
            <a:r>
              <a:rPr lang="en-US" dirty="0" smtClean="0">
                <a:solidFill>
                  <a:srgbClr val="FF0000"/>
                </a:solidFill>
              </a:rPr>
              <a:t>);</a:t>
            </a:r>
          </a:p>
          <a:p>
            <a:r>
              <a:rPr lang="en-US" dirty="0" smtClean="0">
                <a:solidFill>
                  <a:srgbClr val="FF0000"/>
                </a:solidFill>
              </a:rPr>
              <a:t>add(</a:t>
            </a:r>
            <a:r>
              <a:rPr lang="en-US" dirty="0" err="1" smtClean="0">
                <a:solidFill>
                  <a:srgbClr val="FF0000"/>
                </a:solidFill>
              </a:rPr>
              <a:t>mul</a:t>
            </a:r>
            <a:r>
              <a:rPr lang="en-US" dirty="0">
                <a:solidFill>
                  <a:srgbClr val="FF0000"/>
                </a:solidFill>
              </a:rPr>
              <a:t>);add(div</a:t>
            </a:r>
            <a:r>
              <a:rPr lang="en-US" dirty="0" smtClean="0">
                <a:solidFill>
                  <a:srgbClr val="FF0000"/>
                </a:solidFill>
              </a:rPr>
              <a:t>);add(reset);}</a:t>
            </a:r>
            <a:endParaRPr lang="en-US" dirty="0">
              <a:solidFill>
                <a:srgbClr val="FF0000"/>
              </a:solidFill>
            </a:endParaRPr>
          </a:p>
          <a:p>
            <a:r>
              <a:rPr lang="en-US" b="1" dirty="0">
                <a:solidFill>
                  <a:srgbClr val="FF0000"/>
                </a:solidFill>
              </a:rPr>
              <a:t>public void initialize(){</a:t>
            </a:r>
          </a:p>
          <a:p>
            <a:r>
              <a:rPr lang="en-US" dirty="0">
                <a:solidFill>
                  <a:srgbClr val="FF0000"/>
                </a:solidFill>
              </a:rPr>
              <a:t>num1=new </a:t>
            </a:r>
            <a:r>
              <a:rPr lang="en-US" dirty="0" err="1">
                <a:solidFill>
                  <a:srgbClr val="FF0000"/>
                </a:solidFill>
              </a:rPr>
              <a:t>TextField</a:t>
            </a:r>
            <a:r>
              <a:rPr lang="en-US" dirty="0">
                <a:solidFill>
                  <a:srgbClr val="FF0000"/>
                </a:solidFill>
              </a:rPr>
              <a:t>(20</a:t>
            </a:r>
            <a:r>
              <a:rPr lang="en-US" dirty="0" smtClean="0">
                <a:solidFill>
                  <a:srgbClr val="FF0000"/>
                </a:solidFill>
              </a:rPr>
              <a:t>); num2=new </a:t>
            </a:r>
            <a:r>
              <a:rPr lang="en-US" dirty="0" err="1">
                <a:solidFill>
                  <a:srgbClr val="FF0000"/>
                </a:solidFill>
              </a:rPr>
              <a:t>TextField</a:t>
            </a:r>
            <a:r>
              <a:rPr lang="en-US" dirty="0">
                <a:solidFill>
                  <a:srgbClr val="FF0000"/>
                </a:solidFill>
              </a:rPr>
              <a:t>(20</a:t>
            </a:r>
            <a:r>
              <a:rPr lang="en-US" dirty="0" smtClean="0">
                <a:solidFill>
                  <a:srgbClr val="FF0000"/>
                </a:solidFill>
              </a:rPr>
              <a:t>);</a:t>
            </a:r>
            <a:r>
              <a:rPr lang="en-US" dirty="0" err="1" smtClean="0">
                <a:solidFill>
                  <a:srgbClr val="FF0000"/>
                </a:solidFill>
              </a:rPr>
              <a:t>ans</a:t>
            </a:r>
            <a:r>
              <a:rPr lang="en-US" dirty="0" smtClean="0">
                <a:solidFill>
                  <a:srgbClr val="FF0000"/>
                </a:solidFill>
              </a:rPr>
              <a:t>=new </a:t>
            </a:r>
            <a:r>
              <a:rPr lang="en-US" dirty="0" err="1">
                <a:solidFill>
                  <a:srgbClr val="FF0000"/>
                </a:solidFill>
              </a:rPr>
              <a:t>TextField</a:t>
            </a:r>
            <a:r>
              <a:rPr lang="en-US" dirty="0">
                <a:solidFill>
                  <a:srgbClr val="FF0000"/>
                </a:solidFill>
              </a:rPr>
              <a:t>(20);</a:t>
            </a:r>
          </a:p>
          <a:p>
            <a:r>
              <a:rPr lang="en-US" dirty="0">
                <a:solidFill>
                  <a:srgbClr val="FF0000"/>
                </a:solidFill>
              </a:rPr>
              <a:t>sum=new Button("SUM</a:t>
            </a:r>
            <a:r>
              <a:rPr lang="en-US" dirty="0" smtClean="0">
                <a:solidFill>
                  <a:srgbClr val="FF0000"/>
                </a:solidFill>
              </a:rPr>
              <a:t>");sub=new </a:t>
            </a:r>
            <a:r>
              <a:rPr lang="en-US" dirty="0">
                <a:solidFill>
                  <a:srgbClr val="FF0000"/>
                </a:solidFill>
              </a:rPr>
              <a:t>Button("SUB</a:t>
            </a:r>
            <a:r>
              <a:rPr lang="en-US" dirty="0" smtClean="0">
                <a:solidFill>
                  <a:srgbClr val="FF0000"/>
                </a:solidFill>
              </a:rPr>
              <a:t>"); </a:t>
            </a:r>
            <a:r>
              <a:rPr lang="en-US" dirty="0" err="1" smtClean="0">
                <a:solidFill>
                  <a:srgbClr val="FF0000"/>
                </a:solidFill>
              </a:rPr>
              <a:t>mul</a:t>
            </a:r>
            <a:r>
              <a:rPr lang="en-US" dirty="0" smtClean="0">
                <a:solidFill>
                  <a:srgbClr val="FF0000"/>
                </a:solidFill>
              </a:rPr>
              <a:t>=new </a:t>
            </a:r>
            <a:r>
              <a:rPr lang="en-US" dirty="0">
                <a:solidFill>
                  <a:srgbClr val="FF0000"/>
                </a:solidFill>
              </a:rPr>
              <a:t>Button("MUL");</a:t>
            </a:r>
          </a:p>
          <a:p>
            <a:r>
              <a:rPr lang="en-US" dirty="0">
                <a:solidFill>
                  <a:srgbClr val="FF0000"/>
                </a:solidFill>
              </a:rPr>
              <a:t>div=new Button("DIV</a:t>
            </a:r>
            <a:r>
              <a:rPr lang="en-US" dirty="0" smtClean="0">
                <a:solidFill>
                  <a:srgbClr val="FF0000"/>
                </a:solidFill>
              </a:rPr>
              <a:t>"); reset=new </a:t>
            </a:r>
            <a:r>
              <a:rPr lang="en-US" dirty="0">
                <a:solidFill>
                  <a:srgbClr val="FF0000"/>
                </a:solidFill>
              </a:rPr>
              <a:t>Button("RESET</a:t>
            </a:r>
            <a:r>
              <a:rPr lang="en-US" dirty="0" smtClean="0">
                <a:solidFill>
                  <a:srgbClr val="FF0000"/>
                </a:solidFill>
              </a:rPr>
              <a:t>");</a:t>
            </a:r>
            <a:r>
              <a:rPr lang="en-US" dirty="0" smtClean="0"/>
              <a:t>}}</a:t>
            </a:r>
            <a:endParaRPr lang="en-US" dirty="0"/>
          </a:p>
        </p:txBody>
      </p:sp>
      <p:sp>
        <p:nvSpPr>
          <p:cNvPr id="3" name="Rectangle 2"/>
          <p:cNvSpPr/>
          <p:nvPr/>
        </p:nvSpPr>
        <p:spPr>
          <a:xfrm>
            <a:off x="9052558" y="2215991"/>
            <a:ext cx="3749041" cy="2308324"/>
          </a:xfrm>
          <a:prstGeom prst="rect">
            <a:avLst/>
          </a:prstGeom>
        </p:spPr>
        <p:txBody>
          <a:bodyPr wrap="square">
            <a:spAutoFit/>
          </a:bodyPr>
          <a:lstStyle/>
          <a:p>
            <a:r>
              <a:rPr lang="en-US" dirty="0"/>
              <a:t>package A;</a:t>
            </a:r>
          </a:p>
          <a:p>
            <a:r>
              <a:rPr lang="en-US" dirty="0"/>
              <a:t>class App{</a:t>
            </a:r>
          </a:p>
          <a:p>
            <a:r>
              <a:rPr lang="en-US" dirty="0"/>
              <a:t>public static void main(String[] </a:t>
            </a:r>
            <a:r>
              <a:rPr lang="en-US" dirty="0" err="1"/>
              <a:t>args</a:t>
            </a:r>
            <a:r>
              <a:rPr lang="en-US" dirty="0"/>
              <a:t>){</a:t>
            </a:r>
          </a:p>
          <a:p>
            <a:r>
              <a:rPr lang="en-US" dirty="0" err="1"/>
              <a:t>MyFrame</a:t>
            </a:r>
            <a:r>
              <a:rPr lang="en-US" dirty="0"/>
              <a:t> frame=new </a:t>
            </a:r>
            <a:r>
              <a:rPr lang="en-US" dirty="0" err="1"/>
              <a:t>MyFrame</a:t>
            </a:r>
            <a:r>
              <a:rPr lang="en-US" dirty="0" smtClean="0"/>
              <a:t>();  }  }</a:t>
            </a:r>
          </a:p>
          <a:p>
            <a:r>
              <a:rPr lang="en-US" dirty="0"/>
              <a:t>C:\Users\user\Desktop\awt&gt;javac </a:t>
            </a:r>
            <a:r>
              <a:rPr lang="en-US" dirty="0" smtClean="0"/>
              <a:t>A/App.java</a:t>
            </a:r>
            <a:endParaRPr lang="en-US" dirty="0"/>
          </a:p>
          <a:p>
            <a:r>
              <a:rPr lang="en-US" dirty="0"/>
              <a:t>C:\Users\user\Desktop\awt&gt;java </a:t>
            </a:r>
            <a:r>
              <a:rPr lang="en-US" dirty="0" smtClean="0"/>
              <a:t>A/App</a:t>
            </a:r>
            <a:endParaRPr lang="en-US" dirty="0"/>
          </a:p>
        </p:txBody>
      </p:sp>
    </p:spTree>
    <p:extLst>
      <p:ext uri="{BB962C8B-B14F-4D97-AF65-F5344CB8AC3E}">
        <p14:creationId xmlns:p14="http://schemas.microsoft.com/office/powerpoint/2010/main" val="273834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412633" y="-61556"/>
            <a:ext cx="7033196" cy="6863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2000" b="1" dirty="0">
                <a:latin typeface="Calibri" panose="020F0502020204030204" pitchFamily="34" charset="0"/>
                <a:ea typeface="Times New Roman" panose="02020603050405020304" pitchFamily="18" charset="0"/>
                <a:cs typeface="Times New Roman" panose="02020603050405020304" pitchFamily="18" charset="0"/>
              </a:rPr>
              <a:t>import </a:t>
            </a:r>
            <a:r>
              <a:rPr lang="en-US" altLang="en-US" sz="2000" b="1" dirty="0" err="1">
                <a:latin typeface="Calibri" panose="020F0502020204030204" pitchFamily="34" charset="0"/>
                <a:ea typeface="Times New Roman" panose="02020603050405020304" pitchFamily="18" charset="0"/>
                <a:cs typeface="Times New Roman" panose="02020603050405020304" pitchFamily="18" charset="0"/>
              </a:rPr>
              <a:t>java.awt</a:t>
            </a:r>
            <a:r>
              <a:rPr lang="en-US" altLang="en-US" sz="2000" b="1" dirty="0">
                <a:latin typeface="Calibri" panose="020F0502020204030204" pitchFamily="34" charset="0"/>
                <a:ea typeface="Times New Roman" panose="02020603050405020304" pitchFamily="18" charset="0"/>
                <a:cs typeface="Times New Roman" panose="02020603050405020304" pitchFamily="18" charset="0"/>
              </a:rPr>
              <a:t>.*;</a:t>
            </a:r>
          </a:p>
          <a:p>
            <a:pPr lvl="0" eaLnBrk="0" fontAlgn="base" hangingPunct="0">
              <a:spcBef>
                <a:spcPct val="0"/>
              </a:spcBef>
              <a:spcAft>
                <a:spcPct val="0"/>
              </a:spcAft>
            </a:pPr>
            <a:r>
              <a:rPr lang="en-US" altLang="en-US" sz="2000" b="1" dirty="0">
                <a:latin typeface="Calibri" panose="020F0502020204030204" pitchFamily="34" charset="0"/>
                <a:ea typeface="Times New Roman" panose="02020603050405020304" pitchFamily="18" charset="0"/>
                <a:cs typeface="Times New Roman" panose="02020603050405020304" pitchFamily="18" charset="0"/>
              </a:rPr>
              <a:t>import </a:t>
            </a:r>
            <a:r>
              <a:rPr lang="en-US" altLang="en-US" sz="2000" b="1" dirty="0" err="1">
                <a:latin typeface="Calibri" panose="020F0502020204030204" pitchFamily="34" charset="0"/>
                <a:ea typeface="Times New Roman" panose="02020603050405020304" pitchFamily="18" charset="0"/>
                <a:cs typeface="Times New Roman" panose="02020603050405020304" pitchFamily="18" charset="0"/>
              </a:rPr>
              <a:t>java.awt.event</a:t>
            </a:r>
            <a:r>
              <a:rPr lang="en-US" altLang="en-US" sz="2000" b="1" dirty="0">
                <a:latin typeface="Calibri" panose="020F0502020204030204" pitchFamily="34" charset="0"/>
                <a:ea typeface="Times New Roman" panose="02020603050405020304" pitchFamily="18" charset="0"/>
                <a:cs typeface="Times New Roman" panose="02020603050405020304" pitchFamily="18" charset="0"/>
              </a:rPr>
              <a:t>.*;</a:t>
            </a:r>
          </a:p>
          <a:p>
            <a:pPr lvl="0" eaLnBrk="0" fontAlgn="base" hangingPunct="0">
              <a:spcBef>
                <a:spcPct val="0"/>
              </a:spcBef>
              <a:spcAft>
                <a:spcPct val="0"/>
              </a:spcAft>
            </a:pPr>
            <a:r>
              <a:rPr lang="en-US" altLang="en-US" sz="2000" b="1" dirty="0">
                <a:latin typeface="Calibri" panose="020F0502020204030204" pitchFamily="34" charset="0"/>
                <a:ea typeface="Times New Roman" panose="02020603050405020304" pitchFamily="18" charset="0"/>
                <a:cs typeface="Times New Roman" panose="02020603050405020304" pitchFamily="18" charset="0"/>
              </a:rPr>
              <a:t>public class Text extends Frame </a:t>
            </a:r>
            <a:r>
              <a:rPr lang="en-US" altLang="en-US" sz="2000" b="1" dirty="0">
                <a:solidFill>
                  <a:srgbClr val="FF0000"/>
                </a:solidFill>
                <a:latin typeface="Calibri" panose="020F0502020204030204" pitchFamily="34" charset="0"/>
                <a:ea typeface="Times New Roman" panose="02020603050405020304" pitchFamily="18" charset="0"/>
                <a:cs typeface="Times New Roman" panose="02020603050405020304" pitchFamily="18" charset="0"/>
              </a:rPr>
              <a:t>implements </a:t>
            </a:r>
            <a:r>
              <a:rPr lang="en-US" altLang="en-US" sz="2000" b="1" dirty="0" err="1">
                <a:solidFill>
                  <a:srgbClr val="FF0000"/>
                </a:solidFill>
                <a:latin typeface="Calibri" panose="020F0502020204030204" pitchFamily="34" charset="0"/>
                <a:ea typeface="Times New Roman" panose="02020603050405020304" pitchFamily="18" charset="0"/>
                <a:cs typeface="Times New Roman" panose="02020603050405020304" pitchFamily="18" charset="0"/>
              </a:rPr>
              <a:t>ActionListener</a:t>
            </a:r>
            <a:r>
              <a:rPr lang="en-US" altLang="en-US" sz="2000" b="1" dirty="0">
                <a:latin typeface="Calibri" panose="020F0502020204030204" pitchFamily="34" charset="0"/>
                <a:ea typeface="Times New Roman" panose="02020603050405020304" pitchFamily="18" charset="0"/>
                <a:cs typeface="Times New Roman" panose="02020603050405020304" pitchFamily="18" charset="0"/>
              </a:rPr>
              <a:t>{</a:t>
            </a:r>
          </a:p>
          <a:p>
            <a:pPr lvl="0" eaLnBrk="0" fontAlgn="base" hangingPunct="0">
              <a:spcBef>
                <a:spcPct val="0"/>
              </a:spcBef>
              <a:spcAft>
                <a:spcPct val="0"/>
              </a:spcAft>
            </a:pPr>
            <a:r>
              <a:rPr lang="en-US" altLang="en-US" sz="2000" b="1" dirty="0">
                <a:latin typeface="Calibri" panose="020F0502020204030204" pitchFamily="34" charset="0"/>
                <a:ea typeface="Times New Roman" panose="02020603050405020304" pitchFamily="18" charset="0"/>
                <a:cs typeface="Times New Roman" panose="02020603050405020304" pitchFamily="18" charset="0"/>
              </a:rPr>
              <a:t>Label l1,l2;</a:t>
            </a:r>
          </a:p>
          <a:p>
            <a:pPr lvl="0" eaLnBrk="0" fontAlgn="base" hangingPunct="0">
              <a:spcBef>
                <a:spcPct val="0"/>
              </a:spcBef>
              <a:spcAft>
                <a:spcPct val="0"/>
              </a:spcAft>
            </a:pPr>
            <a:r>
              <a:rPr lang="en-US" altLang="en-US" sz="2000" b="1" dirty="0" err="1">
                <a:latin typeface="Calibri" panose="020F0502020204030204" pitchFamily="34" charset="0"/>
                <a:ea typeface="Times New Roman" panose="02020603050405020304" pitchFamily="18" charset="0"/>
                <a:cs typeface="Times New Roman" panose="02020603050405020304" pitchFamily="18" charset="0"/>
              </a:rPr>
              <a:t>TextArea</a:t>
            </a:r>
            <a:r>
              <a:rPr lang="en-US" altLang="en-US" sz="2000" b="1" dirty="0">
                <a:latin typeface="Calibri" panose="020F0502020204030204" pitchFamily="34" charset="0"/>
                <a:ea typeface="Times New Roman" panose="02020603050405020304" pitchFamily="18" charset="0"/>
                <a:cs typeface="Times New Roman" panose="02020603050405020304" pitchFamily="18" charset="0"/>
              </a:rPr>
              <a:t> </a:t>
            </a:r>
            <a:r>
              <a:rPr lang="en-US" altLang="en-US" sz="2000" b="1" dirty="0" err="1">
                <a:latin typeface="Calibri" panose="020F0502020204030204" pitchFamily="34" charset="0"/>
                <a:ea typeface="Times New Roman" panose="02020603050405020304" pitchFamily="18" charset="0"/>
                <a:cs typeface="Times New Roman" panose="02020603050405020304" pitchFamily="18" charset="0"/>
              </a:rPr>
              <a:t>area;Button</a:t>
            </a:r>
            <a:r>
              <a:rPr lang="en-US" altLang="en-US" sz="2000" b="1" dirty="0">
                <a:latin typeface="Calibri" panose="020F0502020204030204" pitchFamily="34" charset="0"/>
                <a:ea typeface="Times New Roman" panose="02020603050405020304" pitchFamily="18" charset="0"/>
                <a:cs typeface="Times New Roman" panose="02020603050405020304" pitchFamily="18" charset="0"/>
              </a:rPr>
              <a:t> b;</a:t>
            </a:r>
          </a:p>
          <a:p>
            <a:pPr lvl="0" eaLnBrk="0" fontAlgn="base" hangingPunct="0">
              <a:spcBef>
                <a:spcPct val="0"/>
              </a:spcBef>
              <a:spcAft>
                <a:spcPct val="0"/>
              </a:spcAft>
            </a:pPr>
            <a:r>
              <a:rPr lang="en-US" altLang="en-US" sz="2000" b="1" dirty="0">
                <a:solidFill>
                  <a:srgbClr val="FF0000"/>
                </a:solidFill>
                <a:latin typeface="Calibri" panose="020F0502020204030204" pitchFamily="34" charset="0"/>
                <a:ea typeface="Times New Roman" panose="02020603050405020304" pitchFamily="18" charset="0"/>
                <a:cs typeface="Times New Roman" panose="02020603050405020304" pitchFamily="18" charset="0"/>
              </a:rPr>
              <a:t>Text(){</a:t>
            </a:r>
          </a:p>
          <a:p>
            <a:pPr lvl="0" eaLnBrk="0" fontAlgn="base" hangingPunct="0">
              <a:spcBef>
                <a:spcPct val="0"/>
              </a:spcBef>
              <a:spcAft>
                <a:spcPct val="0"/>
              </a:spcAft>
            </a:pPr>
            <a:r>
              <a:rPr lang="en-US" altLang="en-US" sz="2000" b="1" dirty="0">
                <a:solidFill>
                  <a:srgbClr val="FF0000"/>
                </a:solidFill>
                <a:latin typeface="Calibri" panose="020F0502020204030204" pitchFamily="34" charset="0"/>
                <a:ea typeface="Times New Roman" panose="02020603050405020304" pitchFamily="18" charset="0"/>
                <a:cs typeface="Times New Roman" panose="02020603050405020304" pitchFamily="18" charset="0"/>
              </a:rPr>
              <a:t>l1=new Label</a:t>
            </a:r>
            <a:r>
              <a:rPr lang="en-US" altLang="en-US" sz="2000" b="1" dirty="0" smtClean="0">
                <a:solidFill>
                  <a:srgbClr val="FF0000"/>
                </a:solidFill>
                <a:latin typeface="Calibri" panose="020F0502020204030204" pitchFamily="34" charset="0"/>
                <a:ea typeface="Times New Roman" panose="02020603050405020304" pitchFamily="18" charset="0"/>
                <a:cs typeface="Times New Roman" panose="02020603050405020304" pitchFamily="18" charset="0"/>
              </a:rPr>
              <a:t>();  l1.setBounds(50,</a:t>
            </a:r>
            <a:r>
              <a:rPr lang="en-US" altLang="en-US" sz="2000" b="1" dirty="0" smtClean="0">
                <a:latin typeface="Calibri" panose="020F0502020204030204" pitchFamily="34" charset="0"/>
                <a:ea typeface="Times New Roman" panose="02020603050405020304" pitchFamily="18" charset="0"/>
                <a:cs typeface="Times New Roman" panose="02020603050405020304" pitchFamily="18" charset="0"/>
              </a:rPr>
              <a:t>50,100,30</a:t>
            </a:r>
            <a:r>
              <a:rPr lang="en-US" altLang="en-US" sz="2000" b="1" dirty="0">
                <a:solidFill>
                  <a:srgbClr val="FF0000"/>
                </a:solidFill>
                <a:latin typeface="Calibri" panose="020F0502020204030204" pitchFamily="34" charset="0"/>
                <a:ea typeface="Times New Roman" panose="02020603050405020304" pitchFamily="18" charset="0"/>
                <a:cs typeface="Times New Roman" panose="02020603050405020304" pitchFamily="18" charset="0"/>
              </a:rPr>
              <a:t>);</a:t>
            </a:r>
          </a:p>
          <a:p>
            <a:pPr lvl="0" eaLnBrk="0" fontAlgn="base" hangingPunct="0">
              <a:spcBef>
                <a:spcPct val="0"/>
              </a:spcBef>
              <a:spcAft>
                <a:spcPct val="0"/>
              </a:spcAft>
            </a:pPr>
            <a:r>
              <a:rPr lang="en-US" altLang="en-US" sz="2000" b="1" dirty="0">
                <a:solidFill>
                  <a:srgbClr val="FF0000"/>
                </a:solidFill>
                <a:latin typeface="Calibri" panose="020F0502020204030204" pitchFamily="34" charset="0"/>
                <a:ea typeface="Times New Roman" panose="02020603050405020304" pitchFamily="18" charset="0"/>
                <a:cs typeface="Times New Roman" panose="02020603050405020304" pitchFamily="18" charset="0"/>
              </a:rPr>
              <a:t>l2=new Label</a:t>
            </a:r>
            <a:r>
              <a:rPr lang="en-US" altLang="en-US" sz="2000" b="1" dirty="0" smtClean="0">
                <a:solidFill>
                  <a:srgbClr val="FF0000"/>
                </a:solidFill>
                <a:latin typeface="Calibri" panose="020F0502020204030204" pitchFamily="34" charset="0"/>
                <a:ea typeface="Times New Roman" panose="02020603050405020304" pitchFamily="18" charset="0"/>
                <a:cs typeface="Times New Roman" panose="02020603050405020304" pitchFamily="18" charset="0"/>
              </a:rPr>
              <a:t>();  l2.setBounds(150,</a:t>
            </a:r>
            <a:r>
              <a:rPr lang="en-US" altLang="en-US" sz="2000" b="1" dirty="0" smtClean="0">
                <a:latin typeface="Calibri" panose="020F0502020204030204" pitchFamily="34" charset="0"/>
                <a:ea typeface="Times New Roman" panose="02020603050405020304" pitchFamily="18" charset="0"/>
                <a:cs typeface="Times New Roman" panose="02020603050405020304" pitchFamily="18" charset="0"/>
              </a:rPr>
              <a:t>50,100,30</a:t>
            </a:r>
            <a:r>
              <a:rPr lang="en-US" altLang="en-US" sz="2000" b="1" dirty="0">
                <a:solidFill>
                  <a:srgbClr val="FF0000"/>
                </a:solidFill>
                <a:latin typeface="Calibri" panose="020F0502020204030204" pitchFamily="34" charset="0"/>
                <a:ea typeface="Times New Roman" panose="02020603050405020304" pitchFamily="18" charset="0"/>
                <a:cs typeface="Times New Roman" panose="02020603050405020304" pitchFamily="18" charset="0"/>
              </a:rPr>
              <a:t>);</a:t>
            </a:r>
          </a:p>
          <a:p>
            <a:pPr lvl="0" eaLnBrk="0" fontAlgn="base" hangingPunct="0">
              <a:spcBef>
                <a:spcPct val="0"/>
              </a:spcBef>
              <a:spcAft>
                <a:spcPct val="0"/>
              </a:spcAft>
            </a:pPr>
            <a:r>
              <a:rPr lang="en-US" altLang="en-US" sz="2000" b="1" dirty="0">
                <a:solidFill>
                  <a:schemeClr val="tx1">
                    <a:lumMod val="65000"/>
                    <a:lumOff val="35000"/>
                  </a:schemeClr>
                </a:solidFill>
                <a:latin typeface="Calibri" panose="020F0502020204030204" pitchFamily="34" charset="0"/>
                <a:ea typeface="Times New Roman" panose="02020603050405020304" pitchFamily="18" charset="0"/>
                <a:cs typeface="Times New Roman" panose="02020603050405020304" pitchFamily="18" charset="0"/>
              </a:rPr>
              <a:t>area=new </a:t>
            </a:r>
            <a:r>
              <a:rPr lang="en-US" altLang="en-US" sz="2000" b="1" dirty="0" err="1">
                <a:solidFill>
                  <a:schemeClr val="tx1">
                    <a:lumMod val="65000"/>
                    <a:lumOff val="35000"/>
                  </a:schemeClr>
                </a:solidFill>
                <a:latin typeface="Calibri" panose="020F0502020204030204" pitchFamily="34" charset="0"/>
                <a:ea typeface="Times New Roman" panose="02020603050405020304" pitchFamily="18" charset="0"/>
                <a:cs typeface="Times New Roman" panose="02020603050405020304" pitchFamily="18" charset="0"/>
              </a:rPr>
              <a:t>TextArea</a:t>
            </a:r>
            <a:r>
              <a:rPr lang="en-US" altLang="en-US" sz="2000" b="1" dirty="0">
                <a:solidFill>
                  <a:schemeClr val="tx1">
                    <a:lumMod val="65000"/>
                    <a:lumOff val="35000"/>
                  </a:schemeClr>
                </a:solidFill>
                <a:latin typeface="Calibri" panose="020F0502020204030204" pitchFamily="34" charset="0"/>
                <a:ea typeface="Times New Roman" panose="02020603050405020304" pitchFamily="18" charset="0"/>
                <a:cs typeface="Times New Roman" panose="02020603050405020304" pitchFamily="18" charset="0"/>
              </a:rPr>
              <a:t>();</a:t>
            </a:r>
          </a:p>
          <a:p>
            <a:pPr lvl="0" eaLnBrk="0" fontAlgn="base" hangingPunct="0">
              <a:spcBef>
                <a:spcPct val="0"/>
              </a:spcBef>
              <a:spcAft>
                <a:spcPct val="0"/>
              </a:spcAft>
            </a:pPr>
            <a:r>
              <a:rPr lang="en-US" altLang="en-US" sz="2000" b="1" dirty="0" err="1">
                <a:solidFill>
                  <a:srgbClr val="FF0000"/>
                </a:solidFill>
                <a:latin typeface="Calibri" panose="020F0502020204030204" pitchFamily="34" charset="0"/>
                <a:ea typeface="Times New Roman" panose="02020603050405020304" pitchFamily="18" charset="0"/>
                <a:cs typeface="Times New Roman" panose="02020603050405020304" pitchFamily="18" charset="0"/>
              </a:rPr>
              <a:t>area.setBounds</a:t>
            </a:r>
            <a:r>
              <a:rPr lang="en-US" altLang="en-US" sz="2000" b="1" dirty="0">
                <a:solidFill>
                  <a:srgbClr val="FF0000"/>
                </a:solidFill>
                <a:latin typeface="Calibri" panose="020F0502020204030204" pitchFamily="34" charset="0"/>
                <a:ea typeface="Times New Roman" panose="02020603050405020304" pitchFamily="18" charset="0"/>
                <a:cs typeface="Times New Roman" panose="02020603050405020304" pitchFamily="18" charset="0"/>
              </a:rPr>
              <a:t>(20,100,</a:t>
            </a:r>
            <a:r>
              <a:rPr lang="en-US" altLang="en-US" sz="2000" b="1" dirty="0">
                <a:latin typeface="Calibri" panose="020F0502020204030204" pitchFamily="34" charset="0"/>
                <a:ea typeface="Times New Roman" panose="02020603050405020304" pitchFamily="18" charset="0"/>
                <a:cs typeface="Times New Roman" panose="02020603050405020304" pitchFamily="18" charset="0"/>
              </a:rPr>
              <a:t>300,300</a:t>
            </a:r>
            <a:r>
              <a:rPr lang="en-US" altLang="en-US" sz="2000" b="1" dirty="0">
                <a:solidFill>
                  <a:srgbClr val="FF0000"/>
                </a:solidFill>
                <a:latin typeface="Calibri" panose="020F0502020204030204" pitchFamily="34" charset="0"/>
                <a:ea typeface="Times New Roman" panose="02020603050405020304" pitchFamily="18" charset="0"/>
                <a:cs typeface="Times New Roman" panose="02020603050405020304" pitchFamily="18" charset="0"/>
              </a:rPr>
              <a:t>);</a:t>
            </a:r>
          </a:p>
          <a:p>
            <a:pPr lvl="0" eaLnBrk="0" fontAlgn="base" hangingPunct="0">
              <a:spcBef>
                <a:spcPct val="0"/>
              </a:spcBef>
              <a:spcAft>
                <a:spcPct val="0"/>
              </a:spcAft>
            </a:pPr>
            <a:r>
              <a:rPr lang="en-US" altLang="en-US" sz="2000" b="1" dirty="0">
                <a:solidFill>
                  <a:srgbClr val="FF0000"/>
                </a:solidFill>
                <a:latin typeface="Calibri" panose="020F0502020204030204" pitchFamily="34" charset="0"/>
                <a:ea typeface="Times New Roman" panose="02020603050405020304" pitchFamily="18" charset="0"/>
                <a:cs typeface="Times New Roman" panose="02020603050405020304" pitchFamily="18" charset="0"/>
              </a:rPr>
              <a:t>b=new Button("</a:t>
            </a:r>
            <a:r>
              <a:rPr lang="en-US" altLang="en-US" sz="2000" b="1" dirty="0" smtClean="0">
                <a:solidFill>
                  <a:srgbClr val="FF0000"/>
                </a:solidFill>
                <a:latin typeface="Calibri" panose="020F0502020204030204" pitchFamily="34" charset="0"/>
                <a:ea typeface="Times New Roman" panose="02020603050405020304" pitchFamily="18" charset="0"/>
                <a:cs typeface="Times New Roman" panose="02020603050405020304" pitchFamily="18" charset="0"/>
              </a:rPr>
              <a:t>Count Words");</a:t>
            </a:r>
            <a:endParaRPr lang="en-US" altLang="en-US" sz="2000" b="1" dirty="0">
              <a:solidFill>
                <a:srgbClr val="FF0000"/>
              </a:solidFill>
              <a:latin typeface="Calibri" panose="020F050202020403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en-US" altLang="en-US" sz="2000" b="1" dirty="0" err="1">
                <a:solidFill>
                  <a:srgbClr val="FF0000"/>
                </a:solidFill>
                <a:latin typeface="Calibri" panose="020F0502020204030204" pitchFamily="34" charset="0"/>
                <a:ea typeface="Times New Roman" panose="02020603050405020304" pitchFamily="18" charset="0"/>
                <a:cs typeface="Times New Roman" panose="02020603050405020304" pitchFamily="18" charset="0"/>
              </a:rPr>
              <a:t>b.setBounds</a:t>
            </a:r>
            <a:r>
              <a:rPr lang="en-US" altLang="en-US" sz="2000" b="1" dirty="0">
                <a:solidFill>
                  <a:srgbClr val="FF0000"/>
                </a:solidFill>
                <a:latin typeface="Calibri" panose="020F0502020204030204" pitchFamily="34" charset="0"/>
                <a:ea typeface="Times New Roman" panose="02020603050405020304" pitchFamily="18" charset="0"/>
                <a:cs typeface="Times New Roman" panose="02020603050405020304" pitchFamily="18" charset="0"/>
              </a:rPr>
              <a:t>(100,400,100,30);</a:t>
            </a:r>
          </a:p>
          <a:p>
            <a:pPr lvl="0" eaLnBrk="0" fontAlgn="base" hangingPunct="0">
              <a:spcBef>
                <a:spcPct val="0"/>
              </a:spcBef>
              <a:spcAft>
                <a:spcPct val="0"/>
              </a:spcAft>
            </a:pPr>
            <a:r>
              <a:rPr lang="en-US" altLang="en-US" sz="2000" b="1" dirty="0" err="1">
                <a:latin typeface="Calibri" panose="020F0502020204030204" pitchFamily="34" charset="0"/>
                <a:ea typeface="Times New Roman" panose="02020603050405020304" pitchFamily="18" charset="0"/>
                <a:cs typeface="Times New Roman" panose="02020603050405020304" pitchFamily="18" charset="0"/>
              </a:rPr>
              <a:t>b.addActionListener</a:t>
            </a:r>
            <a:r>
              <a:rPr lang="en-US" altLang="en-US" sz="2000" b="1" dirty="0">
                <a:latin typeface="Calibri" panose="020F0502020204030204" pitchFamily="34" charset="0"/>
                <a:ea typeface="Times New Roman" panose="02020603050405020304" pitchFamily="18" charset="0"/>
                <a:cs typeface="Times New Roman" panose="02020603050405020304" pitchFamily="18" charset="0"/>
              </a:rPr>
              <a:t>(this);</a:t>
            </a:r>
          </a:p>
          <a:p>
            <a:pPr lvl="0" eaLnBrk="0" fontAlgn="base" hangingPunct="0">
              <a:spcBef>
                <a:spcPct val="0"/>
              </a:spcBef>
              <a:spcAft>
                <a:spcPct val="0"/>
              </a:spcAft>
            </a:pPr>
            <a:r>
              <a:rPr lang="en-US" altLang="en-US" sz="2000" b="1" dirty="0">
                <a:solidFill>
                  <a:srgbClr val="FF0000"/>
                </a:solidFill>
                <a:latin typeface="Calibri" panose="020F0502020204030204" pitchFamily="34" charset="0"/>
                <a:ea typeface="Times New Roman" panose="02020603050405020304" pitchFamily="18" charset="0"/>
                <a:cs typeface="Times New Roman" panose="02020603050405020304" pitchFamily="18" charset="0"/>
              </a:rPr>
              <a:t>add(l1);add(l2);add(area);add(b</a:t>
            </a:r>
            <a:r>
              <a:rPr lang="en-US" altLang="en-US" sz="2000" b="1" dirty="0" smtClean="0">
                <a:solidFill>
                  <a:srgbClr val="FF0000"/>
                </a:solidFill>
                <a:latin typeface="Calibri" panose="020F0502020204030204" pitchFamily="34" charset="0"/>
                <a:ea typeface="Times New Roman" panose="02020603050405020304" pitchFamily="18" charset="0"/>
                <a:cs typeface="Times New Roman" panose="02020603050405020304" pitchFamily="18" charset="0"/>
              </a:rPr>
              <a:t>);  </a:t>
            </a:r>
            <a:r>
              <a:rPr lang="en-US" altLang="en-US" sz="2000" b="1" dirty="0" err="1" smtClean="0">
                <a:solidFill>
                  <a:srgbClr val="FF0000"/>
                </a:solidFill>
                <a:latin typeface="Calibri" panose="020F0502020204030204" pitchFamily="34" charset="0"/>
                <a:ea typeface="Times New Roman" panose="02020603050405020304" pitchFamily="18" charset="0"/>
                <a:cs typeface="Times New Roman" panose="02020603050405020304" pitchFamily="18" charset="0"/>
              </a:rPr>
              <a:t>setSize</a:t>
            </a:r>
            <a:r>
              <a:rPr lang="en-US" altLang="en-US" sz="2000" b="1" dirty="0" smtClean="0">
                <a:solidFill>
                  <a:srgbClr val="FF0000"/>
                </a:solidFill>
                <a:latin typeface="Calibri" panose="020F0502020204030204" pitchFamily="34" charset="0"/>
                <a:ea typeface="Times New Roman" panose="02020603050405020304" pitchFamily="18" charset="0"/>
                <a:cs typeface="Times New Roman" panose="02020603050405020304" pitchFamily="18" charset="0"/>
              </a:rPr>
              <a:t>(400,450</a:t>
            </a:r>
            <a:r>
              <a:rPr lang="en-US" altLang="en-US" sz="2000" b="1" dirty="0">
                <a:solidFill>
                  <a:srgbClr val="FF0000"/>
                </a:solidFill>
                <a:latin typeface="Calibri" panose="020F0502020204030204" pitchFamily="34" charset="0"/>
                <a:ea typeface="Times New Roman" panose="02020603050405020304" pitchFamily="18" charset="0"/>
                <a:cs typeface="Times New Roman" panose="02020603050405020304" pitchFamily="18" charset="0"/>
              </a:rPr>
              <a:t>);</a:t>
            </a:r>
          </a:p>
          <a:p>
            <a:pPr lvl="0" eaLnBrk="0" fontAlgn="base" hangingPunct="0">
              <a:spcBef>
                <a:spcPct val="0"/>
              </a:spcBef>
              <a:spcAft>
                <a:spcPct val="0"/>
              </a:spcAft>
            </a:pPr>
            <a:r>
              <a:rPr lang="en-US" altLang="en-US" sz="2000" b="1" dirty="0" err="1">
                <a:solidFill>
                  <a:srgbClr val="FF0000"/>
                </a:solidFill>
                <a:latin typeface="Calibri" panose="020F0502020204030204" pitchFamily="34" charset="0"/>
                <a:ea typeface="Times New Roman" panose="02020603050405020304" pitchFamily="18" charset="0"/>
                <a:cs typeface="Times New Roman" panose="02020603050405020304" pitchFamily="18" charset="0"/>
              </a:rPr>
              <a:t>setLayout</a:t>
            </a:r>
            <a:r>
              <a:rPr lang="en-US" altLang="en-US" sz="2000" b="1" dirty="0">
                <a:solidFill>
                  <a:srgbClr val="FF0000"/>
                </a:solidFill>
                <a:latin typeface="Calibri" panose="020F0502020204030204" pitchFamily="34" charset="0"/>
                <a:ea typeface="Times New Roman" panose="02020603050405020304" pitchFamily="18" charset="0"/>
                <a:cs typeface="Times New Roman" panose="02020603050405020304" pitchFamily="18" charset="0"/>
              </a:rPr>
              <a:t>(null</a:t>
            </a:r>
            <a:r>
              <a:rPr lang="en-US" altLang="en-US" sz="2000" b="1" dirty="0" smtClean="0">
                <a:solidFill>
                  <a:srgbClr val="FF0000"/>
                </a:solidFill>
                <a:latin typeface="Calibri" panose="020F0502020204030204" pitchFamily="34" charset="0"/>
                <a:ea typeface="Times New Roman" panose="02020603050405020304" pitchFamily="18" charset="0"/>
                <a:cs typeface="Times New Roman" panose="02020603050405020304" pitchFamily="18" charset="0"/>
              </a:rPr>
              <a:t>);   </a:t>
            </a:r>
            <a:r>
              <a:rPr lang="en-US" altLang="en-US" sz="2000" b="1" dirty="0" err="1" smtClean="0">
                <a:solidFill>
                  <a:srgbClr val="FF0000"/>
                </a:solidFill>
                <a:latin typeface="Calibri" panose="020F0502020204030204" pitchFamily="34" charset="0"/>
                <a:ea typeface="Times New Roman" panose="02020603050405020304" pitchFamily="18" charset="0"/>
                <a:cs typeface="Times New Roman" panose="02020603050405020304" pitchFamily="18" charset="0"/>
              </a:rPr>
              <a:t>setVisible</a:t>
            </a:r>
            <a:r>
              <a:rPr lang="en-US" altLang="en-US" sz="2000" b="1" dirty="0" smtClean="0">
                <a:solidFill>
                  <a:srgbClr val="FF0000"/>
                </a:solidFill>
                <a:latin typeface="Calibri" panose="020F0502020204030204" pitchFamily="34" charset="0"/>
                <a:ea typeface="Times New Roman" panose="02020603050405020304" pitchFamily="18" charset="0"/>
                <a:cs typeface="Times New Roman" panose="02020603050405020304" pitchFamily="18" charset="0"/>
              </a:rPr>
              <a:t>(true</a:t>
            </a:r>
            <a:r>
              <a:rPr lang="en-US" altLang="en-US" sz="2000" b="1" dirty="0">
                <a:solidFill>
                  <a:srgbClr val="FF0000"/>
                </a:solidFill>
                <a:latin typeface="Calibri" panose="020F0502020204030204" pitchFamily="34" charset="0"/>
                <a:ea typeface="Times New Roman" panose="02020603050405020304" pitchFamily="18" charset="0"/>
                <a:cs typeface="Times New Roman" panose="02020603050405020304" pitchFamily="18" charset="0"/>
              </a:rPr>
              <a:t>);}</a:t>
            </a:r>
          </a:p>
          <a:p>
            <a:pPr lvl="0" eaLnBrk="0" fontAlgn="base" hangingPunct="0">
              <a:spcBef>
                <a:spcPct val="0"/>
              </a:spcBef>
              <a:spcAft>
                <a:spcPct val="0"/>
              </a:spcAft>
            </a:pPr>
            <a:r>
              <a:rPr lang="en-US" altLang="en-US" sz="2000" b="1" dirty="0">
                <a:latin typeface="Calibri" panose="020F0502020204030204" pitchFamily="34" charset="0"/>
                <a:ea typeface="Times New Roman" panose="02020603050405020304" pitchFamily="18" charset="0"/>
                <a:cs typeface="Times New Roman" panose="02020603050405020304" pitchFamily="18" charset="0"/>
              </a:rPr>
              <a:t>public void </a:t>
            </a:r>
            <a:r>
              <a:rPr lang="en-US" altLang="en-US" sz="2000" b="1" dirty="0" err="1">
                <a:latin typeface="Calibri" panose="020F0502020204030204" pitchFamily="34" charset="0"/>
                <a:ea typeface="Times New Roman" panose="02020603050405020304" pitchFamily="18" charset="0"/>
                <a:cs typeface="Times New Roman" panose="02020603050405020304" pitchFamily="18" charset="0"/>
              </a:rPr>
              <a:t>actionPerformed</a:t>
            </a:r>
            <a:r>
              <a:rPr lang="en-US" altLang="en-US" sz="2000" b="1" dirty="0">
                <a:latin typeface="Calibri" panose="020F0502020204030204" pitchFamily="34" charset="0"/>
                <a:ea typeface="Times New Roman" panose="02020603050405020304" pitchFamily="18" charset="0"/>
                <a:cs typeface="Times New Roman" panose="02020603050405020304" pitchFamily="18" charset="0"/>
              </a:rPr>
              <a:t>(</a:t>
            </a:r>
            <a:r>
              <a:rPr lang="en-US" altLang="en-US" sz="2000" b="1" dirty="0" err="1">
                <a:latin typeface="Calibri" panose="020F0502020204030204" pitchFamily="34" charset="0"/>
                <a:ea typeface="Times New Roman" panose="02020603050405020304" pitchFamily="18" charset="0"/>
                <a:cs typeface="Times New Roman" panose="02020603050405020304" pitchFamily="18" charset="0"/>
              </a:rPr>
              <a:t>ActionEvent</a:t>
            </a:r>
            <a:r>
              <a:rPr lang="en-US" altLang="en-US" sz="2000" b="1" dirty="0">
                <a:latin typeface="Calibri" panose="020F0502020204030204" pitchFamily="34" charset="0"/>
                <a:ea typeface="Times New Roman" panose="02020603050405020304" pitchFamily="18" charset="0"/>
                <a:cs typeface="Times New Roman" panose="02020603050405020304" pitchFamily="18" charset="0"/>
              </a:rPr>
              <a:t> e){</a:t>
            </a:r>
          </a:p>
          <a:p>
            <a:pPr lvl="0" eaLnBrk="0" fontAlgn="base" hangingPunct="0">
              <a:spcBef>
                <a:spcPct val="0"/>
              </a:spcBef>
              <a:spcAft>
                <a:spcPct val="0"/>
              </a:spcAft>
            </a:pPr>
            <a:r>
              <a:rPr lang="en-US" altLang="en-US" sz="2000" b="1" dirty="0">
                <a:latin typeface="Calibri" panose="020F0502020204030204" pitchFamily="34" charset="0"/>
                <a:ea typeface="Times New Roman" panose="02020603050405020304" pitchFamily="18" charset="0"/>
                <a:cs typeface="Times New Roman" panose="02020603050405020304" pitchFamily="18" charset="0"/>
              </a:rPr>
              <a:t>String text=</a:t>
            </a:r>
            <a:r>
              <a:rPr lang="en-US" altLang="en-US" sz="2000" b="1" dirty="0" err="1">
                <a:latin typeface="Calibri" panose="020F0502020204030204" pitchFamily="34" charset="0"/>
                <a:ea typeface="Times New Roman" panose="02020603050405020304" pitchFamily="18" charset="0"/>
                <a:cs typeface="Times New Roman" panose="02020603050405020304" pitchFamily="18" charset="0"/>
              </a:rPr>
              <a:t>area.getText</a:t>
            </a:r>
            <a:r>
              <a:rPr lang="en-US" altLang="en-US" sz="2000" b="1" dirty="0">
                <a:latin typeface="Calibri" panose="020F0502020204030204" pitchFamily="34" charset="0"/>
                <a:ea typeface="Times New Roman" panose="02020603050405020304" pitchFamily="18" charset="0"/>
                <a:cs typeface="Times New Roman" panose="02020603050405020304" pitchFamily="18" charset="0"/>
              </a:rPr>
              <a:t>();</a:t>
            </a:r>
          </a:p>
          <a:p>
            <a:pPr lvl="0" eaLnBrk="0" fontAlgn="base" hangingPunct="0">
              <a:spcBef>
                <a:spcPct val="0"/>
              </a:spcBef>
              <a:spcAft>
                <a:spcPct val="0"/>
              </a:spcAft>
            </a:pPr>
            <a:r>
              <a:rPr lang="en-US" altLang="en-US" sz="2000" b="1" dirty="0">
                <a:latin typeface="Calibri" panose="020F0502020204030204" pitchFamily="34" charset="0"/>
                <a:ea typeface="Times New Roman" panose="02020603050405020304" pitchFamily="18" charset="0"/>
                <a:cs typeface="Times New Roman" panose="02020603050405020304" pitchFamily="18" charset="0"/>
              </a:rPr>
              <a:t>String words[]=</a:t>
            </a:r>
            <a:r>
              <a:rPr lang="en-US" altLang="en-US" sz="2000" b="1" dirty="0" err="1">
                <a:latin typeface="Calibri" panose="020F0502020204030204" pitchFamily="34" charset="0"/>
                <a:ea typeface="Times New Roman" panose="02020603050405020304" pitchFamily="18" charset="0"/>
                <a:cs typeface="Times New Roman" panose="02020603050405020304" pitchFamily="18" charset="0"/>
              </a:rPr>
              <a:t>text.split</a:t>
            </a:r>
            <a:r>
              <a:rPr lang="en-US" altLang="en-US" sz="2000" b="1" dirty="0">
                <a:latin typeface="Calibri" panose="020F0502020204030204" pitchFamily="34" charset="0"/>
                <a:ea typeface="Times New Roman" panose="02020603050405020304" pitchFamily="18" charset="0"/>
                <a:cs typeface="Times New Roman" panose="02020603050405020304" pitchFamily="18" charset="0"/>
              </a:rPr>
              <a:t>("\\s");</a:t>
            </a:r>
          </a:p>
          <a:p>
            <a:pPr lvl="0" eaLnBrk="0" fontAlgn="base" hangingPunct="0">
              <a:spcBef>
                <a:spcPct val="0"/>
              </a:spcBef>
              <a:spcAft>
                <a:spcPct val="0"/>
              </a:spcAft>
            </a:pPr>
            <a:r>
              <a:rPr lang="en-US" altLang="en-US" sz="2000" b="1" dirty="0">
                <a:latin typeface="Calibri" panose="020F0502020204030204" pitchFamily="34" charset="0"/>
                <a:ea typeface="Times New Roman" panose="02020603050405020304" pitchFamily="18" charset="0"/>
                <a:cs typeface="Times New Roman" panose="02020603050405020304" pitchFamily="18" charset="0"/>
              </a:rPr>
              <a:t>l1.setText("words"+</a:t>
            </a:r>
            <a:r>
              <a:rPr lang="en-US" altLang="en-US" sz="2000" b="1" dirty="0" err="1">
                <a:latin typeface="Calibri" panose="020F0502020204030204" pitchFamily="34" charset="0"/>
                <a:ea typeface="Times New Roman" panose="02020603050405020304" pitchFamily="18" charset="0"/>
                <a:cs typeface="Times New Roman" panose="02020603050405020304" pitchFamily="18" charset="0"/>
              </a:rPr>
              <a:t>words.length</a:t>
            </a:r>
            <a:r>
              <a:rPr lang="en-US" altLang="en-US" sz="2000" b="1" dirty="0">
                <a:latin typeface="Calibri" panose="020F0502020204030204" pitchFamily="34" charset="0"/>
                <a:ea typeface="Times New Roman" panose="02020603050405020304" pitchFamily="18" charset="0"/>
                <a:cs typeface="Times New Roman" panose="02020603050405020304" pitchFamily="18" charset="0"/>
              </a:rPr>
              <a:t>);</a:t>
            </a:r>
          </a:p>
          <a:p>
            <a:pPr lvl="0" eaLnBrk="0" fontAlgn="base" hangingPunct="0">
              <a:spcBef>
                <a:spcPct val="0"/>
              </a:spcBef>
              <a:spcAft>
                <a:spcPct val="0"/>
              </a:spcAft>
            </a:pPr>
            <a:r>
              <a:rPr lang="en-US" altLang="en-US" sz="2000" b="1" dirty="0">
                <a:latin typeface="Calibri" panose="020F0502020204030204" pitchFamily="34" charset="0"/>
                <a:ea typeface="Times New Roman" panose="02020603050405020304" pitchFamily="18" charset="0"/>
                <a:cs typeface="Times New Roman" panose="02020603050405020304" pitchFamily="18" charset="0"/>
              </a:rPr>
              <a:t>l2.setText("Character"+</a:t>
            </a:r>
            <a:r>
              <a:rPr lang="en-US" altLang="en-US" sz="2000" b="1" dirty="0" err="1">
                <a:latin typeface="Calibri" panose="020F0502020204030204" pitchFamily="34" charset="0"/>
                <a:ea typeface="Times New Roman" panose="02020603050405020304" pitchFamily="18" charset="0"/>
                <a:cs typeface="Times New Roman" panose="02020603050405020304" pitchFamily="18" charset="0"/>
              </a:rPr>
              <a:t>text.length</a:t>
            </a:r>
            <a:r>
              <a:rPr lang="en-US" altLang="en-US" sz="2000" b="1" dirty="0">
                <a:latin typeface="Calibri" panose="020F0502020204030204" pitchFamily="34" charset="0"/>
                <a:ea typeface="Times New Roman" panose="02020603050405020304" pitchFamily="18" charset="0"/>
                <a:cs typeface="Times New Roman" panose="02020603050405020304" pitchFamily="18" charset="0"/>
              </a:rPr>
              <a:t>());}</a:t>
            </a:r>
          </a:p>
          <a:p>
            <a:pPr lvl="0" eaLnBrk="0" fontAlgn="base" hangingPunct="0">
              <a:spcBef>
                <a:spcPct val="0"/>
              </a:spcBef>
              <a:spcAft>
                <a:spcPct val="0"/>
              </a:spcAft>
            </a:pPr>
            <a:r>
              <a:rPr lang="en-US" altLang="en-US" sz="2000" b="1" dirty="0">
                <a:latin typeface="Calibri" panose="020F0502020204030204" pitchFamily="34" charset="0"/>
                <a:ea typeface="Times New Roman" panose="02020603050405020304" pitchFamily="18" charset="0"/>
                <a:cs typeface="Times New Roman" panose="02020603050405020304" pitchFamily="18" charset="0"/>
              </a:rPr>
              <a:t>public static void main(String[] </a:t>
            </a:r>
            <a:r>
              <a:rPr lang="en-US" altLang="en-US" sz="2000" b="1" dirty="0" err="1">
                <a:latin typeface="Calibri" panose="020F0502020204030204" pitchFamily="34" charset="0"/>
                <a:ea typeface="Times New Roman" panose="02020603050405020304" pitchFamily="18" charset="0"/>
                <a:cs typeface="Times New Roman" panose="02020603050405020304" pitchFamily="18" charset="0"/>
              </a:rPr>
              <a:t>args</a:t>
            </a:r>
            <a:r>
              <a:rPr lang="en-US" altLang="en-US" sz="2000" b="1" dirty="0">
                <a:latin typeface="Calibri" panose="020F0502020204030204" pitchFamily="34" charset="0"/>
                <a:ea typeface="Times New Roman" panose="02020603050405020304" pitchFamily="18" charset="0"/>
                <a:cs typeface="Times New Roman" panose="02020603050405020304" pitchFamily="18" charset="0"/>
              </a:rPr>
              <a:t>){</a:t>
            </a:r>
          </a:p>
          <a:p>
            <a:pPr lvl="0" eaLnBrk="0" fontAlgn="base" hangingPunct="0">
              <a:spcBef>
                <a:spcPct val="0"/>
              </a:spcBef>
              <a:spcAft>
                <a:spcPct val="0"/>
              </a:spcAft>
            </a:pPr>
            <a:r>
              <a:rPr lang="en-US" altLang="en-US" sz="2000" b="1" dirty="0">
                <a:latin typeface="Calibri" panose="020F0502020204030204" pitchFamily="34" charset="0"/>
                <a:ea typeface="Times New Roman" panose="02020603050405020304" pitchFamily="18" charset="0"/>
                <a:cs typeface="Times New Roman" panose="02020603050405020304" pitchFamily="18" charset="0"/>
              </a:rPr>
              <a:t>new Text</a:t>
            </a:r>
            <a:r>
              <a:rPr lang="en-US" altLang="en-US" sz="2000" b="1" dirty="0" smtClean="0">
                <a:latin typeface="Calibri" panose="020F0502020204030204" pitchFamily="34" charset="0"/>
                <a:ea typeface="Times New Roman" panose="02020603050405020304" pitchFamily="18" charset="0"/>
                <a:cs typeface="Times New Roman" panose="02020603050405020304" pitchFamily="18" charset="0"/>
              </a:rPr>
              <a:t>();} }</a:t>
            </a:r>
            <a:endParaRPr lang="en-US" altLang="en-US" sz="2000" b="1" dirty="0">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073" name="Picture 11" descr="java awt textarea exampl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3395" y="953590"/>
            <a:ext cx="4479743" cy="4068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85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3"/>
                                        </p:tgtEl>
                                        <p:attrNameLst>
                                          <p:attrName>style.visibility</p:attrName>
                                        </p:attrNameLst>
                                      </p:cBhvr>
                                      <p:to>
                                        <p:strVal val="visible"/>
                                      </p:to>
                                    </p:set>
                                    <p:anim calcmode="lin" valueType="num">
                                      <p:cBhvr additive="base">
                                        <p:cTn id="7" dur="500" fill="hold"/>
                                        <p:tgtEl>
                                          <p:spTgt spid="3073"/>
                                        </p:tgtEl>
                                        <p:attrNameLst>
                                          <p:attrName>ppt_x</p:attrName>
                                        </p:attrNameLst>
                                      </p:cBhvr>
                                      <p:tavLst>
                                        <p:tav tm="0">
                                          <p:val>
                                            <p:strVal val="#ppt_x"/>
                                          </p:val>
                                        </p:tav>
                                        <p:tav tm="100000">
                                          <p:val>
                                            <p:strVal val="#ppt_x"/>
                                          </p:val>
                                        </p:tav>
                                      </p:tavLst>
                                    </p:anim>
                                    <p:anim calcmode="lin" valueType="num">
                                      <p:cBhvr additive="base">
                                        <p:cTn id="8" dur="500" fill="hold"/>
                                        <p:tgtEl>
                                          <p:spTgt spid="307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209005" y="-45114"/>
            <a:ext cx="7001691" cy="6863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2000" b="1" dirty="0">
                <a:latin typeface="Times New Roman" panose="02020603050405020304" pitchFamily="18" charset="0"/>
                <a:ea typeface="Calibri" panose="020F0502020204030204" pitchFamily="34" charset="0"/>
                <a:cs typeface="Times New Roman" panose="02020603050405020304" pitchFamily="18" charset="0"/>
              </a:rPr>
              <a:t>import </a:t>
            </a:r>
            <a:r>
              <a:rPr lang="en-US" altLang="en-US" sz="2000" b="1" dirty="0" err="1">
                <a:latin typeface="Times New Roman" panose="02020603050405020304" pitchFamily="18" charset="0"/>
                <a:ea typeface="Calibri" panose="020F0502020204030204" pitchFamily="34" charset="0"/>
                <a:cs typeface="Times New Roman" panose="02020603050405020304" pitchFamily="18" charset="0"/>
              </a:rPr>
              <a:t>java.awt</a:t>
            </a:r>
            <a:r>
              <a:rPr lang="en-US" altLang="en-US" sz="2000" b="1" dirty="0">
                <a:latin typeface="Times New Roman" panose="02020603050405020304" pitchFamily="18" charset="0"/>
                <a:ea typeface="Calibri" panose="020F0502020204030204" pitchFamily="34" charset="0"/>
                <a:cs typeface="Times New Roman" panose="02020603050405020304" pitchFamily="18" charset="0"/>
              </a:rPr>
              <a:t>.*;</a:t>
            </a:r>
          </a:p>
          <a:p>
            <a:pPr lvl="0" eaLnBrk="0" fontAlgn="base" hangingPunct="0">
              <a:spcBef>
                <a:spcPct val="0"/>
              </a:spcBef>
              <a:spcAft>
                <a:spcPct val="0"/>
              </a:spcAft>
            </a:pPr>
            <a:r>
              <a:rPr lang="en-US" altLang="en-US" sz="2000" b="1" dirty="0">
                <a:latin typeface="Times New Roman" panose="02020603050405020304" pitchFamily="18" charset="0"/>
                <a:ea typeface="Calibri" panose="020F0502020204030204" pitchFamily="34" charset="0"/>
                <a:cs typeface="Times New Roman" panose="02020603050405020304" pitchFamily="18" charset="0"/>
              </a:rPr>
              <a:t>import </a:t>
            </a:r>
            <a:r>
              <a:rPr lang="en-US" altLang="en-US" sz="2000" b="1" dirty="0" err="1">
                <a:latin typeface="Times New Roman" panose="02020603050405020304" pitchFamily="18" charset="0"/>
                <a:ea typeface="Calibri" panose="020F0502020204030204" pitchFamily="34" charset="0"/>
                <a:cs typeface="Times New Roman" panose="02020603050405020304" pitchFamily="18" charset="0"/>
              </a:rPr>
              <a:t>java.awt.event</a:t>
            </a:r>
            <a:r>
              <a:rPr lang="en-US" altLang="en-US" sz="2000" b="1" dirty="0">
                <a:latin typeface="Times New Roman" panose="02020603050405020304" pitchFamily="18" charset="0"/>
                <a:ea typeface="Calibri" panose="020F0502020204030204" pitchFamily="34" charset="0"/>
                <a:cs typeface="Times New Roman" panose="02020603050405020304" pitchFamily="18" charset="0"/>
              </a:rPr>
              <a:t>.*;</a:t>
            </a:r>
          </a:p>
          <a:p>
            <a:pPr lvl="0" eaLnBrk="0" fontAlgn="base" hangingPunct="0">
              <a:spcBef>
                <a:spcPct val="0"/>
              </a:spcBef>
              <a:spcAft>
                <a:spcPct val="0"/>
              </a:spcAft>
            </a:pPr>
            <a:r>
              <a:rPr lang="en-US" altLang="en-US" sz="2000" b="1" dirty="0">
                <a:latin typeface="Times New Roman" panose="02020603050405020304" pitchFamily="18" charset="0"/>
                <a:ea typeface="Calibri" panose="020F0502020204030204" pitchFamily="34" charset="0"/>
                <a:cs typeface="Times New Roman" panose="02020603050405020304" pitchFamily="18" charset="0"/>
              </a:rPr>
              <a:t>public class Check{</a:t>
            </a:r>
          </a:p>
          <a:p>
            <a:pPr lvl="0" eaLnBrk="0" fontAlgn="base" hangingPunct="0">
              <a:spcBef>
                <a:spcPct val="0"/>
              </a:spcBef>
              <a:spcAft>
                <a:spcPct val="0"/>
              </a:spcAft>
            </a:pPr>
            <a:r>
              <a:rPr lang="en-US" altLang="en-US" sz="20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Check(){</a:t>
            </a:r>
          </a:p>
          <a:p>
            <a:pPr lvl="0" eaLnBrk="0" fontAlgn="base" hangingPunct="0">
              <a:spcBef>
                <a:spcPct val="0"/>
              </a:spcBef>
              <a:spcAft>
                <a:spcPct val="0"/>
              </a:spcAft>
            </a:pPr>
            <a:r>
              <a:rPr lang="en-US" altLang="en-US" sz="20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Frame f=new Frame("</a:t>
            </a:r>
            <a:r>
              <a:rPr lang="en-US" altLang="en-US" sz="2000" b="1" dirty="0" err="1" smtClean="0">
                <a:latin typeface="Times New Roman" panose="02020603050405020304" pitchFamily="18" charset="0"/>
                <a:ea typeface="Calibri" panose="020F0502020204030204" pitchFamily="34" charset="0"/>
                <a:cs typeface="Times New Roman" panose="02020603050405020304" pitchFamily="18" charset="0"/>
              </a:rPr>
              <a:t>CheckboxGroup</a:t>
            </a:r>
            <a:r>
              <a:rPr lang="en-US" altLang="en-US" sz="2000" b="1" dirty="0" smtClean="0">
                <a:latin typeface="Times New Roman" panose="02020603050405020304" pitchFamily="18" charset="0"/>
                <a:ea typeface="Calibri" panose="020F0502020204030204" pitchFamily="34" charset="0"/>
                <a:cs typeface="Times New Roman" panose="02020603050405020304" pitchFamily="18" charset="0"/>
              </a:rPr>
              <a:t> Example</a:t>
            </a:r>
            <a:r>
              <a:rPr lang="en-US" altLang="en-US" sz="2000" b="1"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a:t>
            </a:r>
            <a:endParaRPr lang="en-US" altLang="en-US" sz="20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endParaRPr>
          </a:p>
          <a:p>
            <a:pPr lvl="0" eaLnBrk="0" fontAlgn="base" hangingPunct="0">
              <a:spcBef>
                <a:spcPct val="0"/>
              </a:spcBef>
              <a:spcAft>
                <a:spcPct val="0"/>
              </a:spcAft>
            </a:pPr>
            <a:r>
              <a:rPr lang="en-US" altLang="en-US" sz="20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final Label l=new Label();</a:t>
            </a:r>
          </a:p>
          <a:p>
            <a:pPr lvl="0" eaLnBrk="0" fontAlgn="base" hangingPunct="0">
              <a:spcBef>
                <a:spcPct val="0"/>
              </a:spcBef>
              <a:spcAft>
                <a:spcPct val="0"/>
              </a:spcAft>
            </a:pPr>
            <a:r>
              <a:rPr lang="en-US" altLang="en-US" sz="20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l.setAlignment</a:t>
            </a:r>
            <a:r>
              <a:rPr lang="en-US" altLang="en-US" sz="20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a:t>
            </a:r>
            <a:r>
              <a:rPr lang="en-US" altLang="en-US" sz="20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l.CENTER</a:t>
            </a:r>
            <a:r>
              <a:rPr lang="en-US" altLang="en-US" sz="2000" b="1"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000" b="1" dirty="0" err="1"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l.setSize</a:t>
            </a:r>
            <a:r>
              <a:rPr lang="en-US" altLang="en-US" sz="2000" b="1"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(400,100</a:t>
            </a:r>
            <a:r>
              <a:rPr lang="en-US" altLang="en-US" sz="20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a:t>
            </a:r>
          </a:p>
          <a:p>
            <a:pPr lvl="0" eaLnBrk="0" fontAlgn="base" hangingPunct="0">
              <a:spcBef>
                <a:spcPct val="0"/>
              </a:spcBef>
              <a:spcAft>
                <a:spcPct val="0"/>
              </a:spcAft>
            </a:pPr>
            <a:r>
              <a:rPr lang="en-US" altLang="en-US" sz="2000" b="1" dirty="0" err="1">
                <a:latin typeface="Times New Roman" panose="02020603050405020304" pitchFamily="18" charset="0"/>
                <a:ea typeface="Calibri" panose="020F0502020204030204" pitchFamily="34" charset="0"/>
                <a:cs typeface="Times New Roman" panose="02020603050405020304" pitchFamily="18" charset="0"/>
              </a:rPr>
              <a:t>CheckboxGroup</a:t>
            </a:r>
            <a:r>
              <a:rPr lang="en-US" altLang="en-US" sz="2000" b="1" dirty="0">
                <a:latin typeface="Times New Roman" panose="02020603050405020304" pitchFamily="18" charset="0"/>
                <a:ea typeface="Calibri" panose="020F0502020204030204" pitchFamily="34" charset="0"/>
                <a:cs typeface="Times New Roman" panose="02020603050405020304" pitchFamily="18" charset="0"/>
              </a:rPr>
              <a:t> c=new </a:t>
            </a:r>
            <a:r>
              <a:rPr lang="en-US" altLang="en-US" sz="2000" b="1" dirty="0" err="1">
                <a:latin typeface="Times New Roman" panose="02020603050405020304" pitchFamily="18" charset="0"/>
                <a:ea typeface="Calibri" panose="020F0502020204030204" pitchFamily="34" charset="0"/>
                <a:cs typeface="Times New Roman" panose="02020603050405020304" pitchFamily="18" charset="0"/>
              </a:rPr>
              <a:t>CheckboxGroup</a:t>
            </a:r>
            <a:r>
              <a:rPr lang="en-US" altLang="en-US" sz="2000" b="1" dirty="0">
                <a:latin typeface="Times New Roman" panose="02020603050405020304" pitchFamily="18" charset="0"/>
                <a:ea typeface="Calibri" panose="020F0502020204030204" pitchFamily="34" charset="0"/>
                <a:cs typeface="Times New Roman" panose="02020603050405020304" pitchFamily="18" charset="0"/>
              </a:rPr>
              <a:t>();</a:t>
            </a:r>
          </a:p>
          <a:p>
            <a:pPr lvl="0" eaLnBrk="0" fontAlgn="base" hangingPunct="0">
              <a:spcBef>
                <a:spcPct val="0"/>
              </a:spcBef>
              <a:spcAft>
                <a:spcPct val="0"/>
              </a:spcAft>
            </a:pPr>
            <a:r>
              <a:rPr lang="en-US" altLang="en-US" sz="20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Checkbox cc=new Checkbox("</a:t>
            </a:r>
            <a:r>
              <a:rPr lang="en-US" altLang="en-US" sz="2000" b="1" dirty="0">
                <a:latin typeface="Times New Roman" panose="02020603050405020304" pitchFamily="18" charset="0"/>
                <a:ea typeface="Calibri" panose="020F0502020204030204" pitchFamily="34" charset="0"/>
                <a:cs typeface="Times New Roman" panose="02020603050405020304" pitchFamily="18" charset="0"/>
              </a:rPr>
              <a:t>C++",</a:t>
            </a:r>
            <a:r>
              <a:rPr lang="en-US" altLang="en-US" sz="20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c,false</a:t>
            </a:r>
            <a:r>
              <a:rPr lang="en-US" altLang="en-US" sz="20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a:t>
            </a:r>
          </a:p>
          <a:p>
            <a:pPr lvl="0" eaLnBrk="0" fontAlgn="base" hangingPunct="0">
              <a:spcBef>
                <a:spcPct val="0"/>
              </a:spcBef>
              <a:spcAft>
                <a:spcPct val="0"/>
              </a:spcAft>
            </a:pPr>
            <a:r>
              <a:rPr lang="en-US" altLang="en-US" sz="20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cc.setBounds</a:t>
            </a:r>
            <a:r>
              <a:rPr lang="en-US" altLang="en-US" sz="20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(100,100,50,50);</a:t>
            </a:r>
          </a:p>
          <a:p>
            <a:pPr lvl="0" eaLnBrk="0" fontAlgn="base" hangingPunct="0">
              <a:spcBef>
                <a:spcPct val="0"/>
              </a:spcBef>
              <a:spcAft>
                <a:spcPct val="0"/>
              </a:spcAft>
            </a:pPr>
            <a:r>
              <a:rPr lang="en-US" altLang="en-US" sz="20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Checkbox cc2=new Checkbox("</a:t>
            </a:r>
            <a:r>
              <a:rPr lang="en-US" altLang="en-US" sz="2000" b="1" dirty="0">
                <a:latin typeface="Times New Roman" panose="02020603050405020304" pitchFamily="18" charset="0"/>
                <a:ea typeface="Calibri" panose="020F0502020204030204" pitchFamily="34" charset="0"/>
                <a:cs typeface="Times New Roman" panose="02020603050405020304" pitchFamily="18" charset="0"/>
              </a:rPr>
              <a:t>Java</a:t>
            </a:r>
            <a:r>
              <a:rPr lang="en-US" altLang="en-US" sz="20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a:t>
            </a:r>
            <a:r>
              <a:rPr lang="en-US" altLang="en-US" sz="20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c,false</a:t>
            </a:r>
            <a:r>
              <a:rPr lang="en-US" altLang="en-US" sz="20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a:t>
            </a:r>
          </a:p>
          <a:p>
            <a:pPr lvl="0" eaLnBrk="0" fontAlgn="base" hangingPunct="0">
              <a:spcBef>
                <a:spcPct val="0"/>
              </a:spcBef>
              <a:spcAft>
                <a:spcPct val="0"/>
              </a:spcAft>
            </a:pPr>
            <a:r>
              <a:rPr lang="en-US" altLang="en-US" sz="20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cc2.setBounds(100,150,50,50);</a:t>
            </a:r>
          </a:p>
          <a:p>
            <a:pPr lvl="0" eaLnBrk="0" fontAlgn="base" hangingPunct="0">
              <a:spcBef>
                <a:spcPct val="0"/>
              </a:spcBef>
              <a:spcAft>
                <a:spcPct val="0"/>
              </a:spcAft>
            </a:pPr>
            <a:r>
              <a:rPr lang="en-US" altLang="en-US" sz="20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f.add</a:t>
            </a:r>
            <a:r>
              <a:rPr lang="en-US" altLang="en-US" sz="20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(cc);</a:t>
            </a:r>
            <a:r>
              <a:rPr lang="en-US" altLang="en-US" sz="20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f.add</a:t>
            </a:r>
            <a:r>
              <a:rPr lang="en-US" altLang="en-US" sz="20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(cc2);</a:t>
            </a:r>
            <a:r>
              <a:rPr lang="en-US" altLang="en-US" sz="20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f.add</a:t>
            </a:r>
            <a:r>
              <a:rPr lang="en-US" altLang="en-US" sz="20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(l);</a:t>
            </a:r>
          </a:p>
          <a:p>
            <a:pPr lvl="0" eaLnBrk="0" fontAlgn="base" hangingPunct="0">
              <a:spcBef>
                <a:spcPct val="0"/>
              </a:spcBef>
              <a:spcAft>
                <a:spcPct val="0"/>
              </a:spcAft>
            </a:pPr>
            <a:r>
              <a:rPr lang="en-US" altLang="en-US" sz="20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f.setSize</a:t>
            </a:r>
            <a:r>
              <a:rPr lang="en-US" altLang="en-US" sz="20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(400,400</a:t>
            </a:r>
            <a:r>
              <a:rPr lang="en-US" altLang="en-US" sz="2000" b="1"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000" b="1" dirty="0" err="1"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f.setLayout</a:t>
            </a:r>
            <a:r>
              <a:rPr lang="en-US" altLang="en-US" sz="2000" b="1"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(null);   </a:t>
            </a:r>
            <a:r>
              <a:rPr lang="en-US" altLang="en-US" sz="2000" b="1" dirty="0" err="1"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f.setVisible</a:t>
            </a:r>
            <a:r>
              <a:rPr lang="en-US" altLang="en-US" sz="2000" b="1"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(true</a:t>
            </a:r>
            <a:r>
              <a:rPr lang="en-US" altLang="en-US" sz="20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a:t>
            </a:r>
          </a:p>
          <a:p>
            <a:pPr lvl="0" eaLnBrk="0" fontAlgn="base" hangingPunct="0">
              <a:spcBef>
                <a:spcPct val="0"/>
              </a:spcBef>
              <a:spcAft>
                <a:spcPct val="0"/>
              </a:spcAft>
            </a:pPr>
            <a:r>
              <a:rPr lang="en-US" altLang="en-US" sz="20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cc.addItemListener</a:t>
            </a:r>
            <a:r>
              <a:rPr lang="en-US" altLang="en-US" sz="20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(new </a:t>
            </a:r>
            <a:r>
              <a:rPr lang="en-US" altLang="en-US" sz="20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ItemListener</a:t>
            </a:r>
            <a:r>
              <a:rPr lang="en-US" altLang="en-US" sz="20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a:t>
            </a:r>
          </a:p>
          <a:p>
            <a:pPr lvl="0" eaLnBrk="0" fontAlgn="base" hangingPunct="0">
              <a:spcBef>
                <a:spcPct val="0"/>
              </a:spcBef>
              <a:spcAft>
                <a:spcPct val="0"/>
              </a:spcAft>
            </a:pPr>
            <a:r>
              <a:rPr lang="en-US" altLang="en-US" sz="20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public void </a:t>
            </a:r>
            <a:r>
              <a:rPr lang="en-US" altLang="en-US" sz="2000" b="1" dirty="0" err="1">
                <a:latin typeface="Times New Roman" panose="02020603050405020304" pitchFamily="18" charset="0"/>
                <a:ea typeface="Calibri" panose="020F0502020204030204" pitchFamily="34" charset="0"/>
                <a:cs typeface="Times New Roman" panose="02020603050405020304" pitchFamily="18" charset="0"/>
              </a:rPr>
              <a:t>itemStateChanged</a:t>
            </a:r>
            <a:r>
              <a:rPr lang="en-US" altLang="en-US" sz="20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a:t>
            </a:r>
            <a:r>
              <a:rPr lang="en-US" altLang="en-US" sz="20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ItemEvent</a:t>
            </a:r>
            <a:r>
              <a:rPr lang="en-US" altLang="en-US" sz="20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e){</a:t>
            </a:r>
          </a:p>
          <a:p>
            <a:pPr lvl="0" eaLnBrk="0" fontAlgn="base" hangingPunct="0">
              <a:spcBef>
                <a:spcPct val="0"/>
              </a:spcBef>
              <a:spcAft>
                <a:spcPct val="0"/>
              </a:spcAft>
            </a:pPr>
            <a:r>
              <a:rPr lang="en-US" altLang="en-US" sz="20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l.setText</a:t>
            </a:r>
            <a:r>
              <a:rPr lang="en-US" altLang="en-US" sz="20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("C++ changed");}});</a:t>
            </a:r>
          </a:p>
          <a:p>
            <a:pPr lvl="0" eaLnBrk="0" fontAlgn="base" hangingPunct="0">
              <a:spcBef>
                <a:spcPct val="0"/>
              </a:spcBef>
              <a:spcAft>
                <a:spcPct val="0"/>
              </a:spcAft>
            </a:pPr>
            <a:r>
              <a:rPr lang="en-US" altLang="en-US" sz="20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cc2.addItemListener(new </a:t>
            </a:r>
            <a:r>
              <a:rPr lang="en-US" altLang="en-US" sz="2000" b="1" dirty="0" err="1">
                <a:latin typeface="Times New Roman" panose="02020603050405020304" pitchFamily="18" charset="0"/>
                <a:ea typeface="Calibri" panose="020F0502020204030204" pitchFamily="34" charset="0"/>
                <a:cs typeface="Times New Roman" panose="02020603050405020304" pitchFamily="18" charset="0"/>
              </a:rPr>
              <a:t>ItemListener</a:t>
            </a:r>
            <a:r>
              <a:rPr lang="en-US" altLang="en-US" sz="20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a:t>
            </a:r>
          </a:p>
          <a:p>
            <a:pPr lvl="0" eaLnBrk="0" fontAlgn="base" hangingPunct="0">
              <a:spcBef>
                <a:spcPct val="0"/>
              </a:spcBef>
              <a:spcAft>
                <a:spcPct val="0"/>
              </a:spcAft>
            </a:pPr>
            <a:r>
              <a:rPr lang="en-US" altLang="en-US" sz="20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public void </a:t>
            </a:r>
            <a:r>
              <a:rPr lang="en-US" altLang="en-US" sz="2000" b="1" dirty="0" err="1">
                <a:latin typeface="Times New Roman" panose="02020603050405020304" pitchFamily="18" charset="0"/>
                <a:ea typeface="Calibri" panose="020F0502020204030204" pitchFamily="34" charset="0"/>
                <a:cs typeface="Times New Roman" panose="02020603050405020304" pitchFamily="18" charset="0"/>
              </a:rPr>
              <a:t>itemStateChanged</a:t>
            </a:r>
            <a:r>
              <a:rPr lang="en-US" altLang="en-US" sz="20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a:t>
            </a:r>
            <a:r>
              <a:rPr lang="en-US" altLang="en-US" sz="20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ItemEvent</a:t>
            </a:r>
            <a:r>
              <a:rPr lang="en-US" altLang="en-US" sz="20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e){</a:t>
            </a:r>
          </a:p>
          <a:p>
            <a:pPr lvl="0" eaLnBrk="0" fontAlgn="base" hangingPunct="0">
              <a:spcBef>
                <a:spcPct val="0"/>
              </a:spcBef>
              <a:spcAft>
                <a:spcPct val="0"/>
              </a:spcAft>
            </a:pPr>
            <a:r>
              <a:rPr lang="en-US" altLang="en-US" sz="20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l.setText</a:t>
            </a:r>
            <a:r>
              <a:rPr lang="en-US" altLang="en-US" sz="20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("java</a:t>
            </a:r>
            <a:r>
              <a:rPr lang="en-US" altLang="en-US" sz="2000" b="1"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endParaRPr lang="en-US" altLang="en-US" sz="20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endParaRPr>
          </a:p>
          <a:p>
            <a:pPr lvl="0" eaLnBrk="0" fontAlgn="base" hangingPunct="0">
              <a:spcBef>
                <a:spcPct val="0"/>
              </a:spcBef>
              <a:spcAft>
                <a:spcPct val="0"/>
              </a:spcAft>
            </a:pPr>
            <a:r>
              <a:rPr lang="en-US" altLang="en-US" sz="2000" b="1" dirty="0">
                <a:latin typeface="Times New Roman" panose="02020603050405020304" pitchFamily="18" charset="0"/>
                <a:ea typeface="Calibri" panose="020F0502020204030204" pitchFamily="34" charset="0"/>
                <a:cs typeface="Times New Roman" panose="02020603050405020304" pitchFamily="18" charset="0"/>
              </a:rPr>
              <a:t>public static void main(String[] </a:t>
            </a:r>
            <a:r>
              <a:rPr lang="en-US" altLang="en-US" sz="2000" b="1" dirty="0" err="1">
                <a:latin typeface="Times New Roman" panose="02020603050405020304" pitchFamily="18" charset="0"/>
                <a:ea typeface="Calibri" panose="020F0502020204030204" pitchFamily="34" charset="0"/>
                <a:cs typeface="Times New Roman" panose="02020603050405020304" pitchFamily="18" charset="0"/>
              </a:rPr>
              <a:t>args</a:t>
            </a:r>
            <a:r>
              <a:rPr lang="en-US" altLang="en-US" sz="2000" b="1" dirty="0">
                <a:latin typeface="Times New Roman" panose="02020603050405020304" pitchFamily="18" charset="0"/>
                <a:ea typeface="Calibri" panose="020F0502020204030204" pitchFamily="34" charset="0"/>
                <a:cs typeface="Times New Roman" panose="02020603050405020304" pitchFamily="18" charset="0"/>
              </a:rPr>
              <a:t>){</a:t>
            </a:r>
          </a:p>
          <a:p>
            <a:pPr lvl="0" eaLnBrk="0" fontAlgn="base" hangingPunct="0">
              <a:spcBef>
                <a:spcPct val="0"/>
              </a:spcBef>
              <a:spcAft>
                <a:spcPct val="0"/>
              </a:spcAft>
            </a:pPr>
            <a:r>
              <a:rPr lang="en-US" altLang="en-US" sz="2000" b="1" dirty="0">
                <a:latin typeface="Times New Roman" panose="02020603050405020304" pitchFamily="18" charset="0"/>
                <a:ea typeface="Calibri" panose="020F0502020204030204" pitchFamily="34" charset="0"/>
                <a:cs typeface="Times New Roman" panose="02020603050405020304" pitchFamily="18" charset="0"/>
              </a:rPr>
              <a:t>new Check</a:t>
            </a:r>
            <a:r>
              <a:rPr lang="en-US" altLang="en-US" sz="2000" b="1" dirty="0" smtClean="0">
                <a:latin typeface="Times New Roman" panose="02020603050405020304" pitchFamily="18" charset="0"/>
                <a:ea typeface="Calibri" panose="020F0502020204030204" pitchFamily="34" charset="0"/>
                <a:cs typeface="Times New Roman" panose="02020603050405020304" pitchFamily="18" charset="0"/>
              </a:rPr>
              <a:t>();}   }</a:t>
            </a:r>
            <a:endParaRPr lang="en-US" altLang="en-US" sz="2000" b="1"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097" name="Picture 15" descr="java awt checkboxgroup exampl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5646" y="367165"/>
            <a:ext cx="4332945" cy="57201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4104047"/>
            <a:ext cx="1003150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57115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7"/>
                                        </p:tgtEl>
                                        <p:attrNameLst>
                                          <p:attrName>style.visibility</p:attrName>
                                        </p:attrNameLst>
                                      </p:cBhvr>
                                      <p:to>
                                        <p:strVal val="visible"/>
                                      </p:to>
                                    </p:set>
                                    <p:anim calcmode="lin" valueType="num">
                                      <p:cBhvr additive="base">
                                        <p:cTn id="7" dur="500" fill="hold"/>
                                        <p:tgtEl>
                                          <p:spTgt spid="4097"/>
                                        </p:tgtEl>
                                        <p:attrNameLst>
                                          <p:attrName>ppt_x</p:attrName>
                                        </p:attrNameLst>
                                      </p:cBhvr>
                                      <p:tavLst>
                                        <p:tav tm="0">
                                          <p:val>
                                            <p:strVal val="#ppt_x"/>
                                          </p:val>
                                        </p:tav>
                                        <p:tav tm="100000">
                                          <p:val>
                                            <p:strVal val="#ppt_x"/>
                                          </p:val>
                                        </p:tav>
                                      </p:tavLst>
                                    </p:anim>
                                    <p:anim calcmode="lin" valueType="num">
                                      <p:cBhvr additive="base">
                                        <p:cTn id="8" dur="500" fill="hold"/>
                                        <p:tgtEl>
                                          <p:spTgt spid="409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57497" y="0"/>
            <a:ext cx="7402286" cy="6740307"/>
          </a:xfrm>
          <a:prstGeom prst="rect">
            <a:avLst/>
          </a:prstGeom>
        </p:spPr>
        <p:txBody>
          <a:bodyPr wrap="square">
            <a:spAutoFit/>
          </a:bodyPr>
          <a:lstStyle/>
          <a:p>
            <a:r>
              <a:rPr lang="en-US" b="1" dirty="0"/>
              <a:t>import </a:t>
            </a:r>
            <a:r>
              <a:rPr lang="en-US" b="1" dirty="0" err="1"/>
              <a:t>java.awt</a:t>
            </a:r>
            <a:r>
              <a:rPr lang="en-US" b="1" dirty="0"/>
              <a:t>.*;</a:t>
            </a:r>
          </a:p>
          <a:p>
            <a:r>
              <a:rPr lang="en-US" b="1" dirty="0"/>
              <a:t>class o extends Frame{</a:t>
            </a:r>
          </a:p>
          <a:p>
            <a:r>
              <a:rPr lang="en-US" b="1" dirty="0">
                <a:solidFill>
                  <a:srgbClr val="FF0000"/>
                </a:solidFill>
              </a:rPr>
              <a:t>private Panel east;</a:t>
            </a:r>
          </a:p>
          <a:p>
            <a:r>
              <a:rPr lang="en-US" b="1" dirty="0">
                <a:solidFill>
                  <a:srgbClr val="FF0000"/>
                </a:solidFill>
              </a:rPr>
              <a:t>private Panel west;</a:t>
            </a:r>
          </a:p>
          <a:p>
            <a:r>
              <a:rPr lang="en-US" b="1" dirty="0">
                <a:solidFill>
                  <a:srgbClr val="FF0000"/>
                </a:solidFill>
              </a:rPr>
              <a:t>private Panel south;</a:t>
            </a:r>
          </a:p>
          <a:p>
            <a:r>
              <a:rPr lang="en-US" b="1" dirty="0">
                <a:solidFill>
                  <a:srgbClr val="FF0000"/>
                </a:solidFill>
              </a:rPr>
              <a:t>private Panel center;</a:t>
            </a:r>
          </a:p>
          <a:p>
            <a:r>
              <a:rPr lang="en-US" b="1" dirty="0">
                <a:solidFill>
                  <a:srgbClr val="FF0000"/>
                </a:solidFill>
              </a:rPr>
              <a:t>private Panel north;</a:t>
            </a:r>
          </a:p>
          <a:p>
            <a:r>
              <a:rPr lang="en-US" b="1" dirty="0"/>
              <a:t>public o(){</a:t>
            </a:r>
          </a:p>
          <a:p>
            <a:r>
              <a:rPr lang="en-US" b="1" dirty="0" err="1">
                <a:solidFill>
                  <a:srgbClr val="FF0000"/>
                </a:solidFill>
              </a:rPr>
              <a:t>setSize</a:t>
            </a:r>
            <a:r>
              <a:rPr lang="en-US" b="1" dirty="0">
                <a:solidFill>
                  <a:srgbClr val="FF0000"/>
                </a:solidFill>
              </a:rPr>
              <a:t>(500,600</a:t>
            </a:r>
            <a:r>
              <a:rPr lang="en-US" b="1" dirty="0" smtClean="0">
                <a:solidFill>
                  <a:srgbClr val="FF0000"/>
                </a:solidFill>
              </a:rPr>
              <a:t>); </a:t>
            </a:r>
            <a:r>
              <a:rPr lang="en-US" b="1" dirty="0" err="1" smtClean="0">
                <a:solidFill>
                  <a:srgbClr val="FF0000"/>
                </a:solidFill>
              </a:rPr>
              <a:t>setVisible</a:t>
            </a:r>
            <a:r>
              <a:rPr lang="en-US" b="1" dirty="0" smtClean="0">
                <a:solidFill>
                  <a:srgbClr val="FF0000"/>
                </a:solidFill>
              </a:rPr>
              <a:t>(true</a:t>
            </a:r>
            <a:r>
              <a:rPr lang="en-US" b="1" dirty="0">
                <a:solidFill>
                  <a:srgbClr val="FF0000"/>
                </a:solidFill>
              </a:rPr>
              <a:t>);</a:t>
            </a:r>
          </a:p>
          <a:p>
            <a:r>
              <a:rPr lang="en-US" b="1" dirty="0" err="1">
                <a:solidFill>
                  <a:srgbClr val="FF0000"/>
                </a:solidFill>
              </a:rPr>
              <a:t>setLayout</a:t>
            </a:r>
            <a:r>
              <a:rPr lang="en-US" b="1" dirty="0">
                <a:solidFill>
                  <a:srgbClr val="FF0000"/>
                </a:solidFill>
              </a:rPr>
              <a:t>(new </a:t>
            </a:r>
            <a:r>
              <a:rPr lang="en-US" b="1" dirty="0" err="1">
                <a:solidFill>
                  <a:srgbClr val="FF0000"/>
                </a:solidFill>
              </a:rPr>
              <a:t>BorderLayout</a:t>
            </a:r>
            <a:r>
              <a:rPr lang="en-US" b="1" dirty="0">
                <a:solidFill>
                  <a:srgbClr val="FF0000"/>
                </a:solidFill>
              </a:rPr>
              <a:t>(10,20));</a:t>
            </a:r>
          </a:p>
          <a:p>
            <a:r>
              <a:rPr lang="en-US" b="1" dirty="0">
                <a:solidFill>
                  <a:srgbClr val="FF0000"/>
                </a:solidFill>
              </a:rPr>
              <a:t>east=new Panel</a:t>
            </a:r>
            <a:r>
              <a:rPr lang="en-US" b="1" dirty="0" smtClean="0">
                <a:solidFill>
                  <a:srgbClr val="FF0000"/>
                </a:solidFill>
              </a:rPr>
              <a:t>(); center=new </a:t>
            </a:r>
            <a:r>
              <a:rPr lang="en-US" b="1" dirty="0">
                <a:solidFill>
                  <a:srgbClr val="FF0000"/>
                </a:solidFill>
              </a:rPr>
              <a:t>Panel</a:t>
            </a:r>
            <a:r>
              <a:rPr lang="en-US" b="1" dirty="0" smtClean="0">
                <a:solidFill>
                  <a:srgbClr val="FF0000"/>
                </a:solidFill>
              </a:rPr>
              <a:t>();west=new </a:t>
            </a:r>
            <a:r>
              <a:rPr lang="en-US" b="1" dirty="0">
                <a:solidFill>
                  <a:srgbClr val="FF0000"/>
                </a:solidFill>
              </a:rPr>
              <a:t>Panel();</a:t>
            </a:r>
          </a:p>
          <a:p>
            <a:r>
              <a:rPr lang="en-US" b="1" dirty="0">
                <a:solidFill>
                  <a:srgbClr val="FF0000"/>
                </a:solidFill>
              </a:rPr>
              <a:t>north=new Panel</a:t>
            </a:r>
            <a:r>
              <a:rPr lang="en-US" b="1" dirty="0" smtClean="0">
                <a:solidFill>
                  <a:srgbClr val="FF0000"/>
                </a:solidFill>
              </a:rPr>
              <a:t>();south=new </a:t>
            </a:r>
            <a:r>
              <a:rPr lang="en-US" b="1" dirty="0">
                <a:solidFill>
                  <a:srgbClr val="FF0000"/>
                </a:solidFill>
              </a:rPr>
              <a:t>Panel();</a:t>
            </a:r>
          </a:p>
          <a:p>
            <a:r>
              <a:rPr lang="en-US" b="1" dirty="0" err="1"/>
              <a:t>east.setPreferredSize</a:t>
            </a:r>
            <a:r>
              <a:rPr lang="en-US" b="1" dirty="0"/>
              <a:t>(new Dimension(150,500));</a:t>
            </a:r>
          </a:p>
          <a:p>
            <a:r>
              <a:rPr lang="en-US" b="1" dirty="0" err="1"/>
              <a:t>west.setPreferredSize</a:t>
            </a:r>
            <a:r>
              <a:rPr lang="en-US" b="1" dirty="0"/>
              <a:t>(new Dimension(100,500));</a:t>
            </a:r>
          </a:p>
          <a:p>
            <a:r>
              <a:rPr lang="en-US" b="1" dirty="0" err="1"/>
              <a:t>north.setPreferredSize</a:t>
            </a:r>
            <a:r>
              <a:rPr lang="en-US" b="1" dirty="0"/>
              <a:t>(new Dimension(200,100));</a:t>
            </a:r>
          </a:p>
          <a:p>
            <a:r>
              <a:rPr lang="en-US" b="1" dirty="0" err="1"/>
              <a:t>south.setPreferredSize</a:t>
            </a:r>
            <a:r>
              <a:rPr lang="en-US" b="1" dirty="0"/>
              <a:t>(new Dimension(200,100</a:t>
            </a:r>
            <a:r>
              <a:rPr lang="en-US" b="1" dirty="0" smtClean="0"/>
              <a:t>));</a:t>
            </a:r>
            <a:endParaRPr lang="en-US" b="1" dirty="0"/>
          </a:p>
          <a:p>
            <a:r>
              <a:rPr lang="en-US" b="1" dirty="0" err="1">
                <a:solidFill>
                  <a:srgbClr val="00B050"/>
                </a:solidFill>
              </a:rPr>
              <a:t>east.setBackground</a:t>
            </a:r>
            <a:r>
              <a:rPr lang="en-US" b="1" dirty="0">
                <a:solidFill>
                  <a:srgbClr val="00B050"/>
                </a:solidFill>
              </a:rPr>
              <a:t>(</a:t>
            </a:r>
            <a:r>
              <a:rPr lang="en-US" b="1" dirty="0" err="1">
                <a:solidFill>
                  <a:srgbClr val="00B050"/>
                </a:solidFill>
              </a:rPr>
              <a:t>Color.BLUE</a:t>
            </a:r>
            <a:r>
              <a:rPr lang="en-US" b="1" dirty="0" smtClean="0">
                <a:solidFill>
                  <a:srgbClr val="00B050"/>
                </a:solidFill>
              </a:rPr>
              <a:t>); </a:t>
            </a:r>
            <a:r>
              <a:rPr lang="en-US" b="1" dirty="0" err="1" smtClean="0">
                <a:solidFill>
                  <a:srgbClr val="00B050"/>
                </a:solidFill>
              </a:rPr>
              <a:t>west.setBackground</a:t>
            </a:r>
            <a:r>
              <a:rPr lang="en-US" b="1" dirty="0" smtClean="0">
                <a:solidFill>
                  <a:srgbClr val="00B050"/>
                </a:solidFill>
              </a:rPr>
              <a:t>(</a:t>
            </a:r>
            <a:r>
              <a:rPr lang="en-US" b="1" dirty="0" err="1" smtClean="0">
                <a:solidFill>
                  <a:srgbClr val="00B050"/>
                </a:solidFill>
              </a:rPr>
              <a:t>Color.RED</a:t>
            </a:r>
            <a:r>
              <a:rPr lang="en-US" b="1" dirty="0">
                <a:solidFill>
                  <a:srgbClr val="00B050"/>
                </a:solidFill>
              </a:rPr>
              <a:t>);</a:t>
            </a:r>
          </a:p>
          <a:p>
            <a:r>
              <a:rPr lang="en-US" b="1" dirty="0" err="1">
                <a:solidFill>
                  <a:srgbClr val="00B050"/>
                </a:solidFill>
              </a:rPr>
              <a:t>north.setBackground</a:t>
            </a:r>
            <a:r>
              <a:rPr lang="en-US" b="1" dirty="0">
                <a:solidFill>
                  <a:srgbClr val="00B050"/>
                </a:solidFill>
              </a:rPr>
              <a:t>(</a:t>
            </a:r>
            <a:r>
              <a:rPr lang="en-US" b="1" dirty="0" err="1">
                <a:solidFill>
                  <a:srgbClr val="00B050"/>
                </a:solidFill>
              </a:rPr>
              <a:t>Color.YELLOW</a:t>
            </a:r>
            <a:r>
              <a:rPr lang="en-US" b="1" dirty="0" smtClean="0">
                <a:solidFill>
                  <a:srgbClr val="00B050"/>
                </a:solidFill>
              </a:rPr>
              <a:t>); </a:t>
            </a:r>
            <a:r>
              <a:rPr lang="en-US" b="1" dirty="0" err="1" smtClean="0">
                <a:solidFill>
                  <a:srgbClr val="00B050"/>
                </a:solidFill>
              </a:rPr>
              <a:t>south.setBackground</a:t>
            </a:r>
            <a:r>
              <a:rPr lang="en-US" b="1" dirty="0" smtClean="0">
                <a:solidFill>
                  <a:srgbClr val="00B050"/>
                </a:solidFill>
              </a:rPr>
              <a:t>(</a:t>
            </a:r>
            <a:r>
              <a:rPr lang="en-US" b="1" dirty="0" err="1" smtClean="0">
                <a:solidFill>
                  <a:srgbClr val="00B050"/>
                </a:solidFill>
              </a:rPr>
              <a:t>Color.GREEN</a:t>
            </a:r>
            <a:r>
              <a:rPr lang="en-US" b="1" dirty="0">
                <a:solidFill>
                  <a:srgbClr val="00B050"/>
                </a:solidFill>
              </a:rPr>
              <a:t>);</a:t>
            </a:r>
          </a:p>
          <a:p>
            <a:r>
              <a:rPr lang="en-US" b="1" dirty="0" err="1">
                <a:solidFill>
                  <a:srgbClr val="00B050"/>
                </a:solidFill>
              </a:rPr>
              <a:t>center.setBackground</a:t>
            </a:r>
            <a:r>
              <a:rPr lang="en-US" b="1" dirty="0">
                <a:solidFill>
                  <a:srgbClr val="00B050"/>
                </a:solidFill>
              </a:rPr>
              <a:t>(</a:t>
            </a:r>
            <a:r>
              <a:rPr lang="en-US" b="1" dirty="0" err="1">
                <a:solidFill>
                  <a:srgbClr val="00B050"/>
                </a:solidFill>
              </a:rPr>
              <a:t>Color.PINK</a:t>
            </a:r>
            <a:r>
              <a:rPr lang="en-US" b="1" dirty="0">
                <a:solidFill>
                  <a:srgbClr val="00B050"/>
                </a:solidFill>
              </a:rPr>
              <a:t>);</a:t>
            </a:r>
          </a:p>
          <a:p>
            <a:r>
              <a:rPr lang="en-US" b="1" dirty="0">
                <a:solidFill>
                  <a:srgbClr val="FF0000"/>
                </a:solidFill>
              </a:rPr>
              <a:t>add(</a:t>
            </a:r>
            <a:r>
              <a:rPr lang="en-US" b="1" dirty="0" err="1">
                <a:solidFill>
                  <a:srgbClr val="FF0000"/>
                </a:solidFill>
              </a:rPr>
              <a:t>east,BorderLayout.EAST</a:t>
            </a:r>
            <a:r>
              <a:rPr lang="en-US" b="1" dirty="0" smtClean="0">
                <a:solidFill>
                  <a:srgbClr val="FF0000"/>
                </a:solidFill>
              </a:rPr>
              <a:t>);  add(</a:t>
            </a:r>
            <a:r>
              <a:rPr lang="en-US" b="1" dirty="0" err="1" smtClean="0">
                <a:solidFill>
                  <a:srgbClr val="FF0000"/>
                </a:solidFill>
              </a:rPr>
              <a:t>west,BorderLayout.WEST</a:t>
            </a:r>
            <a:r>
              <a:rPr lang="en-US" b="1" dirty="0">
                <a:solidFill>
                  <a:srgbClr val="FF0000"/>
                </a:solidFill>
              </a:rPr>
              <a:t>);</a:t>
            </a:r>
          </a:p>
          <a:p>
            <a:r>
              <a:rPr lang="en-US" b="1" dirty="0">
                <a:solidFill>
                  <a:srgbClr val="FF0000"/>
                </a:solidFill>
              </a:rPr>
              <a:t>add(</a:t>
            </a:r>
            <a:r>
              <a:rPr lang="en-US" b="1" dirty="0" err="1">
                <a:solidFill>
                  <a:srgbClr val="FF0000"/>
                </a:solidFill>
              </a:rPr>
              <a:t>north,BorderLayout.NORTH</a:t>
            </a:r>
            <a:r>
              <a:rPr lang="en-US" b="1" dirty="0" smtClean="0">
                <a:solidFill>
                  <a:srgbClr val="FF0000"/>
                </a:solidFill>
              </a:rPr>
              <a:t>);add(</a:t>
            </a:r>
            <a:r>
              <a:rPr lang="en-US" b="1" dirty="0" err="1" smtClean="0">
                <a:solidFill>
                  <a:srgbClr val="FF0000"/>
                </a:solidFill>
              </a:rPr>
              <a:t>south,BorderLayout.SOUTH</a:t>
            </a:r>
            <a:r>
              <a:rPr lang="en-US" b="1" dirty="0">
                <a:solidFill>
                  <a:srgbClr val="FF0000"/>
                </a:solidFill>
              </a:rPr>
              <a:t>);</a:t>
            </a:r>
          </a:p>
          <a:p>
            <a:r>
              <a:rPr lang="en-US" b="1" dirty="0">
                <a:solidFill>
                  <a:srgbClr val="FF0000"/>
                </a:solidFill>
              </a:rPr>
              <a:t>add(</a:t>
            </a:r>
            <a:r>
              <a:rPr lang="en-US" b="1" dirty="0" err="1">
                <a:solidFill>
                  <a:srgbClr val="FF0000"/>
                </a:solidFill>
              </a:rPr>
              <a:t>center,BorderLayout.CENTER</a:t>
            </a:r>
            <a:r>
              <a:rPr lang="en-US" b="1" dirty="0" smtClean="0">
                <a:solidFill>
                  <a:srgbClr val="FF0000"/>
                </a:solidFill>
              </a:rPr>
              <a:t>); }</a:t>
            </a:r>
            <a:endParaRPr lang="en-US" b="1" dirty="0">
              <a:solidFill>
                <a:srgbClr val="FF0000"/>
              </a:solidFill>
            </a:endParaRPr>
          </a:p>
          <a:p>
            <a:r>
              <a:rPr lang="en-US" b="1" dirty="0"/>
              <a:t>public static void main(String[] </a:t>
            </a:r>
            <a:r>
              <a:rPr lang="en-US" b="1" dirty="0" err="1"/>
              <a:t>args</a:t>
            </a:r>
            <a:r>
              <a:rPr lang="en-US" b="1" dirty="0"/>
              <a:t>){</a:t>
            </a:r>
          </a:p>
          <a:p>
            <a:r>
              <a:rPr lang="en-US" b="1" dirty="0"/>
              <a:t>o j=new o</a:t>
            </a:r>
            <a:r>
              <a:rPr lang="en-US" b="1" dirty="0" smtClean="0"/>
              <a:t>();}}</a:t>
            </a:r>
            <a:endParaRPr lang="en-US" b="1" dirty="0"/>
          </a:p>
        </p:txBody>
      </p:sp>
      <p:pic>
        <p:nvPicPr>
          <p:cNvPr id="3" name="Picture 2"/>
          <p:cNvPicPr>
            <a:picLocks noChangeAspect="1"/>
          </p:cNvPicPr>
          <p:nvPr/>
        </p:nvPicPr>
        <p:blipFill rotWithShape="1">
          <a:blip r:embed="rId2"/>
          <a:srcRect r="63848" b="22654"/>
          <a:stretch/>
        </p:blipFill>
        <p:spPr>
          <a:xfrm>
            <a:off x="8307977" y="241661"/>
            <a:ext cx="3557727" cy="5558248"/>
          </a:xfrm>
          <a:prstGeom prst="rect">
            <a:avLst/>
          </a:prstGeom>
        </p:spPr>
      </p:pic>
    </p:spTree>
    <p:extLst>
      <p:ext uri="{BB962C8B-B14F-4D97-AF65-F5344CB8AC3E}">
        <p14:creationId xmlns:p14="http://schemas.microsoft.com/office/powerpoint/2010/main" val="3202090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8675" y="217783"/>
            <a:ext cx="7872548" cy="6555641"/>
          </a:xfrm>
          <a:prstGeom prst="rect">
            <a:avLst/>
          </a:prstGeom>
        </p:spPr>
        <p:txBody>
          <a:bodyPr wrap="square">
            <a:spAutoFit/>
          </a:bodyPr>
          <a:lstStyle/>
          <a:p>
            <a:r>
              <a:rPr lang="en-US" sz="2000" b="1" dirty="0"/>
              <a:t>import </a:t>
            </a:r>
            <a:r>
              <a:rPr lang="en-US" sz="2000" b="1" dirty="0" err="1"/>
              <a:t>java.awt</a:t>
            </a:r>
            <a:r>
              <a:rPr lang="en-US" sz="2000" b="1" dirty="0"/>
              <a:t>.*;</a:t>
            </a:r>
          </a:p>
          <a:p>
            <a:r>
              <a:rPr lang="en-US" sz="2000" b="1" dirty="0"/>
              <a:t>import </a:t>
            </a:r>
            <a:r>
              <a:rPr lang="en-US" sz="2000" b="1" dirty="0" err="1"/>
              <a:t>java.awt.event</a:t>
            </a:r>
            <a:r>
              <a:rPr lang="en-US" sz="2000" b="1" dirty="0"/>
              <a:t>.*;</a:t>
            </a:r>
          </a:p>
          <a:p>
            <a:r>
              <a:rPr lang="en-US" sz="2000" b="1" dirty="0">
                <a:solidFill>
                  <a:srgbClr val="FF0000"/>
                </a:solidFill>
              </a:rPr>
              <a:t>class C{</a:t>
            </a:r>
          </a:p>
          <a:p>
            <a:r>
              <a:rPr lang="en-US" sz="2000" b="1" dirty="0">
                <a:solidFill>
                  <a:srgbClr val="FF0000"/>
                </a:solidFill>
              </a:rPr>
              <a:t>public static void main(String[] </a:t>
            </a:r>
            <a:r>
              <a:rPr lang="en-US" sz="2000" b="1" dirty="0" err="1">
                <a:solidFill>
                  <a:srgbClr val="FF0000"/>
                </a:solidFill>
              </a:rPr>
              <a:t>args</a:t>
            </a:r>
            <a:r>
              <a:rPr lang="en-US" sz="2000" b="1" dirty="0">
                <a:solidFill>
                  <a:srgbClr val="FF0000"/>
                </a:solidFill>
              </a:rPr>
              <a:t>){</a:t>
            </a:r>
          </a:p>
          <a:p>
            <a:r>
              <a:rPr lang="en-US" sz="2000" b="1" dirty="0" err="1">
                <a:solidFill>
                  <a:srgbClr val="FF0000"/>
                </a:solidFill>
              </a:rPr>
              <a:t>MyFrame</a:t>
            </a:r>
            <a:r>
              <a:rPr lang="en-US" sz="2000" b="1" dirty="0">
                <a:solidFill>
                  <a:srgbClr val="FF0000"/>
                </a:solidFill>
              </a:rPr>
              <a:t> x=new </a:t>
            </a:r>
            <a:r>
              <a:rPr lang="en-US" sz="2000" b="1" dirty="0" err="1">
                <a:solidFill>
                  <a:srgbClr val="FF0000"/>
                </a:solidFill>
              </a:rPr>
              <a:t>MyFrame</a:t>
            </a:r>
            <a:r>
              <a:rPr lang="en-US" sz="2000" b="1" dirty="0">
                <a:solidFill>
                  <a:srgbClr val="FF0000"/>
                </a:solidFill>
              </a:rPr>
              <a:t>();}}</a:t>
            </a:r>
          </a:p>
          <a:p>
            <a:r>
              <a:rPr lang="en-US" sz="2000" b="1" dirty="0"/>
              <a:t>class </a:t>
            </a:r>
            <a:r>
              <a:rPr lang="en-US" sz="2000" b="1" dirty="0" err="1">
                <a:solidFill>
                  <a:srgbClr val="FF0000"/>
                </a:solidFill>
              </a:rPr>
              <a:t>MyFrame</a:t>
            </a:r>
            <a:r>
              <a:rPr lang="en-US" sz="2000" b="1" dirty="0"/>
              <a:t> extends Frame{</a:t>
            </a:r>
          </a:p>
          <a:p>
            <a:r>
              <a:rPr lang="en-US" sz="2000" b="1" dirty="0"/>
              <a:t>Panel p1,p2,p3,p4,p5;</a:t>
            </a:r>
          </a:p>
          <a:p>
            <a:r>
              <a:rPr lang="en-US" sz="2000" b="1" dirty="0" err="1">
                <a:solidFill>
                  <a:srgbClr val="FF0000"/>
                </a:solidFill>
              </a:rPr>
              <a:t>MyFrame</a:t>
            </a:r>
            <a:r>
              <a:rPr lang="en-US" sz="2000" b="1" dirty="0">
                <a:solidFill>
                  <a:srgbClr val="FF0000"/>
                </a:solidFill>
              </a:rPr>
              <a:t>(){</a:t>
            </a:r>
          </a:p>
          <a:p>
            <a:r>
              <a:rPr lang="en-US" sz="2000" b="1" dirty="0" err="1"/>
              <a:t>setTitle</a:t>
            </a:r>
            <a:r>
              <a:rPr lang="en-US" sz="2000" b="1" dirty="0"/>
              <a:t>("</a:t>
            </a:r>
            <a:r>
              <a:rPr lang="en-US" sz="2000" b="1" dirty="0" err="1"/>
              <a:t>Pannel</a:t>
            </a:r>
            <a:r>
              <a:rPr lang="en-US" sz="2000" b="1" dirty="0" smtClean="0"/>
              <a:t>");  </a:t>
            </a:r>
            <a:r>
              <a:rPr lang="en-US" sz="2000" b="1" dirty="0" err="1" smtClean="0"/>
              <a:t>setSize</a:t>
            </a:r>
            <a:r>
              <a:rPr lang="en-US" sz="2000" b="1" dirty="0" smtClean="0"/>
              <a:t>(500,500);  </a:t>
            </a:r>
            <a:r>
              <a:rPr lang="en-US" sz="2000" b="1" dirty="0" err="1" smtClean="0"/>
              <a:t>setVisible</a:t>
            </a:r>
            <a:r>
              <a:rPr lang="en-US" sz="2000" b="1" dirty="0" smtClean="0"/>
              <a:t>(true</a:t>
            </a:r>
            <a:r>
              <a:rPr lang="en-US" sz="2000" b="1" dirty="0"/>
              <a:t>);</a:t>
            </a:r>
          </a:p>
          <a:p>
            <a:r>
              <a:rPr lang="en-US" sz="2000" b="1" dirty="0" err="1"/>
              <a:t>setLayout</a:t>
            </a:r>
            <a:r>
              <a:rPr lang="en-US" sz="2000" b="1" dirty="0"/>
              <a:t>(new </a:t>
            </a:r>
            <a:r>
              <a:rPr lang="en-US" sz="2000" b="1" dirty="0" err="1"/>
              <a:t>BorderLayout</a:t>
            </a:r>
            <a:r>
              <a:rPr lang="en-US" sz="2000" b="1" dirty="0"/>
              <a:t>());</a:t>
            </a:r>
          </a:p>
          <a:p>
            <a:r>
              <a:rPr lang="en-US" sz="2000" b="1" dirty="0"/>
              <a:t>p1=new Panel</a:t>
            </a:r>
            <a:r>
              <a:rPr lang="en-US" sz="2000" b="1" dirty="0" smtClean="0"/>
              <a:t>();   p2=new </a:t>
            </a:r>
            <a:r>
              <a:rPr lang="en-US" sz="2000" b="1" dirty="0"/>
              <a:t>Panel();</a:t>
            </a:r>
          </a:p>
          <a:p>
            <a:r>
              <a:rPr lang="en-US" sz="2000" b="1" dirty="0"/>
              <a:t>p3=new Panel</a:t>
            </a:r>
            <a:r>
              <a:rPr lang="en-US" sz="2000" b="1" dirty="0" smtClean="0"/>
              <a:t>();   p4=new </a:t>
            </a:r>
            <a:r>
              <a:rPr lang="en-US" sz="2000" b="1" dirty="0"/>
              <a:t>Panel</a:t>
            </a:r>
            <a:r>
              <a:rPr lang="en-US" sz="2000" b="1" dirty="0" smtClean="0"/>
              <a:t>();  p5=new </a:t>
            </a:r>
            <a:r>
              <a:rPr lang="en-US" sz="2000" b="1" dirty="0"/>
              <a:t>Panel(new </a:t>
            </a:r>
            <a:r>
              <a:rPr lang="en-US" sz="2000" b="1" dirty="0" err="1"/>
              <a:t>FlowLayout</a:t>
            </a:r>
            <a:r>
              <a:rPr lang="en-US" sz="2000" b="1" dirty="0"/>
              <a:t>());</a:t>
            </a:r>
          </a:p>
          <a:p>
            <a:r>
              <a:rPr lang="en-US" sz="2000" b="1" dirty="0"/>
              <a:t>p1.setPreferredSize(new Dimension(200,300));</a:t>
            </a:r>
          </a:p>
          <a:p>
            <a:r>
              <a:rPr lang="en-US" sz="2000" b="1" dirty="0">
                <a:solidFill>
                  <a:srgbClr val="FF0000"/>
                </a:solidFill>
              </a:rPr>
              <a:t>p1.add(new Button("Click me</a:t>
            </a:r>
            <a:r>
              <a:rPr lang="en-US" sz="2000" b="1" dirty="0" smtClean="0">
                <a:solidFill>
                  <a:srgbClr val="FF0000"/>
                </a:solidFill>
              </a:rPr>
              <a:t>"));  p1.add(new </a:t>
            </a:r>
            <a:r>
              <a:rPr lang="en-US" sz="2000" b="1" dirty="0">
                <a:solidFill>
                  <a:srgbClr val="FF0000"/>
                </a:solidFill>
              </a:rPr>
              <a:t>Button("Click me"));</a:t>
            </a:r>
          </a:p>
          <a:p>
            <a:r>
              <a:rPr lang="en-US" sz="2000" b="1" dirty="0"/>
              <a:t>p5.add(new Button("Save</a:t>
            </a:r>
            <a:r>
              <a:rPr lang="en-US" sz="2000" b="1" dirty="0" smtClean="0"/>
              <a:t>"));         p5.add(new </a:t>
            </a:r>
            <a:r>
              <a:rPr lang="en-US" sz="2000" b="1" dirty="0"/>
              <a:t>Button("Close"));</a:t>
            </a:r>
          </a:p>
          <a:p>
            <a:r>
              <a:rPr lang="en-US" sz="2000" b="1" dirty="0"/>
              <a:t>p5.add(new </a:t>
            </a:r>
            <a:r>
              <a:rPr lang="en-US" sz="2000" b="1" dirty="0" err="1"/>
              <a:t>TextField</a:t>
            </a:r>
            <a:r>
              <a:rPr lang="en-US" sz="2000" b="1" dirty="0"/>
              <a:t>("Enter name</a:t>
            </a:r>
            <a:r>
              <a:rPr lang="en-US" sz="2000" b="1" dirty="0" smtClean="0"/>
              <a:t>")); </a:t>
            </a:r>
            <a:endParaRPr lang="en-US" sz="2000" b="1" dirty="0"/>
          </a:p>
          <a:p>
            <a:r>
              <a:rPr lang="en-US" sz="2000" b="1" dirty="0"/>
              <a:t>p1.setBackground(</a:t>
            </a:r>
            <a:r>
              <a:rPr lang="en-US" sz="2000" b="1" dirty="0" err="1"/>
              <a:t>Color.RED</a:t>
            </a:r>
            <a:r>
              <a:rPr lang="en-US" sz="2000" b="1" dirty="0" smtClean="0"/>
              <a:t>);         p2.setBackground(</a:t>
            </a:r>
            <a:r>
              <a:rPr lang="en-US" sz="2000" b="1" dirty="0" err="1" smtClean="0"/>
              <a:t>Color.BLUE</a:t>
            </a:r>
            <a:r>
              <a:rPr lang="en-US" sz="2000" b="1" dirty="0"/>
              <a:t>);</a:t>
            </a:r>
          </a:p>
          <a:p>
            <a:r>
              <a:rPr lang="en-US" sz="2000" b="1" dirty="0"/>
              <a:t>p3.setBackground(</a:t>
            </a:r>
            <a:r>
              <a:rPr lang="en-US" sz="2000" b="1" dirty="0" err="1"/>
              <a:t>Color.GREEN</a:t>
            </a:r>
            <a:r>
              <a:rPr lang="en-US" sz="2000" b="1" dirty="0" smtClean="0"/>
              <a:t>);     p4.setBackground(</a:t>
            </a:r>
            <a:r>
              <a:rPr lang="en-US" sz="2000" b="1" dirty="0" err="1" smtClean="0"/>
              <a:t>Color.BLACK</a:t>
            </a:r>
            <a:r>
              <a:rPr lang="en-US" sz="2000" b="1" dirty="0"/>
              <a:t>);</a:t>
            </a:r>
          </a:p>
          <a:p>
            <a:r>
              <a:rPr lang="en-US" sz="2000" b="1" dirty="0"/>
              <a:t>p5.setBackground(</a:t>
            </a:r>
            <a:r>
              <a:rPr lang="en-US" sz="2000" b="1" dirty="0" err="1"/>
              <a:t>Color.WHITE</a:t>
            </a:r>
            <a:r>
              <a:rPr lang="en-US" sz="2000" b="1" dirty="0" smtClean="0"/>
              <a:t>);    add(p1,BorderLayout.EAST</a:t>
            </a:r>
            <a:r>
              <a:rPr lang="en-US" sz="2000" b="1" dirty="0"/>
              <a:t>);</a:t>
            </a:r>
          </a:p>
          <a:p>
            <a:r>
              <a:rPr lang="en-US" sz="2000" b="1" dirty="0"/>
              <a:t>add(p2,BorderLayout.WEST</a:t>
            </a:r>
            <a:r>
              <a:rPr lang="en-US" sz="2000" b="1" dirty="0" smtClean="0"/>
              <a:t>);          add(p3,BorderLayout.NORTH</a:t>
            </a:r>
            <a:r>
              <a:rPr lang="en-US" sz="2000" b="1" dirty="0"/>
              <a:t>);</a:t>
            </a:r>
          </a:p>
          <a:p>
            <a:r>
              <a:rPr lang="en-US" sz="2000" b="1" dirty="0"/>
              <a:t>add(p4,BorderLayout.SOUTH</a:t>
            </a:r>
            <a:r>
              <a:rPr lang="en-US" sz="2000" b="1" dirty="0" smtClean="0"/>
              <a:t>);       add(p5,BorderLayout.CENTER</a:t>
            </a:r>
            <a:r>
              <a:rPr lang="en-US" sz="2000" b="1" dirty="0"/>
              <a:t>); </a:t>
            </a:r>
            <a:r>
              <a:rPr lang="en-US" sz="2000" b="1" dirty="0" smtClean="0"/>
              <a:t> }}</a:t>
            </a:r>
            <a:endParaRPr lang="en-US" sz="2000" b="1" dirty="0"/>
          </a:p>
        </p:txBody>
      </p:sp>
      <p:pic>
        <p:nvPicPr>
          <p:cNvPr id="5" name="Picture 4"/>
          <p:cNvPicPr>
            <a:picLocks noChangeAspect="1"/>
          </p:cNvPicPr>
          <p:nvPr/>
        </p:nvPicPr>
        <p:blipFill rotWithShape="1">
          <a:blip r:embed="rId2"/>
          <a:srcRect r="63919" b="35901"/>
          <a:stretch/>
        </p:blipFill>
        <p:spPr>
          <a:xfrm>
            <a:off x="8412480" y="217783"/>
            <a:ext cx="3535680" cy="3370217"/>
          </a:xfrm>
          <a:prstGeom prst="rect">
            <a:avLst/>
          </a:prstGeom>
        </p:spPr>
      </p:pic>
    </p:spTree>
    <p:extLst>
      <p:ext uri="{BB962C8B-B14F-4D97-AF65-F5344CB8AC3E}">
        <p14:creationId xmlns:p14="http://schemas.microsoft.com/office/powerpoint/2010/main" val="342013101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5131" y="468187"/>
            <a:ext cx="11429999" cy="4702569"/>
          </a:xfrm>
          <a:prstGeom prst="rect">
            <a:avLst/>
          </a:prstGeom>
        </p:spPr>
        <p:txBody>
          <a:bodyPr wrap="square">
            <a:spAutoFit/>
          </a:bodyPr>
          <a:lstStyle/>
          <a:p>
            <a:pPr>
              <a:lnSpc>
                <a:spcPct val="107000"/>
              </a:lnSpc>
            </a:pPr>
            <a:r>
              <a:rPr lang="en-US" sz="2800" b="1" kern="1800" dirty="0">
                <a:latin typeface="Times New Roman" panose="02020603050405020304" pitchFamily="18" charset="0"/>
                <a:ea typeface="Times New Roman" panose="02020603050405020304" pitchFamily="18" charset="0"/>
                <a:cs typeface="Times New Roman" panose="02020603050405020304" pitchFamily="18" charset="0"/>
              </a:rPr>
              <a:t>Java AWT </a:t>
            </a:r>
            <a:r>
              <a:rPr lang="en-US" sz="2800" b="1" kern="1800" dirty="0" err="1">
                <a:latin typeface="Times New Roman" panose="02020603050405020304" pitchFamily="18" charset="0"/>
                <a:ea typeface="Times New Roman" panose="02020603050405020304" pitchFamily="18" charset="0"/>
                <a:cs typeface="Times New Roman" panose="02020603050405020304" pitchFamily="18" charset="0"/>
              </a:rPr>
              <a:t>MenuItem</a:t>
            </a:r>
            <a:r>
              <a:rPr lang="en-US" sz="2800" b="1" kern="1800" dirty="0">
                <a:latin typeface="Times New Roman" panose="02020603050405020304" pitchFamily="18" charset="0"/>
                <a:ea typeface="Times New Roman" panose="02020603050405020304" pitchFamily="18" charset="0"/>
                <a:cs typeface="Times New Roman" panose="02020603050405020304" pitchFamily="18" charset="0"/>
              </a:rPr>
              <a:t> and Menu</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2800" dirty="0">
                <a:latin typeface="Times New Roman" panose="02020603050405020304" pitchFamily="18" charset="0"/>
                <a:ea typeface="Times New Roman" panose="02020603050405020304" pitchFamily="18" charset="0"/>
                <a:cs typeface="Times New Roman" panose="02020603050405020304" pitchFamily="18" charset="0"/>
              </a:rPr>
              <a:t>The object of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MenuItem</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class adds a simple labeled menu item on menu. The items used in a menu must belong to the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MenuItem</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or any of its subclass. </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2800" dirty="0">
                <a:latin typeface="Times New Roman" panose="02020603050405020304" pitchFamily="18" charset="0"/>
                <a:ea typeface="Times New Roman" panose="02020603050405020304" pitchFamily="18" charset="0"/>
                <a:cs typeface="Times New Roman" panose="02020603050405020304" pitchFamily="18" charset="0"/>
              </a:rPr>
              <a:t>The object of Menu class is a pull down menu component which is displayed on the menu bar. It inherits the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MenuItem</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class.</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2800" b="1" dirty="0">
                <a:latin typeface="Times New Roman" panose="02020603050405020304" pitchFamily="18" charset="0"/>
                <a:ea typeface="Times New Roman" panose="02020603050405020304" pitchFamily="18" charset="0"/>
                <a:cs typeface="Times New Roman" panose="02020603050405020304" pitchFamily="18" charset="0"/>
              </a:rPr>
              <a:t>AWT </a:t>
            </a:r>
            <a:r>
              <a:rPr lang="en-US" sz="2800" b="1" dirty="0" err="1">
                <a:latin typeface="Times New Roman" panose="02020603050405020304" pitchFamily="18" charset="0"/>
                <a:ea typeface="Times New Roman" panose="02020603050405020304" pitchFamily="18" charset="0"/>
                <a:cs typeface="Times New Roman" panose="02020603050405020304" pitchFamily="18" charset="0"/>
              </a:rPr>
              <a:t>MenuItem</a:t>
            </a:r>
            <a:r>
              <a:rPr lang="en-US" sz="2800" b="1" dirty="0">
                <a:latin typeface="Times New Roman" panose="02020603050405020304" pitchFamily="18" charset="0"/>
                <a:ea typeface="Times New Roman" panose="02020603050405020304" pitchFamily="18" charset="0"/>
                <a:cs typeface="Times New Roman" panose="02020603050405020304" pitchFamily="18" charset="0"/>
              </a:rPr>
              <a:t> class declaration</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tabLst>
                <a:tab pos="457200" algn="l"/>
              </a:tabLst>
            </a:pPr>
            <a:r>
              <a:rPr lang="en-US" sz="2800" dirty="0">
                <a:latin typeface="Times New Roman" panose="02020603050405020304" pitchFamily="18" charset="0"/>
                <a:ea typeface="Times New Roman" panose="02020603050405020304" pitchFamily="18" charset="0"/>
                <a:cs typeface="Times New Roman" panose="02020603050405020304" pitchFamily="18" charset="0"/>
              </a:rPr>
              <a:t>public class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MenuItem</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extends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MenuComponent</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implements Accessible  </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2800" b="1" dirty="0">
                <a:latin typeface="Times New Roman" panose="02020603050405020304" pitchFamily="18" charset="0"/>
                <a:ea typeface="Times New Roman" panose="02020603050405020304" pitchFamily="18" charset="0"/>
                <a:cs typeface="Times New Roman" panose="02020603050405020304" pitchFamily="18" charset="0"/>
              </a:rPr>
              <a:t>AWT Menu class declaration</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tabLst>
                <a:tab pos="457200" algn="l"/>
              </a:tabLst>
            </a:pPr>
            <a:r>
              <a:rPr lang="en-US" sz="2800" dirty="0">
                <a:latin typeface="Times New Roman" panose="02020603050405020304" pitchFamily="18" charset="0"/>
                <a:ea typeface="Times New Roman" panose="02020603050405020304" pitchFamily="18" charset="0"/>
                <a:cs typeface="Times New Roman" panose="02020603050405020304" pitchFamily="18" charset="0"/>
              </a:rPr>
              <a:t>public class Menu extends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MenuItem</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implements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MenuContainer</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Accessible  </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681311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3144" y="58847"/>
            <a:ext cx="5460274" cy="6186309"/>
          </a:xfrm>
          <a:prstGeom prst="rect">
            <a:avLst/>
          </a:prstGeom>
          <a:ln w="28575">
            <a:solidFill>
              <a:schemeClr val="tx1"/>
            </a:solidFill>
          </a:ln>
        </p:spPr>
        <p:txBody>
          <a:bodyPr wrap="square">
            <a:spAutoFit/>
          </a:bodyPr>
          <a:lstStyle/>
          <a:p>
            <a:r>
              <a:rPr lang="en-US" b="1" dirty="0" smtClean="0">
                <a:solidFill>
                  <a:srgbClr val="7F0055"/>
                </a:solidFill>
                <a:latin typeface="Consolas" panose="020B0609020204030204" pitchFamily="49" charset="0"/>
              </a:rPr>
              <a:t>Single inheritance</a:t>
            </a:r>
          </a:p>
          <a:p>
            <a:r>
              <a:rPr lang="en-US" b="1" dirty="0" smtClean="0">
                <a:solidFill>
                  <a:srgbClr val="FF0000"/>
                </a:solidFill>
                <a:latin typeface="Consolas" panose="020B0609020204030204" pitchFamily="49" charset="0"/>
              </a:rPr>
              <a:t>public </a:t>
            </a:r>
            <a:r>
              <a:rPr lang="en-US" b="1" dirty="0">
                <a:solidFill>
                  <a:srgbClr val="FF0000"/>
                </a:solidFill>
                <a:latin typeface="Consolas" panose="020B0609020204030204" pitchFamily="49" charset="0"/>
              </a:rPr>
              <a:t>class SOE {</a:t>
            </a:r>
          </a:p>
          <a:p>
            <a:r>
              <a:rPr lang="en-US" b="1" dirty="0">
                <a:solidFill>
                  <a:srgbClr val="FF0000"/>
                </a:solidFill>
                <a:latin typeface="Consolas" panose="020B0609020204030204" pitchFamily="49" charset="0"/>
              </a:rPr>
              <a:t>public static void main(String </a:t>
            </a:r>
            <a:r>
              <a:rPr lang="en-US" b="1" dirty="0" err="1">
                <a:solidFill>
                  <a:srgbClr val="FF0000"/>
                </a:solidFill>
                <a:latin typeface="Consolas" panose="020B0609020204030204" pitchFamily="49" charset="0"/>
              </a:rPr>
              <a:t>args</a:t>
            </a:r>
            <a:r>
              <a:rPr lang="en-US" b="1" dirty="0">
                <a:solidFill>
                  <a:srgbClr val="FF0000"/>
                </a:solidFill>
                <a:latin typeface="Consolas" panose="020B0609020204030204" pitchFamily="49" charset="0"/>
              </a:rPr>
              <a:t>[]) {</a:t>
            </a:r>
          </a:p>
          <a:p>
            <a:r>
              <a:rPr lang="en-US" dirty="0">
                <a:solidFill>
                  <a:srgbClr val="FF0000"/>
                </a:solidFill>
                <a:latin typeface="Consolas" panose="020B0609020204030204" pitchFamily="49" charset="0"/>
              </a:rPr>
              <a:t>Son s=</a:t>
            </a:r>
            <a:r>
              <a:rPr lang="en-US" b="1" dirty="0">
                <a:solidFill>
                  <a:srgbClr val="FF0000"/>
                </a:solidFill>
                <a:latin typeface="Consolas" panose="020B0609020204030204" pitchFamily="49" charset="0"/>
              </a:rPr>
              <a:t>new Son();</a:t>
            </a:r>
          </a:p>
          <a:p>
            <a:r>
              <a:rPr lang="en-US" dirty="0" err="1">
                <a:solidFill>
                  <a:srgbClr val="FF0000"/>
                </a:solidFill>
                <a:latin typeface="Consolas" panose="020B0609020204030204" pitchFamily="49" charset="0"/>
              </a:rPr>
              <a:t>s.getdata</a:t>
            </a:r>
            <a:r>
              <a:rPr lang="en-US" dirty="0">
                <a:solidFill>
                  <a:srgbClr val="FF0000"/>
                </a:solidFill>
                <a:latin typeface="Consolas" panose="020B0609020204030204" pitchFamily="49" charset="0"/>
              </a:rPr>
              <a:t>(10, 20);</a:t>
            </a:r>
          </a:p>
          <a:p>
            <a:r>
              <a:rPr lang="en-US" dirty="0" err="1">
                <a:solidFill>
                  <a:srgbClr val="FF0000"/>
                </a:solidFill>
                <a:latin typeface="Consolas" panose="020B0609020204030204" pitchFamily="49" charset="0"/>
              </a:rPr>
              <a:t>s.display</a:t>
            </a:r>
            <a:r>
              <a:rPr lang="en-US" dirty="0" smtClean="0">
                <a:solidFill>
                  <a:srgbClr val="FF0000"/>
                </a:solidFill>
                <a:latin typeface="Consolas" panose="020B0609020204030204" pitchFamily="49" charset="0"/>
              </a:rPr>
              <a:t>();}</a:t>
            </a:r>
            <a:endParaRPr lang="en-US" dirty="0">
              <a:solidFill>
                <a:srgbClr val="FF0000"/>
              </a:solidFill>
              <a:latin typeface="Consolas" panose="020B0609020204030204" pitchFamily="49" charset="0"/>
            </a:endParaRPr>
          </a:p>
          <a:p>
            <a:r>
              <a:rPr lang="en-US" dirty="0">
                <a:solidFill>
                  <a:srgbClr val="000000"/>
                </a:solidFill>
                <a:latin typeface="Consolas" panose="020B0609020204030204" pitchFamily="49" charset="0"/>
              </a:rPr>
              <a:t>} </a:t>
            </a:r>
          </a:p>
          <a:p>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Father {</a:t>
            </a:r>
          </a:p>
          <a:p>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err="1">
                <a:solidFill>
                  <a:srgbClr val="0000C0"/>
                </a:solidFill>
                <a:latin typeface="Consolas" panose="020B0609020204030204" pitchFamily="49" charset="0"/>
              </a:rPr>
              <a:t>a</a:t>
            </a:r>
            <a:r>
              <a:rPr lang="en-US" b="1" dirty="0" err="1">
                <a:solidFill>
                  <a:srgbClr val="000000"/>
                </a:solidFill>
                <a:latin typeface="Consolas" panose="020B0609020204030204" pitchFamily="49" charset="0"/>
              </a:rPr>
              <a:t>,</a:t>
            </a:r>
            <a:r>
              <a:rPr lang="en-US" b="1" dirty="0" err="1">
                <a:solidFill>
                  <a:srgbClr val="0000C0"/>
                </a:solidFill>
                <a:latin typeface="Consolas" panose="020B0609020204030204" pitchFamily="49" charset="0"/>
              </a:rPr>
              <a:t>b</a:t>
            </a:r>
            <a:r>
              <a:rPr lang="en-US" b="1" dirty="0">
                <a:solidFill>
                  <a:srgbClr val="000000"/>
                </a:solidFill>
                <a:latin typeface="Consolas" panose="020B0609020204030204" pitchFamily="49" charset="0"/>
              </a:rPr>
              <a:t>;</a:t>
            </a:r>
          </a:p>
          <a:p>
            <a:r>
              <a:rPr lang="sv-SE" b="1" dirty="0">
                <a:solidFill>
                  <a:srgbClr val="7F0055"/>
                </a:solidFill>
                <a:latin typeface="Consolas" panose="020B0609020204030204" pitchFamily="49" charset="0"/>
              </a:rPr>
              <a:t>void</a:t>
            </a:r>
            <a:r>
              <a:rPr lang="sv-SE" b="1" dirty="0">
                <a:solidFill>
                  <a:srgbClr val="000000"/>
                </a:solidFill>
                <a:latin typeface="Consolas" panose="020B0609020204030204" pitchFamily="49" charset="0"/>
              </a:rPr>
              <a:t> getdata( </a:t>
            </a:r>
            <a:r>
              <a:rPr lang="sv-SE" b="1" dirty="0">
                <a:solidFill>
                  <a:srgbClr val="7F0055"/>
                </a:solidFill>
                <a:latin typeface="Consolas" panose="020B0609020204030204" pitchFamily="49" charset="0"/>
              </a:rPr>
              <a:t>int</a:t>
            </a:r>
            <a:r>
              <a:rPr lang="sv-SE" b="1" dirty="0">
                <a:solidFill>
                  <a:srgbClr val="000000"/>
                </a:solidFill>
                <a:latin typeface="Consolas" panose="020B0609020204030204" pitchFamily="49" charset="0"/>
              </a:rPr>
              <a:t> </a:t>
            </a:r>
            <a:r>
              <a:rPr lang="sv-SE" b="1" dirty="0">
                <a:solidFill>
                  <a:srgbClr val="6A3E3E"/>
                </a:solidFill>
                <a:latin typeface="Consolas" panose="020B0609020204030204" pitchFamily="49" charset="0"/>
              </a:rPr>
              <a:t>p</a:t>
            </a:r>
            <a:r>
              <a:rPr lang="sv-SE" b="1" dirty="0">
                <a:solidFill>
                  <a:srgbClr val="000000"/>
                </a:solidFill>
                <a:latin typeface="Consolas" panose="020B0609020204030204" pitchFamily="49" charset="0"/>
              </a:rPr>
              <a:t>, </a:t>
            </a:r>
            <a:r>
              <a:rPr lang="sv-SE" b="1" dirty="0">
                <a:solidFill>
                  <a:srgbClr val="7F0055"/>
                </a:solidFill>
                <a:latin typeface="Consolas" panose="020B0609020204030204" pitchFamily="49" charset="0"/>
              </a:rPr>
              <a:t>int</a:t>
            </a:r>
            <a:r>
              <a:rPr lang="sv-SE" b="1" dirty="0">
                <a:solidFill>
                  <a:srgbClr val="000000"/>
                </a:solidFill>
                <a:latin typeface="Consolas" panose="020B0609020204030204" pitchFamily="49" charset="0"/>
              </a:rPr>
              <a:t> </a:t>
            </a:r>
            <a:r>
              <a:rPr lang="sv-SE" b="1" dirty="0">
                <a:solidFill>
                  <a:srgbClr val="6A3E3E"/>
                </a:solidFill>
                <a:latin typeface="Consolas" panose="020B0609020204030204" pitchFamily="49" charset="0"/>
              </a:rPr>
              <a:t>y</a:t>
            </a:r>
            <a:r>
              <a:rPr lang="sv-SE" b="1" dirty="0">
                <a:solidFill>
                  <a:srgbClr val="000000"/>
                </a:solidFill>
                <a:latin typeface="Consolas" panose="020B0609020204030204" pitchFamily="49" charset="0"/>
              </a:rPr>
              <a:t>){</a:t>
            </a:r>
          </a:p>
          <a:p>
            <a:r>
              <a:rPr lang="en-US" dirty="0">
                <a:solidFill>
                  <a:srgbClr val="0000C0"/>
                </a:solidFill>
                <a:latin typeface="Consolas" panose="020B0609020204030204" pitchFamily="49" charset="0"/>
              </a:rPr>
              <a:t>a</a:t>
            </a:r>
            <a:r>
              <a:rPr lang="en-US" dirty="0">
                <a:solidFill>
                  <a:srgbClr val="000000"/>
                </a:solidFill>
                <a:latin typeface="Consolas" panose="020B0609020204030204" pitchFamily="49" charset="0"/>
              </a:rPr>
              <a:t>=</a:t>
            </a:r>
            <a:r>
              <a:rPr lang="en-US" dirty="0" err="1">
                <a:solidFill>
                  <a:srgbClr val="6A3E3E"/>
                </a:solidFill>
                <a:latin typeface="Consolas" panose="020B0609020204030204" pitchFamily="49" charset="0"/>
              </a:rPr>
              <a:t>p</a:t>
            </a:r>
            <a:r>
              <a:rPr lang="en-US" dirty="0" err="1">
                <a:solidFill>
                  <a:srgbClr val="000000"/>
                </a:solidFill>
                <a:latin typeface="Consolas" panose="020B0609020204030204" pitchFamily="49" charset="0"/>
              </a:rPr>
              <a:t>;</a:t>
            </a:r>
            <a:r>
              <a:rPr lang="en-US" dirty="0" err="1">
                <a:solidFill>
                  <a:srgbClr val="0000C0"/>
                </a:solidFill>
                <a:latin typeface="Consolas" panose="020B0609020204030204" pitchFamily="49" charset="0"/>
              </a:rPr>
              <a:t>b</a:t>
            </a:r>
            <a:r>
              <a:rPr lang="en-US" dirty="0">
                <a:solidFill>
                  <a:srgbClr val="000000"/>
                </a:solidFill>
                <a:latin typeface="Consolas" panose="020B0609020204030204" pitchFamily="49" charset="0"/>
              </a:rPr>
              <a:t>=</a:t>
            </a:r>
            <a:r>
              <a:rPr lang="en-US" dirty="0">
                <a:solidFill>
                  <a:srgbClr val="6A3E3E"/>
                </a:solidFill>
                <a:latin typeface="Consolas" panose="020B0609020204030204" pitchFamily="49" charset="0"/>
              </a:rPr>
              <a:t>y</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a:t>
            </a:r>
            <a:r>
              <a:rPr lang="en-US" b="1" i="1" dirty="0" err="1">
                <a:solidFill>
                  <a:srgbClr val="2A00FF"/>
                </a:solidFill>
                <a:latin typeface="Consolas" panose="020B0609020204030204" pitchFamily="49" charset="0"/>
              </a:rPr>
              <a:t>A"</a:t>
            </a:r>
            <a:r>
              <a:rPr lang="en-US" b="1" i="1" dirty="0" err="1">
                <a:solidFill>
                  <a:srgbClr val="000000"/>
                </a:solidFill>
                <a:latin typeface="Consolas" panose="020B0609020204030204" pitchFamily="49" charset="0"/>
              </a:rPr>
              <a:t>+</a:t>
            </a:r>
            <a:r>
              <a:rPr lang="en-US" b="1" i="1" dirty="0" err="1">
                <a:solidFill>
                  <a:srgbClr val="0000C0"/>
                </a:solidFill>
                <a:latin typeface="Consolas" panose="020B0609020204030204" pitchFamily="49" charset="0"/>
              </a:rPr>
              <a:t>a</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 "</a:t>
            </a:r>
            <a:r>
              <a:rPr lang="en-US" b="1" i="1" dirty="0">
                <a:solidFill>
                  <a:srgbClr val="000000"/>
                </a:solidFill>
                <a:latin typeface="Consolas" panose="020B0609020204030204" pitchFamily="49" charset="0"/>
              </a:rPr>
              <a:t>+</a:t>
            </a:r>
            <a:r>
              <a:rPr lang="en-US" b="1" i="1" dirty="0">
                <a:solidFill>
                  <a:srgbClr val="0000C0"/>
                </a:solidFill>
                <a:latin typeface="Consolas" panose="020B0609020204030204" pitchFamily="49" charset="0"/>
              </a:rPr>
              <a:t>b</a:t>
            </a:r>
            <a:r>
              <a:rPr lang="en-US" b="1" i="1" dirty="0">
                <a:solidFill>
                  <a:srgbClr val="000000"/>
                </a:solidFill>
                <a:latin typeface="Consolas" panose="020B0609020204030204" pitchFamily="49" charset="0"/>
              </a:rPr>
              <a:t>);</a:t>
            </a:r>
          </a:p>
          <a:p>
            <a:r>
              <a:rPr lang="en-US" dirty="0" smtClean="0">
                <a:solidFill>
                  <a:srgbClr val="000000"/>
                </a:solidFill>
                <a:latin typeface="Consolas" panose="020B0609020204030204" pitchFamily="49" charset="0"/>
              </a:rPr>
              <a:t>}}</a:t>
            </a:r>
            <a:endParaRPr lang="en-US" dirty="0">
              <a:solidFill>
                <a:srgbClr val="000000"/>
              </a:solidFill>
              <a:latin typeface="Consolas" panose="020B0609020204030204" pitchFamily="49" charset="0"/>
            </a:endParaRPr>
          </a:p>
          <a:p>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Son </a:t>
            </a:r>
            <a:r>
              <a:rPr lang="en-US" b="1" dirty="0">
                <a:solidFill>
                  <a:srgbClr val="7F0055"/>
                </a:solidFill>
                <a:latin typeface="Consolas" panose="020B0609020204030204" pitchFamily="49" charset="0"/>
              </a:rPr>
              <a:t>extends</a:t>
            </a:r>
            <a:r>
              <a:rPr lang="en-US" b="1" dirty="0">
                <a:solidFill>
                  <a:srgbClr val="000000"/>
                </a:solidFill>
                <a:latin typeface="Consolas" panose="020B0609020204030204" pitchFamily="49" charset="0"/>
              </a:rPr>
              <a:t> Father{</a:t>
            </a:r>
          </a:p>
          <a:p>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add() {</a:t>
            </a:r>
          </a:p>
          <a:p>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sum</a:t>
            </a:r>
            <a:r>
              <a:rPr lang="en-US" b="1" dirty="0">
                <a:solidFill>
                  <a:srgbClr val="000000"/>
                </a:solidFill>
                <a:latin typeface="Consolas" panose="020B0609020204030204" pitchFamily="49" charset="0"/>
              </a:rPr>
              <a:t>=</a:t>
            </a:r>
            <a:r>
              <a:rPr lang="en-US" b="1" dirty="0" err="1">
                <a:solidFill>
                  <a:srgbClr val="0000C0"/>
                </a:solidFill>
                <a:latin typeface="Consolas" panose="020B0609020204030204" pitchFamily="49" charset="0"/>
              </a:rPr>
              <a:t>a</a:t>
            </a:r>
            <a:r>
              <a:rPr lang="en-US" b="1" dirty="0" err="1">
                <a:solidFill>
                  <a:srgbClr val="000000"/>
                </a:solidFill>
                <a:latin typeface="Consolas" panose="020B0609020204030204" pitchFamily="49" charset="0"/>
              </a:rPr>
              <a:t>+</a:t>
            </a:r>
            <a:r>
              <a:rPr lang="en-US" b="1" dirty="0" err="1">
                <a:solidFill>
                  <a:srgbClr val="0000C0"/>
                </a:solidFill>
                <a:latin typeface="Consolas" panose="020B0609020204030204" pitchFamily="49" charset="0"/>
              </a:rPr>
              <a:t>b</a:t>
            </a:r>
            <a:r>
              <a:rPr lang="en-US" b="1"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return</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sum</a:t>
            </a:r>
            <a:r>
              <a:rPr lang="en-US" b="1"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display() {</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a:t>
            </a:r>
            <a:r>
              <a:rPr lang="en-US" b="1" i="1" dirty="0" err="1">
                <a:solidFill>
                  <a:srgbClr val="2A00FF"/>
                </a:solidFill>
                <a:latin typeface="Consolas" panose="020B0609020204030204" pitchFamily="49" charset="0"/>
              </a:rPr>
              <a:t>a"</a:t>
            </a:r>
            <a:r>
              <a:rPr lang="en-US" b="1" i="1" dirty="0" err="1">
                <a:solidFill>
                  <a:srgbClr val="000000"/>
                </a:solidFill>
                <a:latin typeface="Consolas" panose="020B0609020204030204" pitchFamily="49" charset="0"/>
              </a:rPr>
              <a:t>+</a:t>
            </a:r>
            <a:r>
              <a:rPr lang="en-US" b="1" i="1" dirty="0" err="1">
                <a:solidFill>
                  <a:srgbClr val="0000C0"/>
                </a:solidFill>
                <a:latin typeface="Consolas" panose="020B0609020204030204" pitchFamily="49" charset="0"/>
              </a:rPr>
              <a:t>a</a:t>
            </a:r>
            <a:r>
              <a:rPr lang="en-US" b="1" i="1"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a:t>
            </a:r>
            <a:r>
              <a:rPr lang="en-US" b="1" i="1" dirty="0" err="1">
                <a:solidFill>
                  <a:srgbClr val="2A00FF"/>
                </a:solidFill>
                <a:latin typeface="Consolas" panose="020B0609020204030204" pitchFamily="49" charset="0"/>
              </a:rPr>
              <a:t>a"</a:t>
            </a:r>
            <a:r>
              <a:rPr lang="en-US" b="1" i="1" dirty="0" err="1">
                <a:solidFill>
                  <a:srgbClr val="000000"/>
                </a:solidFill>
                <a:latin typeface="Consolas" panose="020B0609020204030204" pitchFamily="49" charset="0"/>
              </a:rPr>
              <a:t>+</a:t>
            </a:r>
            <a:r>
              <a:rPr lang="en-US" b="1" i="1" dirty="0" err="1">
                <a:solidFill>
                  <a:srgbClr val="0000C0"/>
                </a:solidFill>
                <a:latin typeface="Consolas" panose="020B0609020204030204" pitchFamily="49" charset="0"/>
              </a:rPr>
              <a:t>b</a:t>
            </a:r>
            <a:r>
              <a:rPr lang="en-US" b="1" i="1"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(add());</a:t>
            </a:r>
          </a:p>
          <a:p>
            <a:r>
              <a:rPr lang="en-US" dirty="0" smtClean="0">
                <a:solidFill>
                  <a:srgbClr val="000000"/>
                </a:solidFill>
                <a:latin typeface="Consolas" panose="020B0609020204030204" pitchFamily="49" charset="0"/>
              </a:rPr>
              <a:t>}}</a:t>
            </a:r>
            <a:endParaRPr lang="en-US" dirty="0"/>
          </a:p>
        </p:txBody>
      </p:sp>
      <p:sp>
        <p:nvSpPr>
          <p:cNvPr id="5" name="Rectangle 4"/>
          <p:cNvSpPr/>
          <p:nvPr/>
        </p:nvSpPr>
        <p:spPr>
          <a:xfrm>
            <a:off x="6347334" y="889843"/>
            <a:ext cx="6096000" cy="4524315"/>
          </a:xfrm>
          <a:prstGeom prst="rect">
            <a:avLst/>
          </a:prstGeom>
          <a:ln w="28575">
            <a:solidFill>
              <a:schemeClr val="tx1"/>
            </a:solidFill>
          </a:ln>
        </p:spPr>
        <p:txBody>
          <a:bodyPr>
            <a:spAutoFit/>
          </a:bodyPr>
          <a:lstStyle/>
          <a:p>
            <a:r>
              <a:rPr lang="en-US" b="1" dirty="0" smtClean="0">
                <a:solidFill>
                  <a:srgbClr val="7F0055"/>
                </a:solidFill>
                <a:latin typeface="Consolas" panose="020B0609020204030204" pitchFamily="49" charset="0"/>
              </a:rPr>
              <a:t>Multilevel</a:t>
            </a:r>
          </a:p>
          <a:p>
            <a:r>
              <a:rPr lang="en-US" b="1" dirty="0" smtClean="0">
                <a:solidFill>
                  <a:srgbClr val="FF0000"/>
                </a:solidFill>
                <a:latin typeface="Consolas" panose="020B0609020204030204" pitchFamily="49" charset="0"/>
              </a:rPr>
              <a:t>public </a:t>
            </a:r>
            <a:r>
              <a:rPr lang="en-US" b="1" dirty="0">
                <a:solidFill>
                  <a:srgbClr val="FF0000"/>
                </a:solidFill>
                <a:latin typeface="Consolas" panose="020B0609020204030204" pitchFamily="49" charset="0"/>
              </a:rPr>
              <a:t>class SOE {</a:t>
            </a:r>
          </a:p>
          <a:p>
            <a:r>
              <a:rPr lang="en-US" b="1" dirty="0">
                <a:solidFill>
                  <a:srgbClr val="FF0000"/>
                </a:solidFill>
                <a:latin typeface="Consolas" panose="020B0609020204030204" pitchFamily="49" charset="0"/>
              </a:rPr>
              <a:t>public static void main(String </a:t>
            </a:r>
            <a:r>
              <a:rPr lang="en-US" b="1" dirty="0" err="1">
                <a:solidFill>
                  <a:srgbClr val="FF0000"/>
                </a:solidFill>
                <a:latin typeface="Consolas" panose="020B0609020204030204" pitchFamily="49" charset="0"/>
              </a:rPr>
              <a:t>args</a:t>
            </a:r>
            <a:r>
              <a:rPr lang="en-US" b="1" dirty="0">
                <a:solidFill>
                  <a:srgbClr val="FF0000"/>
                </a:solidFill>
                <a:latin typeface="Consolas" panose="020B0609020204030204" pitchFamily="49" charset="0"/>
              </a:rPr>
              <a:t>[]) {</a:t>
            </a:r>
          </a:p>
          <a:p>
            <a:r>
              <a:rPr lang="en-US" dirty="0">
                <a:solidFill>
                  <a:srgbClr val="FF0000"/>
                </a:solidFill>
                <a:latin typeface="Consolas" panose="020B0609020204030204" pitchFamily="49" charset="0"/>
              </a:rPr>
              <a:t>Grandson G=</a:t>
            </a:r>
            <a:r>
              <a:rPr lang="en-US" b="1" dirty="0">
                <a:solidFill>
                  <a:srgbClr val="FF0000"/>
                </a:solidFill>
                <a:latin typeface="Consolas" panose="020B0609020204030204" pitchFamily="49" charset="0"/>
              </a:rPr>
              <a:t>new Grandson();</a:t>
            </a:r>
          </a:p>
          <a:p>
            <a:r>
              <a:rPr lang="en-US" dirty="0" err="1">
                <a:solidFill>
                  <a:srgbClr val="FF0000"/>
                </a:solidFill>
                <a:latin typeface="Consolas" panose="020B0609020204030204" pitchFamily="49" charset="0"/>
              </a:rPr>
              <a:t>G.display</a:t>
            </a:r>
            <a:r>
              <a:rPr lang="en-US" dirty="0" smtClean="0">
                <a:solidFill>
                  <a:srgbClr val="FF0000"/>
                </a:solidFill>
                <a:latin typeface="Consolas" panose="020B0609020204030204" pitchFamily="49" charset="0"/>
              </a:rPr>
              <a:t>(); } </a:t>
            </a:r>
            <a:r>
              <a:rPr lang="en-US" dirty="0" smtClean="0">
                <a:solidFill>
                  <a:srgbClr val="000000"/>
                </a:solidFill>
                <a:latin typeface="Consolas" panose="020B0609020204030204" pitchFamily="49" charset="0"/>
              </a:rPr>
              <a:t>} </a:t>
            </a:r>
            <a:endParaRPr lang="en-US" dirty="0">
              <a:solidFill>
                <a:srgbClr val="000000"/>
              </a:solidFill>
              <a:latin typeface="Consolas" panose="020B0609020204030204" pitchFamily="49" charset="0"/>
            </a:endParaRPr>
          </a:p>
          <a:p>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Father {</a:t>
            </a:r>
          </a:p>
          <a:p>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0000C0"/>
                </a:solidFill>
                <a:latin typeface="Consolas" panose="020B0609020204030204" pitchFamily="49" charset="0"/>
              </a:rPr>
              <a:t>a</a:t>
            </a:r>
            <a:r>
              <a:rPr lang="en-US" b="1" dirty="0">
                <a:solidFill>
                  <a:srgbClr val="000000"/>
                </a:solidFill>
                <a:latin typeface="Consolas" panose="020B0609020204030204" pitchFamily="49" charset="0"/>
              </a:rPr>
              <a:t>=20</a:t>
            </a:r>
            <a:r>
              <a:rPr lang="en-US" b="1" dirty="0" smtClean="0">
                <a:solidFill>
                  <a:srgbClr val="000000"/>
                </a:solidFill>
                <a:latin typeface="Consolas" panose="020B0609020204030204" pitchFamily="49" charset="0"/>
              </a:rPr>
              <a:t>;</a:t>
            </a:r>
            <a:r>
              <a:rPr lang="en-US" dirty="0" smtClean="0">
                <a:solidFill>
                  <a:srgbClr val="000000"/>
                </a:solidFill>
                <a:latin typeface="Consolas" panose="020B0609020204030204" pitchFamily="49" charset="0"/>
              </a:rPr>
              <a:t>}</a:t>
            </a:r>
            <a:endParaRPr lang="en-US" dirty="0">
              <a:solidFill>
                <a:srgbClr val="000000"/>
              </a:solidFill>
              <a:latin typeface="Consolas" panose="020B0609020204030204" pitchFamily="49" charset="0"/>
            </a:endParaRPr>
          </a:p>
          <a:p>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Son </a:t>
            </a:r>
            <a:r>
              <a:rPr lang="en-US" b="1" dirty="0">
                <a:solidFill>
                  <a:srgbClr val="7F0055"/>
                </a:solidFill>
                <a:latin typeface="Consolas" panose="020B0609020204030204" pitchFamily="49" charset="0"/>
              </a:rPr>
              <a:t>extends</a:t>
            </a:r>
            <a:r>
              <a:rPr lang="en-US" b="1" dirty="0">
                <a:solidFill>
                  <a:srgbClr val="000000"/>
                </a:solidFill>
                <a:latin typeface="Consolas" panose="020B0609020204030204" pitchFamily="49" charset="0"/>
              </a:rPr>
              <a:t> Father{</a:t>
            </a:r>
          </a:p>
          <a:p>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0000C0"/>
                </a:solidFill>
                <a:latin typeface="Consolas" panose="020B0609020204030204" pitchFamily="49" charset="0"/>
              </a:rPr>
              <a:t>b</a:t>
            </a:r>
            <a:r>
              <a:rPr lang="en-US" b="1" dirty="0">
                <a:solidFill>
                  <a:srgbClr val="000000"/>
                </a:solidFill>
                <a:latin typeface="Consolas" panose="020B0609020204030204" pitchFamily="49" charset="0"/>
              </a:rPr>
              <a:t>=30</a:t>
            </a:r>
            <a:r>
              <a:rPr lang="en-US" b="1" dirty="0" smtClean="0">
                <a:solidFill>
                  <a:srgbClr val="000000"/>
                </a:solidFill>
                <a:latin typeface="Consolas" panose="020B0609020204030204" pitchFamily="49" charset="0"/>
              </a:rPr>
              <a:t>;</a:t>
            </a:r>
            <a:r>
              <a:rPr lang="en-US" dirty="0" smtClean="0">
                <a:solidFill>
                  <a:srgbClr val="000000"/>
                </a:solidFill>
                <a:latin typeface="Consolas" panose="020B0609020204030204" pitchFamily="49" charset="0"/>
              </a:rPr>
              <a:t>}</a:t>
            </a:r>
            <a:endParaRPr lang="en-US" dirty="0">
              <a:latin typeface="Consolas" panose="020B0609020204030204" pitchFamily="49" charset="0"/>
            </a:endParaRPr>
          </a:p>
          <a:p>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Grandson </a:t>
            </a:r>
            <a:r>
              <a:rPr lang="en-US" b="1" dirty="0">
                <a:solidFill>
                  <a:srgbClr val="7F0055"/>
                </a:solidFill>
                <a:latin typeface="Consolas" panose="020B0609020204030204" pitchFamily="49" charset="0"/>
              </a:rPr>
              <a:t>extends</a:t>
            </a:r>
            <a:r>
              <a:rPr lang="en-US" b="1" dirty="0">
                <a:solidFill>
                  <a:srgbClr val="000000"/>
                </a:solidFill>
                <a:latin typeface="Consolas" panose="020B0609020204030204" pitchFamily="49" charset="0"/>
              </a:rPr>
              <a:t> Son</a:t>
            </a:r>
            <a:r>
              <a:rPr lang="en-US" b="1" dirty="0" smtClean="0">
                <a:solidFill>
                  <a:srgbClr val="000000"/>
                </a:solidFill>
                <a:latin typeface="Consolas" panose="020B0609020204030204" pitchFamily="49" charset="0"/>
              </a:rPr>
              <a:t>{</a:t>
            </a:r>
            <a:endParaRPr lang="en-US" dirty="0">
              <a:latin typeface="Consolas" panose="020B0609020204030204" pitchFamily="49" charset="0"/>
            </a:endParaRPr>
          </a:p>
          <a:p>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0000C0"/>
                </a:solidFill>
                <a:latin typeface="Consolas" panose="020B0609020204030204" pitchFamily="49" charset="0"/>
              </a:rPr>
              <a:t>c</a:t>
            </a:r>
            <a:r>
              <a:rPr lang="en-US" b="1" dirty="0">
                <a:solidFill>
                  <a:srgbClr val="000000"/>
                </a:solidFill>
                <a:latin typeface="Consolas" panose="020B0609020204030204" pitchFamily="49" charset="0"/>
              </a:rPr>
              <a:t>=80;</a:t>
            </a:r>
          </a:p>
          <a:p>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display() {</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0000C0"/>
                </a:solidFill>
                <a:latin typeface="Consolas" panose="020B0609020204030204" pitchFamily="49" charset="0"/>
              </a:rPr>
              <a:t>a</a:t>
            </a:r>
            <a:r>
              <a:rPr lang="en-US" b="1" i="1"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0000C0"/>
                </a:solidFill>
                <a:latin typeface="Consolas" panose="020B0609020204030204" pitchFamily="49" charset="0"/>
              </a:rPr>
              <a:t>b</a:t>
            </a:r>
            <a:r>
              <a:rPr lang="en-US" b="1" i="1"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0000C0"/>
                </a:solidFill>
                <a:latin typeface="Consolas" panose="020B0609020204030204" pitchFamily="49" charset="0"/>
              </a:rPr>
              <a:t>c</a:t>
            </a:r>
            <a:r>
              <a:rPr lang="en-US" b="1" i="1" dirty="0">
                <a:solidFill>
                  <a:srgbClr val="000000"/>
                </a:solidFill>
                <a:latin typeface="Consolas" panose="020B0609020204030204" pitchFamily="49" charset="0"/>
              </a:rPr>
              <a:t>);</a:t>
            </a:r>
          </a:p>
          <a:p>
            <a:r>
              <a:rPr lang="en-US" dirty="0" smtClean="0">
                <a:solidFill>
                  <a:srgbClr val="000000"/>
                </a:solidFill>
                <a:latin typeface="Consolas" panose="020B0609020204030204" pitchFamily="49" charset="0"/>
              </a:rPr>
              <a:t>} }</a:t>
            </a:r>
            <a:endParaRPr lang="en-US"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81032574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r="81231" b="66107"/>
          <a:stretch/>
        </p:blipFill>
        <p:spPr>
          <a:xfrm>
            <a:off x="152126" y="437605"/>
            <a:ext cx="3178903" cy="2109652"/>
          </a:xfrm>
          <a:prstGeom prst="rect">
            <a:avLst/>
          </a:prstGeom>
        </p:spPr>
      </p:pic>
      <p:sp>
        <p:nvSpPr>
          <p:cNvPr id="3" name="Rectangle 2"/>
          <p:cNvSpPr/>
          <p:nvPr/>
        </p:nvSpPr>
        <p:spPr>
          <a:xfrm>
            <a:off x="3479073" y="254725"/>
            <a:ext cx="8434251" cy="6555641"/>
          </a:xfrm>
          <a:prstGeom prst="rect">
            <a:avLst/>
          </a:prstGeom>
        </p:spPr>
        <p:txBody>
          <a:bodyPr wrap="square">
            <a:spAutoFit/>
          </a:bodyPr>
          <a:lstStyle/>
          <a:p>
            <a:r>
              <a:rPr lang="en-US" sz="2000" b="1" dirty="0"/>
              <a:t>import </a:t>
            </a:r>
            <a:r>
              <a:rPr lang="en-US" sz="2000" b="1" dirty="0" err="1"/>
              <a:t>java.awt</a:t>
            </a:r>
            <a:r>
              <a:rPr lang="en-US" sz="2000" b="1" dirty="0"/>
              <a:t>.*;</a:t>
            </a:r>
          </a:p>
          <a:p>
            <a:r>
              <a:rPr lang="en-US" sz="2000" b="1" dirty="0">
                <a:solidFill>
                  <a:srgbClr val="FF0000"/>
                </a:solidFill>
              </a:rPr>
              <a:t>class A{</a:t>
            </a:r>
          </a:p>
          <a:p>
            <a:r>
              <a:rPr lang="en-US" sz="2000" b="1" dirty="0">
                <a:solidFill>
                  <a:srgbClr val="FF0000"/>
                </a:solidFill>
              </a:rPr>
              <a:t>public static void main(String[] </a:t>
            </a:r>
            <a:r>
              <a:rPr lang="en-US" sz="2000" b="1" dirty="0" err="1">
                <a:solidFill>
                  <a:srgbClr val="FF0000"/>
                </a:solidFill>
              </a:rPr>
              <a:t>args</a:t>
            </a:r>
            <a:r>
              <a:rPr lang="en-US" sz="2000" b="1" dirty="0">
                <a:solidFill>
                  <a:srgbClr val="FF0000"/>
                </a:solidFill>
              </a:rPr>
              <a:t>){</a:t>
            </a:r>
          </a:p>
          <a:p>
            <a:r>
              <a:rPr lang="en-US" sz="2000" b="1" dirty="0" err="1">
                <a:solidFill>
                  <a:srgbClr val="FF0000"/>
                </a:solidFill>
              </a:rPr>
              <a:t>MyFrame</a:t>
            </a:r>
            <a:r>
              <a:rPr lang="en-US" sz="2000" b="1" dirty="0">
                <a:solidFill>
                  <a:srgbClr val="FF0000"/>
                </a:solidFill>
              </a:rPr>
              <a:t> frame=new </a:t>
            </a:r>
            <a:r>
              <a:rPr lang="en-US" sz="2000" b="1" dirty="0" err="1">
                <a:solidFill>
                  <a:srgbClr val="FF0000"/>
                </a:solidFill>
              </a:rPr>
              <a:t>MyFrame</a:t>
            </a:r>
            <a:r>
              <a:rPr lang="en-US" sz="2000" b="1" dirty="0" smtClean="0">
                <a:solidFill>
                  <a:srgbClr val="FF0000"/>
                </a:solidFill>
              </a:rPr>
              <a:t>();  }}</a:t>
            </a:r>
            <a:endParaRPr lang="en-US" sz="2000" b="1" dirty="0">
              <a:solidFill>
                <a:srgbClr val="FF0000"/>
              </a:solidFill>
            </a:endParaRPr>
          </a:p>
          <a:p>
            <a:r>
              <a:rPr lang="en-US" sz="2000" b="1" dirty="0"/>
              <a:t>class </a:t>
            </a:r>
            <a:r>
              <a:rPr lang="en-US" sz="2000" b="1" dirty="0" err="1">
                <a:solidFill>
                  <a:srgbClr val="FF0000"/>
                </a:solidFill>
              </a:rPr>
              <a:t>MyFrame</a:t>
            </a:r>
            <a:r>
              <a:rPr lang="en-US" sz="2000" b="1" dirty="0"/>
              <a:t> extends Frame{</a:t>
            </a:r>
          </a:p>
          <a:p>
            <a:r>
              <a:rPr lang="en-US" sz="2000" b="1" dirty="0"/>
              <a:t>private </a:t>
            </a:r>
            <a:r>
              <a:rPr lang="en-US" sz="2000" b="1" dirty="0" err="1"/>
              <a:t>MenuBar</a:t>
            </a:r>
            <a:r>
              <a:rPr lang="en-US" sz="2000" b="1" dirty="0"/>
              <a:t> </a:t>
            </a:r>
            <a:r>
              <a:rPr lang="en-US" sz="2000" b="1" dirty="0" err="1"/>
              <a:t>mb</a:t>
            </a:r>
            <a:r>
              <a:rPr lang="en-US" sz="2000" b="1" dirty="0"/>
              <a:t>;</a:t>
            </a:r>
          </a:p>
          <a:p>
            <a:r>
              <a:rPr lang="en-US" sz="2000" b="1" dirty="0"/>
              <a:t>private Menu file</a:t>
            </a:r>
            <a:r>
              <a:rPr lang="en-US" sz="2000" b="1" dirty="0" smtClean="0"/>
              <a:t>; private </a:t>
            </a:r>
            <a:r>
              <a:rPr lang="en-US" sz="2000" b="1" dirty="0"/>
              <a:t>Menu edit</a:t>
            </a:r>
            <a:r>
              <a:rPr lang="en-US" sz="2000" b="1" dirty="0" smtClean="0"/>
              <a:t>; private </a:t>
            </a:r>
            <a:r>
              <a:rPr lang="en-US" sz="2000" b="1" dirty="0"/>
              <a:t>Menu copy</a:t>
            </a:r>
            <a:r>
              <a:rPr lang="en-US" sz="2000" b="1" dirty="0" smtClean="0"/>
              <a:t>; private </a:t>
            </a:r>
            <a:r>
              <a:rPr lang="en-US" sz="2000" b="1" dirty="0"/>
              <a:t>Menu paste;</a:t>
            </a:r>
          </a:p>
          <a:p>
            <a:r>
              <a:rPr lang="en-US" sz="2000" b="1" dirty="0"/>
              <a:t>private </a:t>
            </a:r>
            <a:r>
              <a:rPr lang="en-US" sz="2000" b="1" dirty="0" err="1"/>
              <a:t>MenuItem</a:t>
            </a:r>
            <a:r>
              <a:rPr lang="en-US" sz="2000" b="1" dirty="0"/>
              <a:t> </a:t>
            </a:r>
            <a:r>
              <a:rPr lang="en-US" sz="2000" b="1" dirty="0" err="1"/>
              <a:t>open,save,saveall,close,closeall</a:t>
            </a:r>
            <a:r>
              <a:rPr lang="en-US" sz="2000" b="1" dirty="0"/>
              <a:t>;</a:t>
            </a:r>
          </a:p>
          <a:p>
            <a:r>
              <a:rPr lang="en-US" sz="2000" b="1" dirty="0" err="1">
                <a:solidFill>
                  <a:srgbClr val="FF0000"/>
                </a:solidFill>
              </a:rPr>
              <a:t>MyFrame</a:t>
            </a:r>
            <a:r>
              <a:rPr lang="en-US" sz="2000" b="1" dirty="0">
                <a:solidFill>
                  <a:srgbClr val="FF0000"/>
                </a:solidFill>
              </a:rPr>
              <a:t>(){</a:t>
            </a:r>
          </a:p>
          <a:p>
            <a:r>
              <a:rPr lang="en-US" sz="2000" b="1" dirty="0" err="1">
                <a:solidFill>
                  <a:srgbClr val="FF0000"/>
                </a:solidFill>
              </a:rPr>
              <a:t>setVisible</a:t>
            </a:r>
            <a:r>
              <a:rPr lang="en-US" sz="2000" b="1" dirty="0">
                <a:solidFill>
                  <a:srgbClr val="FF0000"/>
                </a:solidFill>
              </a:rPr>
              <a:t>(true</a:t>
            </a:r>
            <a:r>
              <a:rPr lang="en-US" sz="2000" b="1" dirty="0" smtClean="0">
                <a:solidFill>
                  <a:srgbClr val="FF0000"/>
                </a:solidFill>
              </a:rPr>
              <a:t>);  </a:t>
            </a:r>
            <a:r>
              <a:rPr lang="en-US" sz="2000" b="1" dirty="0" err="1" smtClean="0">
                <a:solidFill>
                  <a:srgbClr val="FF0000"/>
                </a:solidFill>
              </a:rPr>
              <a:t>setSize</a:t>
            </a:r>
            <a:r>
              <a:rPr lang="en-US" sz="2000" b="1" dirty="0" smtClean="0">
                <a:solidFill>
                  <a:srgbClr val="FF0000"/>
                </a:solidFill>
              </a:rPr>
              <a:t>(500,600); </a:t>
            </a:r>
            <a:r>
              <a:rPr lang="en-US" sz="2000" b="1" dirty="0" err="1" smtClean="0">
                <a:solidFill>
                  <a:srgbClr val="FF0000"/>
                </a:solidFill>
              </a:rPr>
              <a:t>init</a:t>
            </a:r>
            <a:r>
              <a:rPr lang="en-US" sz="2000" b="1" dirty="0">
                <a:solidFill>
                  <a:srgbClr val="FF0000"/>
                </a:solidFill>
              </a:rPr>
              <a:t>();</a:t>
            </a:r>
          </a:p>
          <a:p>
            <a:r>
              <a:rPr lang="en-US" sz="2000" b="1" dirty="0" err="1">
                <a:solidFill>
                  <a:srgbClr val="FF0000"/>
                </a:solidFill>
              </a:rPr>
              <a:t>addCompoments</a:t>
            </a:r>
            <a:r>
              <a:rPr lang="en-US" sz="2000" b="1" dirty="0" smtClean="0">
                <a:solidFill>
                  <a:srgbClr val="FF0000"/>
                </a:solidFill>
              </a:rPr>
              <a:t>(); </a:t>
            </a:r>
            <a:r>
              <a:rPr lang="en-US" sz="2000" b="1" dirty="0" err="1" smtClean="0">
                <a:solidFill>
                  <a:schemeClr val="tx1">
                    <a:lumMod val="65000"/>
                    <a:lumOff val="35000"/>
                  </a:schemeClr>
                </a:solidFill>
              </a:rPr>
              <a:t>setMenuBar</a:t>
            </a:r>
            <a:r>
              <a:rPr lang="en-US" sz="2000" b="1" dirty="0" smtClean="0">
                <a:solidFill>
                  <a:schemeClr val="tx1">
                    <a:lumMod val="65000"/>
                    <a:lumOff val="35000"/>
                  </a:schemeClr>
                </a:solidFill>
              </a:rPr>
              <a:t>(</a:t>
            </a:r>
            <a:r>
              <a:rPr lang="en-US" sz="2000" b="1" dirty="0" err="1" smtClean="0">
                <a:solidFill>
                  <a:schemeClr val="tx1">
                    <a:lumMod val="65000"/>
                    <a:lumOff val="35000"/>
                  </a:schemeClr>
                </a:solidFill>
              </a:rPr>
              <a:t>mb</a:t>
            </a:r>
            <a:r>
              <a:rPr lang="en-US" sz="2000" b="1" dirty="0">
                <a:solidFill>
                  <a:schemeClr val="tx1">
                    <a:lumMod val="65000"/>
                    <a:lumOff val="35000"/>
                  </a:schemeClr>
                </a:solidFill>
              </a:rPr>
              <a:t>);</a:t>
            </a:r>
          </a:p>
          <a:p>
            <a:r>
              <a:rPr lang="en-US" sz="2000" b="1" dirty="0" err="1">
                <a:solidFill>
                  <a:srgbClr val="FF0000"/>
                </a:solidFill>
              </a:rPr>
              <a:t>mb.add</a:t>
            </a:r>
            <a:r>
              <a:rPr lang="en-US" sz="2000" b="1" dirty="0">
                <a:solidFill>
                  <a:srgbClr val="FF0000"/>
                </a:solidFill>
              </a:rPr>
              <a:t>(file</a:t>
            </a:r>
            <a:r>
              <a:rPr lang="en-US" sz="2000" b="1" dirty="0" smtClean="0">
                <a:solidFill>
                  <a:srgbClr val="FF0000"/>
                </a:solidFill>
              </a:rPr>
              <a:t>); </a:t>
            </a:r>
            <a:r>
              <a:rPr lang="en-US" sz="2000" b="1" dirty="0" err="1" smtClean="0">
                <a:solidFill>
                  <a:srgbClr val="FF0000"/>
                </a:solidFill>
              </a:rPr>
              <a:t>mb.add</a:t>
            </a:r>
            <a:r>
              <a:rPr lang="en-US" sz="2000" b="1" dirty="0" smtClean="0">
                <a:solidFill>
                  <a:srgbClr val="FF0000"/>
                </a:solidFill>
              </a:rPr>
              <a:t>(edit); </a:t>
            </a:r>
            <a:r>
              <a:rPr lang="en-US" sz="2000" b="1" dirty="0" err="1" smtClean="0">
                <a:solidFill>
                  <a:srgbClr val="FF0000"/>
                </a:solidFill>
              </a:rPr>
              <a:t>mb.add</a:t>
            </a:r>
            <a:r>
              <a:rPr lang="en-US" sz="2000" b="1" dirty="0" smtClean="0">
                <a:solidFill>
                  <a:srgbClr val="FF0000"/>
                </a:solidFill>
              </a:rPr>
              <a:t>(copy);</a:t>
            </a:r>
            <a:r>
              <a:rPr lang="en-US" sz="2000" b="1" dirty="0" err="1" smtClean="0">
                <a:solidFill>
                  <a:srgbClr val="FF0000"/>
                </a:solidFill>
              </a:rPr>
              <a:t>mb.add</a:t>
            </a:r>
            <a:r>
              <a:rPr lang="en-US" sz="2000" b="1" dirty="0" smtClean="0">
                <a:solidFill>
                  <a:srgbClr val="FF0000"/>
                </a:solidFill>
              </a:rPr>
              <a:t>(paste); }</a:t>
            </a:r>
            <a:endParaRPr lang="en-US" sz="2000" b="1" dirty="0">
              <a:solidFill>
                <a:srgbClr val="FF0000"/>
              </a:solidFill>
            </a:endParaRPr>
          </a:p>
          <a:p>
            <a:r>
              <a:rPr lang="en-US" sz="2000" b="1" dirty="0">
                <a:solidFill>
                  <a:srgbClr val="00B050"/>
                </a:solidFill>
              </a:rPr>
              <a:t>private void </a:t>
            </a:r>
            <a:r>
              <a:rPr lang="en-US" sz="2000" b="1" dirty="0" err="1">
                <a:solidFill>
                  <a:srgbClr val="00B050"/>
                </a:solidFill>
              </a:rPr>
              <a:t>addCompoments</a:t>
            </a:r>
            <a:r>
              <a:rPr lang="en-US" sz="2000" b="1" dirty="0">
                <a:solidFill>
                  <a:srgbClr val="00B050"/>
                </a:solidFill>
              </a:rPr>
              <a:t>(){</a:t>
            </a:r>
          </a:p>
          <a:p>
            <a:r>
              <a:rPr lang="en-US" sz="2000" b="1" dirty="0" err="1">
                <a:solidFill>
                  <a:srgbClr val="00B050"/>
                </a:solidFill>
              </a:rPr>
              <a:t>setMenuBar</a:t>
            </a:r>
            <a:r>
              <a:rPr lang="en-US" sz="2000" b="1" dirty="0">
                <a:solidFill>
                  <a:srgbClr val="00B050"/>
                </a:solidFill>
              </a:rPr>
              <a:t>(</a:t>
            </a:r>
            <a:r>
              <a:rPr lang="en-US" sz="2000" b="1" dirty="0" err="1">
                <a:solidFill>
                  <a:srgbClr val="00B050"/>
                </a:solidFill>
              </a:rPr>
              <a:t>mb</a:t>
            </a:r>
            <a:r>
              <a:rPr lang="en-US" sz="2000" b="1" dirty="0">
                <a:solidFill>
                  <a:srgbClr val="00B050"/>
                </a:solidFill>
              </a:rPr>
              <a:t>);</a:t>
            </a:r>
          </a:p>
          <a:p>
            <a:r>
              <a:rPr lang="en-US" sz="2000" b="1" dirty="0" err="1">
                <a:solidFill>
                  <a:srgbClr val="FF0000"/>
                </a:solidFill>
              </a:rPr>
              <a:t>file.add</a:t>
            </a:r>
            <a:r>
              <a:rPr lang="en-US" sz="2000" b="1" dirty="0">
                <a:solidFill>
                  <a:srgbClr val="FF0000"/>
                </a:solidFill>
              </a:rPr>
              <a:t>(open</a:t>
            </a:r>
            <a:r>
              <a:rPr lang="en-US" sz="2000" b="1" dirty="0" smtClean="0">
                <a:solidFill>
                  <a:srgbClr val="FF0000"/>
                </a:solidFill>
              </a:rPr>
              <a:t>); </a:t>
            </a:r>
            <a:r>
              <a:rPr lang="en-US" sz="2000" b="1" dirty="0" err="1" smtClean="0">
                <a:solidFill>
                  <a:srgbClr val="FF0000"/>
                </a:solidFill>
              </a:rPr>
              <a:t>file.add</a:t>
            </a:r>
            <a:r>
              <a:rPr lang="en-US" sz="2000" b="1" dirty="0" smtClean="0">
                <a:solidFill>
                  <a:srgbClr val="FF0000"/>
                </a:solidFill>
              </a:rPr>
              <a:t>(close); </a:t>
            </a:r>
            <a:r>
              <a:rPr lang="en-US" sz="2000" b="1" dirty="0" err="1" smtClean="0">
                <a:solidFill>
                  <a:srgbClr val="FF0000"/>
                </a:solidFill>
              </a:rPr>
              <a:t>file.add</a:t>
            </a:r>
            <a:r>
              <a:rPr lang="en-US" sz="2000" b="1" dirty="0" smtClean="0">
                <a:solidFill>
                  <a:srgbClr val="FF0000"/>
                </a:solidFill>
              </a:rPr>
              <a:t>(save); </a:t>
            </a:r>
            <a:r>
              <a:rPr lang="en-US" sz="2000" b="1" dirty="0" err="1" smtClean="0">
                <a:solidFill>
                  <a:srgbClr val="FF0000"/>
                </a:solidFill>
              </a:rPr>
              <a:t>file.add</a:t>
            </a:r>
            <a:r>
              <a:rPr lang="en-US" sz="2000" b="1" dirty="0" smtClean="0">
                <a:solidFill>
                  <a:srgbClr val="FF0000"/>
                </a:solidFill>
              </a:rPr>
              <a:t>(</a:t>
            </a:r>
            <a:r>
              <a:rPr lang="en-US" sz="2000" b="1" dirty="0" err="1" smtClean="0">
                <a:solidFill>
                  <a:srgbClr val="FF0000"/>
                </a:solidFill>
              </a:rPr>
              <a:t>closeall</a:t>
            </a:r>
            <a:r>
              <a:rPr lang="en-US" sz="2000" b="1" dirty="0" smtClean="0">
                <a:solidFill>
                  <a:srgbClr val="FF0000"/>
                </a:solidFill>
              </a:rPr>
              <a:t>); </a:t>
            </a:r>
            <a:r>
              <a:rPr lang="en-US" sz="2000" b="1" dirty="0" smtClean="0">
                <a:solidFill>
                  <a:srgbClr val="00B050"/>
                </a:solidFill>
              </a:rPr>
              <a:t>}</a:t>
            </a:r>
            <a:endParaRPr lang="en-US" sz="2000" b="1" dirty="0">
              <a:solidFill>
                <a:srgbClr val="00B050"/>
              </a:solidFill>
            </a:endParaRPr>
          </a:p>
          <a:p>
            <a:r>
              <a:rPr lang="en-US" sz="2000" b="1" dirty="0">
                <a:solidFill>
                  <a:srgbClr val="00B050"/>
                </a:solidFill>
              </a:rPr>
              <a:t>private void </a:t>
            </a:r>
            <a:r>
              <a:rPr lang="en-US" sz="2000" b="1" dirty="0" err="1">
                <a:solidFill>
                  <a:srgbClr val="00B050"/>
                </a:solidFill>
              </a:rPr>
              <a:t>init</a:t>
            </a:r>
            <a:r>
              <a:rPr lang="en-US" sz="2000" b="1" dirty="0">
                <a:solidFill>
                  <a:srgbClr val="00B050"/>
                </a:solidFill>
              </a:rPr>
              <a:t>(){</a:t>
            </a:r>
          </a:p>
          <a:p>
            <a:r>
              <a:rPr lang="en-US" sz="2000" b="1" dirty="0" err="1">
                <a:solidFill>
                  <a:srgbClr val="00B050"/>
                </a:solidFill>
              </a:rPr>
              <a:t>mb</a:t>
            </a:r>
            <a:r>
              <a:rPr lang="en-US" sz="2000" b="1" dirty="0">
                <a:solidFill>
                  <a:srgbClr val="00B050"/>
                </a:solidFill>
              </a:rPr>
              <a:t>=new </a:t>
            </a:r>
            <a:r>
              <a:rPr lang="en-US" sz="2000" b="1" dirty="0" err="1">
                <a:solidFill>
                  <a:srgbClr val="00B050"/>
                </a:solidFill>
              </a:rPr>
              <a:t>MenuBar</a:t>
            </a:r>
            <a:r>
              <a:rPr lang="en-US" sz="2000" b="1" dirty="0" smtClean="0">
                <a:solidFill>
                  <a:srgbClr val="00B050"/>
                </a:solidFill>
              </a:rPr>
              <a:t>();   file=new </a:t>
            </a:r>
            <a:r>
              <a:rPr lang="en-US" sz="2000" b="1" dirty="0">
                <a:solidFill>
                  <a:srgbClr val="00B050"/>
                </a:solidFill>
              </a:rPr>
              <a:t>Menu("</a:t>
            </a:r>
            <a:r>
              <a:rPr lang="en-US" sz="2000" b="1" dirty="0">
                <a:solidFill>
                  <a:srgbClr val="FF0000"/>
                </a:solidFill>
              </a:rPr>
              <a:t>File</a:t>
            </a:r>
            <a:r>
              <a:rPr lang="en-US" sz="2000" b="1" dirty="0">
                <a:solidFill>
                  <a:srgbClr val="00B050"/>
                </a:solidFill>
              </a:rPr>
              <a:t>");</a:t>
            </a:r>
          </a:p>
          <a:p>
            <a:r>
              <a:rPr lang="en-US" sz="2000" b="1" dirty="0">
                <a:solidFill>
                  <a:srgbClr val="00B050"/>
                </a:solidFill>
              </a:rPr>
              <a:t>edit=new Menu("</a:t>
            </a:r>
            <a:r>
              <a:rPr lang="en-US" sz="2000" b="1" dirty="0">
                <a:solidFill>
                  <a:srgbClr val="FF0000"/>
                </a:solidFill>
              </a:rPr>
              <a:t>Edit</a:t>
            </a:r>
            <a:r>
              <a:rPr lang="en-US" sz="2000" b="1" dirty="0" smtClean="0">
                <a:solidFill>
                  <a:srgbClr val="00B050"/>
                </a:solidFill>
              </a:rPr>
              <a:t>"); copy=new </a:t>
            </a:r>
            <a:r>
              <a:rPr lang="en-US" sz="2000" b="1" dirty="0">
                <a:solidFill>
                  <a:srgbClr val="00B050"/>
                </a:solidFill>
              </a:rPr>
              <a:t>Menu("</a:t>
            </a:r>
            <a:r>
              <a:rPr lang="en-US" sz="2000" b="1" dirty="0">
                <a:solidFill>
                  <a:srgbClr val="FF0000"/>
                </a:solidFill>
              </a:rPr>
              <a:t>Copy</a:t>
            </a:r>
            <a:r>
              <a:rPr lang="en-US" sz="2000" b="1" dirty="0">
                <a:solidFill>
                  <a:srgbClr val="00B050"/>
                </a:solidFill>
              </a:rPr>
              <a:t>");</a:t>
            </a:r>
          </a:p>
          <a:p>
            <a:r>
              <a:rPr lang="en-US" sz="2000" b="1" dirty="0">
                <a:solidFill>
                  <a:srgbClr val="00B050"/>
                </a:solidFill>
              </a:rPr>
              <a:t>paste=new Menu("</a:t>
            </a:r>
            <a:r>
              <a:rPr lang="en-US" sz="2000" b="1" dirty="0">
                <a:solidFill>
                  <a:srgbClr val="FF0000"/>
                </a:solidFill>
              </a:rPr>
              <a:t>Paste</a:t>
            </a:r>
            <a:r>
              <a:rPr lang="en-US" sz="2000" b="1" dirty="0" smtClean="0">
                <a:solidFill>
                  <a:srgbClr val="00B050"/>
                </a:solidFill>
              </a:rPr>
              <a:t>"); save=new </a:t>
            </a:r>
            <a:r>
              <a:rPr lang="en-US" sz="2000" b="1" dirty="0" err="1">
                <a:solidFill>
                  <a:srgbClr val="FF0000"/>
                </a:solidFill>
              </a:rPr>
              <a:t>MenuItem</a:t>
            </a:r>
            <a:r>
              <a:rPr lang="en-US" sz="2000" b="1" dirty="0">
                <a:solidFill>
                  <a:srgbClr val="00B050"/>
                </a:solidFill>
              </a:rPr>
              <a:t>("Save");</a:t>
            </a:r>
          </a:p>
          <a:p>
            <a:r>
              <a:rPr lang="en-US" sz="2000" b="1" dirty="0">
                <a:solidFill>
                  <a:srgbClr val="00B050"/>
                </a:solidFill>
              </a:rPr>
              <a:t>close=new </a:t>
            </a:r>
            <a:r>
              <a:rPr lang="en-US" sz="2000" b="1" dirty="0" err="1">
                <a:solidFill>
                  <a:srgbClr val="FF0000"/>
                </a:solidFill>
              </a:rPr>
              <a:t>MenuItem</a:t>
            </a:r>
            <a:r>
              <a:rPr lang="en-US" sz="2000" b="1" dirty="0">
                <a:solidFill>
                  <a:srgbClr val="FF0000"/>
                </a:solidFill>
              </a:rPr>
              <a:t>("Close</a:t>
            </a:r>
            <a:r>
              <a:rPr lang="en-US" sz="2000" b="1" dirty="0" smtClean="0">
                <a:solidFill>
                  <a:srgbClr val="FF0000"/>
                </a:solidFill>
              </a:rPr>
              <a:t>"); </a:t>
            </a:r>
            <a:r>
              <a:rPr lang="en-US" sz="2000" b="1" dirty="0" err="1" smtClean="0">
                <a:solidFill>
                  <a:srgbClr val="FF0000"/>
                </a:solidFill>
              </a:rPr>
              <a:t>closeall</a:t>
            </a:r>
            <a:r>
              <a:rPr lang="en-US" sz="2000" b="1" dirty="0" smtClean="0">
                <a:solidFill>
                  <a:srgbClr val="FF0000"/>
                </a:solidFill>
              </a:rPr>
              <a:t>=new </a:t>
            </a:r>
            <a:r>
              <a:rPr lang="en-US" sz="2000" b="1" dirty="0" err="1">
                <a:solidFill>
                  <a:srgbClr val="FF0000"/>
                </a:solidFill>
              </a:rPr>
              <a:t>MenuItem</a:t>
            </a:r>
            <a:r>
              <a:rPr lang="en-US" sz="2000" b="1" dirty="0">
                <a:solidFill>
                  <a:srgbClr val="FF0000"/>
                </a:solidFill>
              </a:rPr>
              <a:t>("</a:t>
            </a:r>
            <a:r>
              <a:rPr lang="en-US" sz="2000" b="1" dirty="0" err="1">
                <a:solidFill>
                  <a:srgbClr val="FF0000"/>
                </a:solidFill>
              </a:rPr>
              <a:t>CloseAll</a:t>
            </a:r>
            <a:r>
              <a:rPr lang="en-US" sz="2000" b="1" dirty="0">
                <a:solidFill>
                  <a:srgbClr val="FF0000"/>
                </a:solidFill>
              </a:rPr>
              <a:t>");</a:t>
            </a:r>
          </a:p>
          <a:p>
            <a:r>
              <a:rPr lang="en-US" sz="2000" b="1" dirty="0">
                <a:solidFill>
                  <a:srgbClr val="FF0000"/>
                </a:solidFill>
              </a:rPr>
              <a:t>open=new </a:t>
            </a:r>
            <a:r>
              <a:rPr lang="en-US" sz="2000" b="1" dirty="0" err="1">
                <a:solidFill>
                  <a:srgbClr val="FF0000"/>
                </a:solidFill>
              </a:rPr>
              <a:t>MenuItem</a:t>
            </a:r>
            <a:r>
              <a:rPr lang="en-US" sz="2000" b="1" dirty="0">
                <a:solidFill>
                  <a:srgbClr val="FF0000"/>
                </a:solidFill>
              </a:rPr>
              <a:t>("Open</a:t>
            </a:r>
            <a:r>
              <a:rPr lang="en-US" sz="2000" b="1" dirty="0" smtClean="0">
                <a:solidFill>
                  <a:srgbClr val="00B050"/>
                </a:solidFill>
              </a:rPr>
              <a:t>"); } </a:t>
            </a:r>
            <a:r>
              <a:rPr lang="en-US" sz="2000" b="1" dirty="0" smtClean="0"/>
              <a:t>}</a:t>
            </a:r>
            <a:endParaRPr lang="en-US" sz="2000" b="1" dirty="0"/>
          </a:p>
        </p:txBody>
      </p:sp>
    </p:spTree>
    <p:extLst>
      <p:ext uri="{BB962C8B-B14F-4D97-AF65-F5344CB8AC3E}">
        <p14:creationId xmlns:p14="http://schemas.microsoft.com/office/powerpoint/2010/main" val="38840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94367" y="0"/>
            <a:ext cx="6631576" cy="6740307"/>
          </a:xfrm>
          <a:prstGeom prst="rect">
            <a:avLst/>
          </a:prstGeom>
        </p:spPr>
        <p:txBody>
          <a:bodyPr wrap="square">
            <a:spAutoFit/>
          </a:bodyPr>
          <a:lstStyle/>
          <a:p>
            <a:r>
              <a:rPr lang="en-US" sz="2400" b="1" dirty="0"/>
              <a:t>import </a:t>
            </a:r>
            <a:r>
              <a:rPr lang="en-US" sz="2400" b="1" dirty="0" err="1"/>
              <a:t>java.awt</a:t>
            </a:r>
            <a:r>
              <a:rPr lang="en-US" sz="2400" b="1" dirty="0"/>
              <a:t>.*;</a:t>
            </a:r>
          </a:p>
          <a:p>
            <a:r>
              <a:rPr lang="en-US" sz="2400" b="1" dirty="0"/>
              <a:t>import </a:t>
            </a:r>
            <a:r>
              <a:rPr lang="en-US" sz="2400" b="1" dirty="0" err="1"/>
              <a:t>java.awt.event</a:t>
            </a:r>
            <a:r>
              <a:rPr lang="en-US" sz="2400" b="1" dirty="0"/>
              <a:t>.*;</a:t>
            </a:r>
          </a:p>
          <a:p>
            <a:r>
              <a:rPr lang="en-US" sz="2400" b="1" dirty="0">
                <a:solidFill>
                  <a:srgbClr val="FF0000"/>
                </a:solidFill>
              </a:rPr>
              <a:t>class D{</a:t>
            </a:r>
          </a:p>
          <a:p>
            <a:r>
              <a:rPr lang="en-US" sz="2400" b="1" dirty="0"/>
              <a:t>public static void main(String[] </a:t>
            </a:r>
            <a:r>
              <a:rPr lang="en-US" sz="2400" b="1" dirty="0" err="1"/>
              <a:t>args</a:t>
            </a:r>
            <a:r>
              <a:rPr lang="en-US" sz="2400" b="1" dirty="0"/>
              <a:t>){</a:t>
            </a:r>
          </a:p>
          <a:p>
            <a:r>
              <a:rPr lang="en-US" sz="2400" b="1" dirty="0" err="1"/>
              <a:t>MyFrame</a:t>
            </a:r>
            <a:r>
              <a:rPr lang="en-US" sz="2400" b="1" dirty="0"/>
              <a:t> x=new </a:t>
            </a:r>
            <a:r>
              <a:rPr lang="en-US" sz="2400" b="1" dirty="0" err="1"/>
              <a:t>MyFrame</a:t>
            </a:r>
            <a:r>
              <a:rPr lang="en-US" sz="2400" b="1" dirty="0" smtClean="0"/>
              <a:t>();  }}</a:t>
            </a:r>
            <a:endParaRPr lang="en-US" sz="2400" b="1" dirty="0"/>
          </a:p>
          <a:p>
            <a:r>
              <a:rPr lang="en-US" sz="2400" b="1" dirty="0"/>
              <a:t>class </a:t>
            </a:r>
            <a:r>
              <a:rPr lang="en-US" sz="2400" b="1" dirty="0" err="1"/>
              <a:t>MyFrame</a:t>
            </a:r>
            <a:r>
              <a:rPr lang="en-US" sz="2400" b="1" dirty="0"/>
              <a:t> </a:t>
            </a:r>
            <a:r>
              <a:rPr lang="en-US" sz="2400" b="1" dirty="0">
                <a:solidFill>
                  <a:srgbClr val="FF0000"/>
                </a:solidFill>
              </a:rPr>
              <a:t>extends Frame</a:t>
            </a:r>
            <a:r>
              <a:rPr lang="en-US" sz="2400" b="1" dirty="0"/>
              <a:t>{</a:t>
            </a:r>
          </a:p>
          <a:p>
            <a:r>
              <a:rPr lang="en-US" sz="2400" b="1" dirty="0"/>
              <a:t>Panel p5;</a:t>
            </a:r>
          </a:p>
          <a:p>
            <a:r>
              <a:rPr lang="en-US" sz="2400" b="1" dirty="0" err="1">
                <a:solidFill>
                  <a:srgbClr val="FF0000"/>
                </a:solidFill>
              </a:rPr>
              <a:t>MyFrame</a:t>
            </a:r>
            <a:r>
              <a:rPr lang="en-US" sz="2400" b="1" dirty="0">
                <a:solidFill>
                  <a:srgbClr val="FF0000"/>
                </a:solidFill>
              </a:rPr>
              <a:t>(){</a:t>
            </a:r>
          </a:p>
          <a:p>
            <a:r>
              <a:rPr lang="en-US" sz="2400" b="1" dirty="0" err="1"/>
              <a:t>setTitle</a:t>
            </a:r>
            <a:r>
              <a:rPr lang="en-US" sz="2400" b="1" dirty="0"/>
              <a:t>("Panel Example");</a:t>
            </a:r>
          </a:p>
          <a:p>
            <a:r>
              <a:rPr lang="en-US" sz="2400" b="1" dirty="0" err="1"/>
              <a:t>setSize</a:t>
            </a:r>
            <a:r>
              <a:rPr lang="en-US" sz="2400" b="1" dirty="0"/>
              <a:t>(200,300</a:t>
            </a:r>
            <a:r>
              <a:rPr lang="en-US" sz="2400" b="1" dirty="0" smtClean="0"/>
              <a:t>);  </a:t>
            </a:r>
            <a:r>
              <a:rPr lang="en-US" sz="2400" b="1" dirty="0" err="1" smtClean="0"/>
              <a:t>setVisible</a:t>
            </a:r>
            <a:r>
              <a:rPr lang="en-US" sz="2400" b="1" dirty="0" smtClean="0"/>
              <a:t>(true</a:t>
            </a:r>
            <a:r>
              <a:rPr lang="en-US" sz="2400" b="1" dirty="0"/>
              <a:t>);</a:t>
            </a:r>
          </a:p>
          <a:p>
            <a:r>
              <a:rPr lang="en-US" sz="2400" b="1" dirty="0" err="1"/>
              <a:t>setLayout</a:t>
            </a:r>
            <a:r>
              <a:rPr lang="en-US" sz="2400" b="1" dirty="0"/>
              <a:t>(new </a:t>
            </a:r>
            <a:r>
              <a:rPr lang="en-US" sz="2400" b="1" dirty="0" err="1"/>
              <a:t>BorderLayout</a:t>
            </a:r>
            <a:r>
              <a:rPr lang="en-US" sz="2400" b="1" dirty="0" smtClean="0"/>
              <a:t>());  p5=new </a:t>
            </a:r>
            <a:r>
              <a:rPr lang="en-US" sz="2400" b="1" dirty="0"/>
              <a:t>Panel();</a:t>
            </a:r>
          </a:p>
          <a:p>
            <a:r>
              <a:rPr lang="en-US" sz="2400" b="1" dirty="0"/>
              <a:t>p5.add(new Button("Save</a:t>
            </a:r>
            <a:r>
              <a:rPr lang="en-US" sz="2400" b="1" dirty="0" smtClean="0"/>
              <a:t>"));  </a:t>
            </a:r>
          </a:p>
          <a:p>
            <a:r>
              <a:rPr lang="en-US" sz="2400" b="1" dirty="0" smtClean="0"/>
              <a:t>p5.add(new </a:t>
            </a:r>
            <a:r>
              <a:rPr lang="en-US" sz="2400" b="1" dirty="0"/>
              <a:t>Button("Close"));</a:t>
            </a:r>
          </a:p>
          <a:p>
            <a:r>
              <a:rPr lang="en-US" sz="2400" b="1" dirty="0"/>
              <a:t>p5.add(new Button("Quit"));</a:t>
            </a:r>
          </a:p>
          <a:p>
            <a:r>
              <a:rPr lang="en-US" sz="2400" b="1" dirty="0"/>
              <a:t>p5.add(new </a:t>
            </a:r>
            <a:r>
              <a:rPr lang="en-US" sz="2400" b="1" dirty="0" err="1"/>
              <a:t>TextField</a:t>
            </a:r>
            <a:r>
              <a:rPr lang="en-US" sz="2400" b="1" dirty="0"/>
              <a:t>("Enter Name",20));</a:t>
            </a:r>
          </a:p>
          <a:p>
            <a:r>
              <a:rPr lang="en-US" sz="2400" b="1" dirty="0"/>
              <a:t>p5.add(new </a:t>
            </a:r>
            <a:r>
              <a:rPr lang="en-US" sz="2400" b="1" dirty="0" err="1"/>
              <a:t>TextField</a:t>
            </a:r>
            <a:r>
              <a:rPr lang="en-US" sz="2400" b="1" dirty="0"/>
              <a:t>("Enter Age",20));</a:t>
            </a:r>
          </a:p>
          <a:p>
            <a:r>
              <a:rPr lang="en-US" sz="2400" b="1" dirty="0"/>
              <a:t>p5.add(new </a:t>
            </a:r>
            <a:r>
              <a:rPr lang="en-US" sz="2400" b="1" dirty="0" err="1"/>
              <a:t>TextField</a:t>
            </a:r>
            <a:r>
              <a:rPr lang="en-US" sz="2400" b="1" dirty="0"/>
              <a:t>("Enter Subject",20));</a:t>
            </a:r>
          </a:p>
          <a:p>
            <a:r>
              <a:rPr lang="en-US" sz="2400" b="1" dirty="0"/>
              <a:t>p5.setBackground(</a:t>
            </a:r>
            <a:r>
              <a:rPr lang="en-US" sz="2400" b="1" dirty="0" err="1"/>
              <a:t>Color.YELLOW</a:t>
            </a:r>
            <a:r>
              <a:rPr lang="en-US" sz="2400" b="1" dirty="0" smtClean="0"/>
              <a:t>);   add(p5);  }}</a:t>
            </a:r>
            <a:endParaRPr lang="en-US" sz="2400" b="1" dirty="0"/>
          </a:p>
        </p:txBody>
      </p:sp>
      <p:pic>
        <p:nvPicPr>
          <p:cNvPr id="3" name="Picture 2"/>
          <p:cNvPicPr>
            <a:picLocks noChangeAspect="1"/>
          </p:cNvPicPr>
          <p:nvPr/>
        </p:nvPicPr>
        <p:blipFill rotWithShape="1">
          <a:blip r:embed="rId2"/>
          <a:srcRect r="86052" b="62568"/>
          <a:stretch/>
        </p:blipFill>
        <p:spPr>
          <a:xfrm>
            <a:off x="117567" y="391886"/>
            <a:ext cx="4193176" cy="4872445"/>
          </a:xfrm>
          <a:prstGeom prst="rect">
            <a:avLst/>
          </a:prstGeom>
        </p:spPr>
      </p:pic>
    </p:spTree>
    <p:extLst>
      <p:ext uri="{BB962C8B-B14F-4D97-AF65-F5344CB8AC3E}">
        <p14:creationId xmlns:p14="http://schemas.microsoft.com/office/powerpoint/2010/main" val="334648243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335485" y="0"/>
            <a:ext cx="5969727" cy="6863417"/>
          </a:xfrm>
          <a:prstGeom prst="rect">
            <a:avLst/>
          </a:prstGeom>
        </p:spPr>
        <p:txBody>
          <a:bodyPr wrap="square">
            <a:spAutoFit/>
          </a:bodyPr>
          <a:lstStyle/>
          <a:p>
            <a:r>
              <a:rPr lang="en-US" sz="2000" b="1" dirty="0"/>
              <a:t>import </a:t>
            </a:r>
            <a:r>
              <a:rPr lang="en-US" sz="2000" b="1" dirty="0" err="1"/>
              <a:t>java.awt</a:t>
            </a:r>
            <a:r>
              <a:rPr lang="en-US" sz="2000" b="1" dirty="0"/>
              <a:t>.*;</a:t>
            </a:r>
          </a:p>
          <a:p>
            <a:r>
              <a:rPr lang="en-US" sz="2000" b="1" dirty="0"/>
              <a:t>import </a:t>
            </a:r>
            <a:r>
              <a:rPr lang="en-US" sz="2000" b="1" dirty="0" err="1"/>
              <a:t>java.awt.event</a:t>
            </a:r>
            <a:r>
              <a:rPr lang="en-US" sz="2000" b="1" dirty="0"/>
              <a:t>.*;</a:t>
            </a:r>
          </a:p>
          <a:p>
            <a:r>
              <a:rPr lang="en-US" sz="2000" b="1" dirty="0"/>
              <a:t>class </a:t>
            </a:r>
            <a:r>
              <a:rPr lang="en-US" sz="2000" b="1" dirty="0">
                <a:solidFill>
                  <a:srgbClr val="FF0000"/>
                </a:solidFill>
              </a:rPr>
              <a:t>D{</a:t>
            </a:r>
          </a:p>
          <a:p>
            <a:r>
              <a:rPr lang="en-US" sz="2000" b="1" dirty="0">
                <a:solidFill>
                  <a:srgbClr val="FF0000"/>
                </a:solidFill>
              </a:rPr>
              <a:t>public static void main(String[] </a:t>
            </a:r>
            <a:r>
              <a:rPr lang="en-US" sz="2000" b="1" dirty="0" err="1">
                <a:solidFill>
                  <a:srgbClr val="FF0000"/>
                </a:solidFill>
              </a:rPr>
              <a:t>args</a:t>
            </a:r>
            <a:r>
              <a:rPr lang="en-US" sz="2000" b="1" dirty="0">
                <a:solidFill>
                  <a:srgbClr val="FF0000"/>
                </a:solidFill>
              </a:rPr>
              <a:t>){</a:t>
            </a:r>
          </a:p>
          <a:p>
            <a:r>
              <a:rPr lang="en-US" sz="2000" b="1" dirty="0" err="1">
                <a:solidFill>
                  <a:srgbClr val="FF0000"/>
                </a:solidFill>
              </a:rPr>
              <a:t>MyFrame</a:t>
            </a:r>
            <a:r>
              <a:rPr lang="en-US" sz="2000" b="1" dirty="0">
                <a:solidFill>
                  <a:srgbClr val="FF0000"/>
                </a:solidFill>
              </a:rPr>
              <a:t> x=new </a:t>
            </a:r>
            <a:r>
              <a:rPr lang="en-US" sz="2000" b="1" dirty="0" err="1">
                <a:solidFill>
                  <a:srgbClr val="FF0000"/>
                </a:solidFill>
              </a:rPr>
              <a:t>MyFrame</a:t>
            </a:r>
            <a:r>
              <a:rPr lang="en-US" sz="2000" b="1" dirty="0" smtClean="0">
                <a:solidFill>
                  <a:srgbClr val="FF0000"/>
                </a:solidFill>
              </a:rPr>
              <a:t>(); }}</a:t>
            </a:r>
            <a:endParaRPr lang="en-US" sz="2000" b="1" dirty="0">
              <a:solidFill>
                <a:srgbClr val="FF0000"/>
              </a:solidFill>
            </a:endParaRPr>
          </a:p>
          <a:p>
            <a:r>
              <a:rPr lang="en-US" sz="2000" b="1" dirty="0"/>
              <a:t>class </a:t>
            </a:r>
            <a:r>
              <a:rPr lang="en-US" sz="2000" b="1" dirty="0" err="1"/>
              <a:t>MyFrame</a:t>
            </a:r>
            <a:r>
              <a:rPr lang="en-US" sz="2000" b="1" dirty="0"/>
              <a:t> extends Frame{</a:t>
            </a:r>
          </a:p>
          <a:p>
            <a:r>
              <a:rPr lang="en-US" sz="2000" b="1" dirty="0"/>
              <a:t>Panel p5</a:t>
            </a:r>
            <a:r>
              <a:rPr lang="en-US" sz="2000" b="1" dirty="0" smtClean="0"/>
              <a:t>;   </a:t>
            </a:r>
            <a:r>
              <a:rPr lang="en-US" sz="2000" b="1" dirty="0" err="1" smtClean="0">
                <a:solidFill>
                  <a:srgbClr val="FF0000"/>
                </a:solidFill>
              </a:rPr>
              <a:t>ScrollPane</a:t>
            </a:r>
            <a:r>
              <a:rPr lang="en-US" sz="2000" b="1" dirty="0" smtClean="0">
                <a:solidFill>
                  <a:srgbClr val="FF0000"/>
                </a:solidFill>
              </a:rPr>
              <a:t> </a:t>
            </a:r>
            <a:r>
              <a:rPr lang="en-US" sz="2000" b="1" dirty="0">
                <a:solidFill>
                  <a:srgbClr val="FF0000"/>
                </a:solidFill>
              </a:rPr>
              <a:t>sp;</a:t>
            </a:r>
          </a:p>
          <a:p>
            <a:r>
              <a:rPr lang="en-US" sz="2000" b="1" dirty="0" err="1">
                <a:solidFill>
                  <a:srgbClr val="FF0000"/>
                </a:solidFill>
              </a:rPr>
              <a:t>MyFrame</a:t>
            </a:r>
            <a:r>
              <a:rPr lang="en-US" sz="2000" b="1" dirty="0">
                <a:solidFill>
                  <a:srgbClr val="FF0000"/>
                </a:solidFill>
              </a:rPr>
              <a:t>(){</a:t>
            </a:r>
          </a:p>
          <a:p>
            <a:r>
              <a:rPr lang="en-US" sz="2000" b="1" dirty="0" err="1"/>
              <a:t>setTitle</a:t>
            </a:r>
            <a:r>
              <a:rPr lang="en-US" sz="2000" b="1" dirty="0"/>
              <a:t>("Panel Example");</a:t>
            </a:r>
          </a:p>
          <a:p>
            <a:r>
              <a:rPr lang="en-US" sz="2000" b="1" dirty="0" err="1"/>
              <a:t>setSize</a:t>
            </a:r>
            <a:r>
              <a:rPr lang="en-US" sz="2000" b="1" dirty="0"/>
              <a:t>(200,300</a:t>
            </a:r>
            <a:r>
              <a:rPr lang="en-US" sz="2000" b="1" dirty="0" smtClean="0"/>
              <a:t>); </a:t>
            </a:r>
            <a:r>
              <a:rPr lang="en-US" sz="2000" b="1" dirty="0" err="1" smtClean="0"/>
              <a:t>setVisible</a:t>
            </a:r>
            <a:r>
              <a:rPr lang="en-US" sz="2000" b="1" dirty="0" smtClean="0"/>
              <a:t>(true</a:t>
            </a:r>
            <a:r>
              <a:rPr lang="en-US" sz="2000" b="1" dirty="0"/>
              <a:t>);</a:t>
            </a:r>
          </a:p>
          <a:p>
            <a:r>
              <a:rPr lang="en-US" sz="2000" b="1" dirty="0" err="1"/>
              <a:t>setLayout</a:t>
            </a:r>
            <a:r>
              <a:rPr lang="en-US" sz="2000" b="1" dirty="0"/>
              <a:t>(new </a:t>
            </a:r>
            <a:r>
              <a:rPr lang="en-US" sz="2000" b="1" dirty="0" err="1"/>
              <a:t>BorderLayout</a:t>
            </a:r>
            <a:r>
              <a:rPr lang="en-US" sz="2000" b="1" dirty="0"/>
              <a:t>());</a:t>
            </a:r>
          </a:p>
          <a:p>
            <a:r>
              <a:rPr lang="en-US" sz="2000" b="1" dirty="0"/>
              <a:t>p5=new Panel();</a:t>
            </a:r>
          </a:p>
          <a:p>
            <a:r>
              <a:rPr lang="en-US" sz="2000" b="1" dirty="0"/>
              <a:t>p5.setPreferredSize(new Dimension(200,600));</a:t>
            </a:r>
          </a:p>
          <a:p>
            <a:r>
              <a:rPr lang="en-US" sz="2000" b="1" dirty="0">
                <a:solidFill>
                  <a:srgbClr val="FF0000"/>
                </a:solidFill>
              </a:rPr>
              <a:t>sp=new </a:t>
            </a:r>
            <a:r>
              <a:rPr lang="en-US" sz="2000" b="1" dirty="0" err="1">
                <a:solidFill>
                  <a:srgbClr val="FF0000"/>
                </a:solidFill>
              </a:rPr>
              <a:t>ScrollPane</a:t>
            </a:r>
            <a:r>
              <a:rPr lang="en-US" sz="2000" b="1" dirty="0" smtClean="0">
                <a:solidFill>
                  <a:srgbClr val="FF0000"/>
                </a:solidFill>
              </a:rPr>
              <a:t>();  </a:t>
            </a:r>
            <a:r>
              <a:rPr lang="en-US" sz="2000" b="1" dirty="0" err="1" smtClean="0"/>
              <a:t>sp.add</a:t>
            </a:r>
            <a:r>
              <a:rPr lang="en-US" sz="2000" b="1" dirty="0" smtClean="0"/>
              <a:t>(p5);</a:t>
            </a:r>
            <a:endParaRPr lang="en-US" sz="2000" b="1" dirty="0"/>
          </a:p>
          <a:p>
            <a:r>
              <a:rPr lang="en-US" sz="2000" b="1" dirty="0"/>
              <a:t>p5.add(new Button("Save</a:t>
            </a:r>
            <a:r>
              <a:rPr lang="en-US" sz="2000" b="1" dirty="0" smtClean="0"/>
              <a:t>"));    p5.add(new </a:t>
            </a:r>
            <a:r>
              <a:rPr lang="en-US" sz="2000" b="1" dirty="0"/>
              <a:t>Button("Close"));</a:t>
            </a:r>
          </a:p>
          <a:p>
            <a:r>
              <a:rPr lang="en-US" sz="2000" b="1" dirty="0"/>
              <a:t>p5.add(new Button("Quit"));</a:t>
            </a:r>
          </a:p>
          <a:p>
            <a:r>
              <a:rPr lang="en-US" sz="2000" b="1" dirty="0"/>
              <a:t>p5.add(new </a:t>
            </a:r>
            <a:r>
              <a:rPr lang="en-US" sz="2000" b="1" dirty="0" err="1"/>
              <a:t>TextField</a:t>
            </a:r>
            <a:r>
              <a:rPr lang="en-US" sz="2000" b="1" dirty="0"/>
              <a:t>("Enter Name",20));</a:t>
            </a:r>
          </a:p>
          <a:p>
            <a:r>
              <a:rPr lang="en-US" sz="2000" b="1" dirty="0"/>
              <a:t>p5.add(new </a:t>
            </a:r>
            <a:r>
              <a:rPr lang="en-US" sz="2000" b="1" dirty="0" err="1"/>
              <a:t>TextField</a:t>
            </a:r>
            <a:r>
              <a:rPr lang="en-US" sz="2000" b="1" dirty="0"/>
              <a:t>("Enter Age",20));</a:t>
            </a:r>
          </a:p>
          <a:p>
            <a:r>
              <a:rPr lang="en-US" sz="2000" b="1" dirty="0"/>
              <a:t>p5.add(new </a:t>
            </a:r>
            <a:r>
              <a:rPr lang="en-US" sz="2000" b="1" dirty="0" err="1"/>
              <a:t>TextField</a:t>
            </a:r>
            <a:r>
              <a:rPr lang="en-US" sz="2000" b="1" dirty="0"/>
              <a:t>("Enter Subject",20));</a:t>
            </a:r>
          </a:p>
          <a:p>
            <a:r>
              <a:rPr lang="en-US" sz="2000" b="1" dirty="0"/>
              <a:t>p5.setBackground(</a:t>
            </a:r>
            <a:r>
              <a:rPr lang="en-US" sz="2000" b="1" dirty="0" err="1"/>
              <a:t>Color.YELLOW</a:t>
            </a:r>
            <a:r>
              <a:rPr lang="en-US" sz="2000" b="1" dirty="0"/>
              <a:t>);</a:t>
            </a:r>
          </a:p>
          <a:p>
            <a:r>
              <a:rPr lang="en-US" sz="2000" b="1" dirty="0"/>
              <a:t>add(sp</a:t>
            </a:r>
            <a:r>
              <a:rPr lang="en-US" sz="2000" b="1" dirty="0" smtClean="0"/>
              <a:t>);  }}</a:t>
            </a:r>
            <a:endParaRPr lang="en-US" sz="2000" b="1" dirty="0"/>
          </a:p>
        </p:txBody>
      </p:sp>
      <p:pic>
        <p:nvPicPr>
          <p:cNvPr id="5" name="Picture 4"/>
          <p:cNvPicPr>
            <a:picLocks noChangeAspect="1"/>
          </p:cNvPicPr>
          <p:nvPr/>
        </p:nvPicPr>
        <p:blipFill rotWithShape="1">
          <a:blip r:embed="rId2"/>
          <a:srcRect r="78890" b="61152"/>
          <a:stretch/>
        </p:blipFill>
        <p:spPr>
          <a:xfrm>
            <a:off x="209004" y="339634"/>
            <a:ext cx="5747659" cy="4872445"/>
          </a:xfrm>
          <a:prstGeom prst="rect">
            <a:avLst/>
          </a:prstGeom>
        </p:spPr>
      </p:pic>
    </p:spTree>
    <p:extLst>
      <p:ext uri="{BB962C8B-B14F-4D97-AF65-F5344CB8AC3E}">
        <p14:creationId xmlns:p14="http://schemas.microsoft.com/office/powerpoint/2010/main" val="257371208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146766" y="482049"/>
            <a:ext cx="6805748" cy="6247864"/>
          </a:xfrm>
          <a:prstGeom prst="rect">
            <a:avLst/>
          </a:prstGeom>
        </p:spPr>
        <p:txBody>
          <a:bodyPr wrap="square">
            <a:spAutoFit/>
          </a:bodyPr>
          <a:lstStyle/>
          <a:p>
            <a:r>
              <a:rPr lang="en-US" sz="2000" b="1" dirty="0"/>
              <a:t>import </a:t>
            </a:r>
            <a:r>
              <a:rPr lang="en-US" sz="2000" b="1" dirty="0" err="1"/>
              <a:t>java.awt</a:t>
            </a:r>
            <a:r>
              <a:rPr lang="en-US" sz="2000" b="1" dirty="0"/>
              <a:t>.*;  </a:t>
            </a:r>
          </a:p>
          <a:p>
            <a:r>
              <a:rPr lang="en-US" sz="2000" b="1" dirty="0"/>
              <a:t>import </a:t>
            </a:r>
            <a:r>
              <a:rPr lang="en-US" sz="2000" b="1" dirty="0" err="1"/>
              <a:t>java.awt.event</a:t>
            </a:r>
            <a:r>
              <a:rPr lang="en-US" sz="2000" b="1" dirty="0"/>
              <a:t>.*;  </a:t>
            </a:r>
          </a:p>
          <a:p>
            <a:r>
              <a:rPr lang="en-US" sz="2000" b="1" dirty="0"/>
              <a:t>public class </a:t>
            </a:r>
            <a:r>
              <a:rPr lang="en-US" sz="2000" b="1" dirty="0" err="1"/>
              <a:t>KeyListenerExample</a:t>
            </a:r>
            <a:r>
              <a:rPr lang="en-US" sz="2000" b="1" dirty="0"/>
              <a:t> extends Frame implements </a:t>
            </a:r>
            <a:r>
              <a:rPr lang="en-US" sz="2000" b="1" dirty="0" err="1"/>
              <a:t>KeyListener</a:t>
            </a:r>
            <a:r>
              <a:rPr lang="en-US" sz="2000" b="1" dirty="0"/>
              <a:t>{  </a:t>
            </a:r>
          </a:p>
          <a:p>
            <a:r>
              <a:rPr lang="en-US" sz="2000" b="1" dirty="0"/>
              <a:t> </a:t>
            </a:r>
            <a:r>
              <a:rPr lang="en-US" sz="2000" b="1" dirty="0" smtClean="0"/>
              <a:t>Label </a:t>
            </a:r>
            <a:r>
              <a:rPr lang="en-US" sz="2000" b="1" dirty="0"/>
              <a:t>l;  </a:t>
            </a:r>
            <a:r>
              <a:rPr lang="en-US" sz="2000" b="1" dirty="0" smtClean="0"/>
              <a:t>      </a:t>
            </a:r>
            <a:r>
              <a:rPr lang="en-US" sz="2000" b="1" dirty="0" err="1">
                <a:solidFill>
                  <a:srgbClr val="FF0000"/>
                </a:solidFill>
              </a:rPr>
              <a:t>TextArea</a:t>
            </a:r>
            <a:r>
              <a:rPr lang="en-US" sz="2000" b="1" dirty="0">
                <a:solidFill>
                  <a:srgbClr val="FF0000"/>
                </a:solidFill>
              </a:rPr>
              <a:t> area;  </a:t>
            </a:r>
          </a:p>
          <a:p>
            <a:r>
              <a:rPr lang="en-US" sz="2000" b="1" dirty="0"/>
              <a:t> </a:t>
            </a:r>
            <a:r>
              <a:rPr lang="en-US" sz="2000" b="1" dirty="0" err="1" smtClean="0"/>
              <a:t>KeyListenerExample</a:t>
            </a:r>
            <a:r>
              <a:rPr lang="en-US" sz="2000" b="1" dirty="0"/>
              <a:t>(){  </a:t>
            </a:r>
          </a:p>
          <a:p>
            <a:r>
              <a:rPr lang="en-US" sz="2000" b="1" dirty="0"/>
              <a:t> </a:t>
            </a:r>
            <a:r>
              <a:rPr lang="en-US" sz="2000" b="1" dirty="0" smtClean="0"/>
              <a:t>l=new </a:t>
            </a:r>
            <a:r>
              <a:rPr lang="en-US" sz="2000" b="1" dirty="0"/>
              <a:t>Label();  </a:t>
            </a:r>
            <a:r>
              <a:rPr lang="en-US" sz="2000" b="1" dirty="0" smtClean="0"/>
              <a:t>         </a:t>
            </a:r>
            <a:r>
              <a:rPr lang="en-US" sz="2000" b="1" dirty="0" err="1"/>
              <a:t>l.setBounds</a:t>
            </a:r>
            <a:r>
              <a:rPr lang="en-US" sz="2000" b="1" dirty="0"/>
              <a:t>(20,50,100,20);  </a:t>
            </a:r>
          </a:p>
          <a:p>
            <a:r>
              <a:rPr lang="en-US" sz="2000" b="1" dirty="0"/>
              <a:t> </a:t>
            </a:r>
            <a:r>
              <a:rPr lang="en-US" sz="2000" b="1" dirty="0" smtClean="0"/>
              <a:t>area=new </a:t>
            </a:r>
            <a:r>
              <a:rPr lang="en-US" sz="2000" b="1" dirty="0" err="1"/>
              <a:t>TextArea</a:t>
            </a:r>
            <a:r>
              <a:rPr lang="en-US" sz="2000" b="1" dirty="0"/>
              <a:t>();  </a:t>
            </a:r>
          </a:p>
          <a:p>
            <a:r>
              <a:rPr lang="en-US" sz="2000" b="1" dirty="0"/>
              <a:t> </a:t>
            </a:r>
            <a:r>
              <a:rPr lang="en-US" sz="2000" b="1" dirty="0" err="1" smtClean="0"/>
              <a:t>area.setBounds</a:t>
            </a:r>
            <a:r>
              <a:rPr lang="en-US" sz="2000" b="1" dirty="0" smtClean="0"/>
              <a:t>(20,80,300</a:t>
            </a:r>
            <a:r>
              <a:rPr lang="en-US" sz="2000" b="1" dirty="0"/>
              <a:t>, 300);  </a:t>
            </a:r>
          </a:p>
          <a:p>
            <a:r>
              <a:rPr lang="en-US" sz="2000" b="1" dirty="0"/>
              <a:t> </a:t>
            </a:r>
            <a:r>
              <a:rPr lang="en-US" sz="2000" b="1" dirty="0" err="1" smtClean="0">
                <a:solidFill>
                  <a:srgbClr val="FF0000"/>
                </a:solidFill>
              </a:rPr>
              <a:t>area.addKeyListener</a:t>
            </a:r>
            <a:r>
              <a:rPr lang="en-US" sz="2000" b="1" dirty="0" smtClean="0">
                <a:solidFill>
                  <a:srgbClr val="FF0000"/>
                </a:solidFill>
              </a:rPr>
              <a:t>(this</a:t>
            </a:r>
            <a:r>
              <a:rPr lang="en-US" sz="2000" b="1" dirty="0">
                <a:solidFill>
                  <a:srgbClr val="FF0000"/>
                </a:solidFill>
              </a:rPr>
              <a:t>);  </a:t>
            </a:r>
          </a:p>
          <a:p>
            <a:r>
              <a:rPr lang="en-US" sz="2000" b="1" dirty="0"/>
              <a:t> </a:t>
            </a:r>
            <a:r>
              <a:rPr lang="en-US" sz="2000" b="1" dirty="0" smtClean="0"/>
              <a:t>add(l</a:t>
            </a:r>
            <a:r>
              <a:rPr lang="en-US" sz="2000" b="1" dirty="0"/>
              <a:t>);add(area);  </a:t>
            </a:r>
            <a:r>
              <a:rPr lang="en-US" sz="2000" b="1" dirty="0" smtClean="0"/>
              <a:t>          </a:t>
            </a:r>
            <a:r>
              <a:rPr lang="en-US" sz="2000" b="1" dirty="0" err="1"/>
              <a:t>setSize</a:t>
            </a:r>
            <a:r>
              <a:rPr lang="en-US" sz="2000" b="1" dirty="0"/>
              <a:t>(400,400);  </a:t>
            </a:r>
          </a:p>
          <a:p>
            <a:r>
              <a:rPr lang="en-US" sz="2000" b="1" dirty="0"/>
              <a:t> </a:t>
            </a:r>
            <a:r>
              <a:rPr lang="en-US" sz="2000" b="1" dirty="0" smtClean="0"/>
              <a:t> </a:t>
            </a:r>
            <a:r>
              <a:rPr lang="en-US" sz="2000" b="1" dirty="0" err="1"/>
              <a:t>setLayout</a:t>
            </a:r>
            <a:r>
              <a:rPr lang="en-US" sz="2000" b="1" dirty="0"/>
              <a:t>(null);  </a:t>
            </a:r>
            <a:r>
              <a:rPr lang="en-US" sz="2000" b="1" dirty="0" smtClean="0"/>
              <a:t>          </a:t>
            </a:r>
            <a:r>
              <a:rPr lang="en-US" sz="2000" b="1" dirty="0" err="1"/>
              <a:t>setVisible</a:t>
            </a:r>
            <a:r>
              <a:rPr lang="en-US" sz="2000" b="1" dirty="0"/>
              <a:t>(true);    }  </a:t>
            </a:r>
          </a:p>
          <a:p>
            <a:r>
              <a:rPr lang="en-US" sz="2000" b="1" dirty="0"/>
              <a:t> </a:t>
            </a:r>
            <a:r>
              <a:rPr lang="en-US" sz="2000" b="1" dirty="0" smtClean="0"/>
              <a:t>public </a:t>
            </a:r>
            <a:r>
              <a:rPr lang="en-US" sz="2000" b="1" dirty="0"/>
              <a:t>void </a:t>
            </a:r>
            <a:r>
              <a:rPr lang="en-US" sz="2000" b="1" dirty="0" err="1">
                <a:solidFill>
                  <a:srgbClr val="FF0000"/>
                </a:solidFill>
              </a:rPr>
              <a:t>keyPressed</a:t>
            </a:r>
            <a:r>
              <a:rPr lang="en-US" sz="2000" b="1" dirty="0">
                <a:solidFill>
                  <a:srgbClr val="FF0000"/>
                </a:solidFill>
              </a:rPr>
              <a:t>(</a:t>
            </a:r>
            <a:r>
              <a:rPr lang="en-US" sz="2000" b="1" dirty="0" err="1">
                <a:solidFill>
                  <a:srgbClr val="FF0000"/>
                </a:solidFill>
              </a:rPr>
              <a:t>KeyEvent</a:t>
            </a:r>
            <a:r>
              <a:rPr lang="en-US" sz="2000" b="1" dirty="0">
                <a:solidFill>
                  <a:srgbClr val="FF0000"/>
                </a:solidFill>
              </a:rPr>
              <a:t> e) {  </a:t>
            </a:r>
          </a:p>
          <a:p>
            <a:r>
              <a:rPr lang="en-US" sz="2000" b="1" dirty="0">
                <a:solidFill>
                  <a:srgbClr val="FF0000"/>
                </a:solidFill>
              </a:rPr>
              <a:t> </a:t>
            </a:r>
            <a:r>
              <a:rPr lang="en-US" sz="2000" b="1" dirty="0" err="1" smtClean="0">
                <a:solidFill>
                  <a:srgbClr val="FF0000"/>
                </a:solidFill>
              </a:rPr>
              <a:t>l.setText</a:t>
            </a:r>
            <a:r>
              <a:rPr lang="en-US" sz="2000" b="1" dirty="0">
                <a:solidFill>
                  <a:srgbClr val="FF0000"/>
                </a:solidFill>
              </a:rPr>
              <a:t>("Key Pressed</a:t>
            </a:r>
            <a:r>
              <a:rPr lang="en-US" sz="2000" b="1" dirty="0"/>
              <a:t>");  }  </a:t>
            </a:r>
          </a:p>
          <a:p>
            <a:r>
              <a:rPr lang="en-US" sz="2000" b="1" dirty="0"/>
              <a:t> </a:t>
            </a:r>
            <a:r>
              <a:rPr lang="en-US" sz="2000" b="1" dirty="0" smtClean="0"/>
              <a:t>public </a:t>
            </a:r>
            <a:r>
              <a:rPr lang="en-US" sz="2000" b="1" dirty="0"/>
              <a:t>void </a:t>
            </a:r>
            <a:r>
              <a:rPr lang="en-US" sz="2000" b="1" dirty="0" err="1"/>
              <a:t>keyReleased</a:t>
            </a:r>
            <a:r>
              <a:rPr lang="en-US" sz="2000" b="1" dirty="0"/>
              <a:t>(</a:t>
            </a:r>
            <a:r>
              <a:rPr lang="en-US" sz="2000" b="1" dirty="0" err="1"/>
              <a:t>KeyEvent</a:t>
            </a:r>
            <a:r>
              <a:rPr lang="en-US" sz="2000" b="1" dirty="0"/>
              <a:t> e) {  </a:t>
            </a:r>
          </a:p>
          <a:p>
            <a:r>
              <a:rPr lang="en-US" sz="2000" b="1" dirty="0"/>
              <a:t> </a:t>
            </a:r>
            <a:r>
              <a:rPr lang="en-US" sz="2000" b="1" dirty="0" err="1" smtClean="0"/>
              <a:t>l.setText</a:t>
            </a:r>
            <a:r>
              <a:rPr lang="en-US" sz="2000" b="1" dirty="0"/>
              <a:t>("Key Released");    }  </a:t>
            </a:r>
          </a:p>
          <a:p>
            <a:r>
              <a:rPr lang="en-US" sz="2000" b="1" dirty="0"/>
              <a:t> </a:t>
            </a:r>
            <a:r>
              <a:rPr lang="en-US" sz="2000" b="1" dirty="0" smtClean="0"/>
              <a:t>public </a:t>
            </a:r>
            <a:r>
              <a:rPr lang="en-US" sz="2000" b="1" dirty="0"/>
              <a:t>void </a:t>
            </a:r>
            <a:r>
              <a:rPr lang="en-US" sz="2000" b="1" dirty="0" err="1"/>
              <a:t>keyTyped</a:t>
            </a:r>
            <a:r>
              <a:rPr lang="en-US" sz="2000" b="1" dirty="0"/>
              <a:t>(</a:t>
            </a:r>
            <a:r>
              <a:rPr lang="en-US" sz="2000" b="1" dirty="0" err="1"/>
              <a:t>KeyEvent</a:t>
            </a:r>
            <a:r>
              <a:rPr lang="en-US" sz="2000" b="1" dirty="0"/>
              <a:t> e) {  </a:t>
            </a:r>
          </a:p>
          <a:p>
            <a:r>
              <a:rPr lang="en-US" sz="2000" b="1" dirty="0"/>
              <a:t> </a:t>
            </a:r>
            <a:r>
              <a:rPr lang="en-US" sz="2000" b="1" dirty="0" err="1" smtClean="0"/>
              <a:t>l.setText</a:t>
            </a:r>
            <a:r>
              <a:rPr lang="en-US" sz="2000" b="1" dirty="0"/>
              <a:t>("Key Typed");    }  </a:t>
            </a:r>
          </a:p>
          <a:p>
            <a:r>
              <a:rPr lang="en-US" sz="2000" b="1" dirty="0"/>
              <a:t> </a:t>
            </a:r>
            <a:r>
              <a:rPr lang="en-US" sz="2000" b="1" dirty="0" smtClean="0"/>
              <a:t>public </a:t>
            </a:r>
            <a:r>
              <a:rPr lang="en-US" sz="2000" b="1" dirty="0"/>
              <a:t>static void main(String[] </a:t>
            </a:r>
            <a:r>
              <a:rPr lang="en-US" sz="2000" b="1" dirty="0" err="1"/>
              <a:t>args</a:t>
            </a:r>
            <a:r>
              <a:rPr lang="en-US" sz="2000" b="1" dirty="0"/>
              <a:t>) {  </a:t>
            </a:r>
          </a:p>
          <a:p>
            <a:r>
              <a:rPr lang="en-US" sz="2000" b="1" dirty="0"/>
              <a:t> </a:t>
            </a:r>
            <a:r>
              <a:rPr lang="en-US" sz="2000" b="1" dirty="0" smtClean="0"/>
              <a:t> </a:t>
            </a:r>
            <a:r>
              <a:rPr lang="en-US" sz="2000" b="1" dirty="0"/>
              <a:t>new </a:t>
            </a:r>
            <a:r>
              <a:rPr lang="en-US" sz="2000" b="1" dirty="0" err="1"/>
              <a:t>KeyListenerExample</a:t>
            </a:r>
            <a:r>
              <a:rPr lang="en-US" sz="2000" b="1" dirty="0"/>
              <a:t>();  </a:t>
            </a:r>
            <a:r>
              <a:rPr lang="en-US" sz="2000" b="1" dirty="0" smtClean="0"/>
              <a:t> </a:t>
            </a:r>
            <a:r>
              <a:rPr lang="en-US" sz="2000" b="1" dirty="0"/>
              <a:t>}  }  </a:t>
            </a:r>
          </a:p>
        </p:txBody>
      </p:sp>
      <p:pic>
        <p:nvPicPr>
          <p:cNvPr id="5" name="Picture 4"/>
          <p:cNvPicPr>
            <a:picLocks noChangeAspect="1"/>
          </p:cNvPicPr>
          <p:nvPr/>
        </p:nvPicPr>
        <p:blipFill rotWithShape="1">
          <a:blip r:embed="rId2"/>
          <a:srcRect r="71064" b="48841"/>
          <a:stretch/>
        </p:blipFill>
        <p:spPr>
          <a:xfrm>
            <a:off x="391886" y="2690949"/>
            <a:ext cx="4585063" cy="3605348"/>
          </a:xfrm>
          <a:prstGeom prst="rect">
            <a:avLst/>
          </a:prstGeom>
        </p:spPr>
      </p:pic>
      <p:sp>
        <p:nvSpPr>
          <p:cNvPr id="6" name="Rectangle 5"/>
          <p:cNvSpPr/>
          <p:nvPr/>
        </p:nvSpPr>
        <p:spPr>
          <a:xfrm>
            <a:off x="291737" y="364499"/>
            <a:ext cx="5024846" cy="1870512"/>
          </a:xfrm>
          <a:prstGeom prst="rect">
            <a:avLst/>
          </a:prstGeom>
        </p:spPr>
        <p:txBody>
          <a:bodyPr wrap="square">
            <a:spAutoFit/>
          </a:bodyPr>
          <a:lstStyle/>
          <a:p>
            <a:pPr>
              <a:lnSpc>
                <a:spcPct val="107000"/>
              </a:lnSpc>
            </a:pPr>
            <a:r>
              <a:rPr lang="en-US" b="1" dirty="0">
                <a:latin typeface="Times New Roman" panose="02020603050405020304" pitchFamily="18" charset="0"/>
                <a:ea typeface="Times New Roman" panose="02020603050405020304" pitchFamily="18" charset="0"/>
                <a:cs typeface="Times New Roman" panose="02020603050405020304" pitchFamily="18" charset="0"/>
              </a:rPr>
              <a:t>Methods of </a:t>
            </a:r>
            <a:r>
              <a:rPr lang="en-US" b="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KeyListener</a:t>
            </a:r>
            <a:r>
              <a:rPr lang="en-US" b="1" dirty="0">
                <a:latin typeface="Times New Roman" panose="02020603050405020304" pitchFamily="18" charset="0"/>
                <a:ea typeface="Times New Roman" panose="02020603050405020304" pitchFamily="18" charset="0"/>
                <a:cs typeface="Times New Roman" panose="02020603050405020304" pitchFamily="18" charset="0"/>
              </a:rPr>
              <a:t> interface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latin typeface="Times New Roman" panose="02020603050405020304" pitchFamily="18" charset="0"/>
                <a:ea typeface="Times New Roman" panose="02020603050405020304" pitchFamily="18" charset="0"/>
                <a:cs typeface="Times New Roman" panose="02020603050405020304" pitchFamily="18" charset="0"/>
              </a:rPr>
              <a:t>The signature of 3 methods found in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KeyListener</a:t>
            </a:r>
            <a:r>
              <a:rPr lang="en-US" dirty="0">
                <a:latin typeface="Times New Roman" panose="02020603050405020304" pitchFamily="18" charset="0"/>
                <a:ea typeface="Times New Roman" panose="02020603050405020304" pitchFamily="18" charset="0"/>
                <a:cs typeface="Times New Roman" panose="02020603050405020304" pitchFamily="18" charset="0"/>
              </a:rPr>
              <a:t> interface are given below: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tabLst>
                <a:tab pos="457200" algn="l"/>
              </a:tabLst>
            </a:pPr>
            <a:r>
              <a:rPr lang="en-US" dirty="0">
                <a:latin typeface="Times New Roman" panose="02020603050405020304" pitchFamily="18" charset="0"/>
                <a:ea typeface="Times New Roman" panose="02020603050405020304" pitchFamily="18" charset="0"/>
                <a:cs typeface="Times New Roman" panose="02020603050405020304" pitchFamily="18" charset="0"/>
              </a:rPr>
              <a:t>public abstract void </a:t>
            </a:r>
            <a:r>
              <a:rPr lang="en-US"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keyPressed</a:t>
            </a:r>
            <a:r>
              <a:rPr lang="en-US"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a:t>
            </a:r>
            <a:r>
              <a:rPr lang="en-US"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KeyEvent</a:t>
            </a:r>
            <a:r>
              <a:rPr lang="en-US"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e);  </a:t>
            </a:r>
            <a:endParaRPr lang="en-US" sz="1600"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tabLst>
                <a:tab pos="457200" algn="l"/>
              </a:tabLst>
            </a:pPr>
            <a:r>
              <a:rPr lang="en-US"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public abstract void </a:t>
            </a:r>
            <a:r>
              <a:rPr lang="en-US"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keyReleased</a:t>
            </a:r>
            <a:r>
              <a:rPr lang="en-US"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a:t>
            </a:r>
            <a:r>
              <a:rPr lang="en-US"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KeyEvent</a:t>
            </a:r>
            <a:r>
              <a:rPr lang="en-US"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e);  </a:t>
            </a:r>
            <a:endParaRPr lang="en-US" sz="1600"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tabLst>
                <a:tab pos="457200" algn="l"/>
              </a:tabLst>
            </a:pPr>
            <a:r>
              <a:rPr lang="en-US"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public abstract void </a:t>
            </a:r>
            <a:r>
              <a:rPr lang="en-US"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keyTyped</a:t>
            </a:r>
            <a:r>
              <a:rPr lang="en-US"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a:t>
            </a:r>
            <a:r>
              <a:rPr lang="en-US"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KeyEvent</a:t>
            </a:r>
            <a:r>
              <a:rPr lang="en-US"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e); </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2758801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5943" y="426789"/>
            <a:ext cx="11652068" cy="6186309"/>
          </a:xfrm>
          <a:prstGeom prst="rect">
            <a:avLst/>
          </a:prstGeom>
        </p:spPr>
        <p:txBody>
          <a:bodyPr wrap="square">
            <a:spAutoFit/>
          </a:bodyPr>
          <a:lstStyle/>
          <a:p>
            <a:r>
              <a:rPr lang="en-US" dirty="0" smtClean="0"/>
              <a:t>Swing API is a set of extensible GUI Components to ease the developer's life to create JAVA based Front End/GUI Applications. It is build on top of AWT API and acts as a replacement of AWT API, since it has almost every control corresponding to AWT controls. Swing component follows a Model-View-Controller architecture to fulfill the following </a:t>
            </a:r>
            <a:r>
              <a:rPr lang="en-US" dirty="0" err="1" smtClean="0"/>
              <a:t>criterias</a:t>
            </a:r>
            <a:r>
              <a:rPr lang="en-US" dirty="0" smtClean="0"/>
              <a:t>.</a:t>
            </a:r>
          </a:p>
          <a:p>
            <a:pPr>
              <a:buFont typeface="Arial" panose="020B0604020202020204" pitchFamily="34" charset="0"/>
              <a:buChar char="•"/>
            </a:pPr>
            <a:r>
              <a:rPr lang="en-US" dirty="0" smtClean="0"/>
              <a:t>A single API is to be sufficient to support multiple look and feel.</a:t>
            </a:r>
          </a:p>
          <a:p>
            <a:pPr>
              <a:buFont typeface="Arial" panose="020B0604020202020204" pitchFamily="34" charset="0"/>
              <a:buChar char="•"/>
            </a:pPr>
            <a:r>
              <a:rPr lang="en-US" dirty="0" smtClean="0"/>
              <a:t>API is to be model driven so that the highest level API is not required to have data.</a:t>
            </a:r>
          </a:p>
          <a:p>
            <a:pPr>
              <a:buFont typeface="Arial" panose="020B0604020202020204" pitchFamily="34" charset="0"/>
              <a:buChar char="•"/>
            </a:pPr>
            <a:r>
              <a:rPr lang="en-US" dirty="0" smtClean="0"/>
              <a:t>API is to use the Java Bean model so that Builder Tools and IDE can provide better services to the developers for use.</a:t>
            </a:r>
          </a:p>
          <a:p>
            <a:r>
              <a:rPr lang="en-US" b="1" dirty="0" smtClean="0"/>
              <a:t>MVC Architecture</a:t>
            </a:r>
          </a:p>
          <a:p>
            <a:r>
              <a:rPr lang="en-US" dirty="0" smtClean="0"/>
              <a:t>Swing API architecture follows loosely based MVC architecture in the following manner.</a:t>
            </a:r>
          </a:p>
          <a:p>
            <a:pPr>
              <a:buFont typeface="Arial" panose="020B0604020202020204" pitchFamily="34" charset="0"/>
              <a:buChar char="•"/>
            </a:pPr>
            <a:r>
              <a:rPr lang="en-US" dirty="0" smtClean="0"/>
              <a:t>Model represents component's data.</a:t>
            </a:r>
          </a:p>
          <a:p>
            <a:pPr>
              <a:buFont typeface="Arial" panose="020B0604020202020204" pitchFamily="34" charset="0"/>
              <a:buChar char="•"/>
            </a:pPr>
            <a:r>
              <a:rPr lang="en-US" dirty="0" smtClean="0"/>
              <a:t>View represents visual representation of the component's data.</a:t>
            </a:r>
          </a:p>
          <a:p>
            <a:pPr>
              <a:buFont typeface="Arial" panose="020B0604020202020204" pitchFamily="34" charset="0"/>
              <a:buChar char="•"/>
            </a:pPr>
            <a:r>
              <a:rPr lang="en-US" dirty="0" smtClean="0"/>
              <a:t>Controller takes the input from the user on the view and reflects the changes in Component's data.</a:t>
            </a:r>
          </a:p>
          <a:p>
            <a:pPr>
              <a:buFont typeface="Arial" panose="020B0604020202020204" pitchFamily="34" charset="0"/>
              <a:buChar char="•"/>
            </a:pPr>
            <a:r>
              <a:rPr lang="en-US" dirty="0" smtClean="0"/>
              <a:t>Swing component has Model as a </a:t>
            </a:r>
            <a:r>
              <a:rPr lang="en-US" dirty="0" err="1" smtClean="0"/>
              <a:t>seperate</a:t>
            </a:r>
            <a:r>
              <a:rPr lang="en-US" dirty="0" smtClean="0"/>
              <a:t> element, while the View and Controller part are clubbed in the User Interface elements. Because of which, Swing has a pluggable look-and-feel architecture.</a:t>
            </a:r>
          </a:p>
          <a:p>
            <a:r>
              <a:rPr lang="en-US" b="1" dirty="0" smtClean="0"/>
              <a:t>Swing Features</a:t>
            </a:r>
          </a:p>
          <a:p>
            <a:pPr>
              <a:buFont typeface="Arial" panose="020B0604020202020204" pitchFamily="34" charset="0"/>
              <a:buChar char="•"/>
            </a:pPr>
            <a:r>
              <a:rPr lang="en-US" b="1" dirty="0" smtClean="0"/>
              <a:t>Light Weight</a:t>
            </a:r>
            <a:r>
              <a:rPr lang="en-US" dirty="0" smtClean="0"/>
              <a:t> − Swing components are independent of native Operating System's API as Swing API controls are rendered mostly using pure JAVA code instead of underlying operating system calls.</a:t>
            </a:r>
          </a:p>
          <a:p>
            <a:pPr>
              <a:buFont typeface="Arial" panose="020B0604020202020204" pitchFamily="34" charset="0"/>
              <a:buChar char="•"/>
            </a:pPr>
            <a:r>
              <a:rPr lang="en-US" b="1" dirty="0" smtClean="0"/>
              <a:t>Rich Controls</a:t>
            </a:r>
            <a:r>
              <a:rPr lang="en-US" dirty="0" smtClean="0"/>
              <a:t> − Swing provides a rich set of advanced controls like Tree, </a:t>
            </a:r>
            <a:r>
              <a:rPr lang="en-US" dirty="0" err="1" smtClean="0"/>
              <a:t>TabbedPane</a:t>
            </a:r>
            <a:r>
              <a:rPr lang="en-US" dirty="0" smtClean="0"/>
              <a:t>, slider, </a:t>
            </a:r>
            <a:r>
              <a:rPr lang="en-US" dirty="0" err="1" smtClean="0"/>
              <a:t>colorpicker</a:t>
            </a:r>
            <a:r>
              <a:rPr lang="en-US" dirty="0" smtClean="0"/>
              <a:t>, and table controls.</a:t>
            </a:r>
          </a:p>
          <a:p>
            <a:pPr>
              <a:buFont typeface="Arial" panose="020B0604020202020204" pitchFamily="34" charset="0"/>
              <a:buChar char="•"/>
            </a:pPr>
            <a:r>
              <a:rPr lang="en-US" b="1" dirty="0" smtClean="0"/>
              <a:t>Highly Customizable</a:t>
            </a:r>
            <a:r>
              <a:rPr lang="en-US" dirty="0" smtClean="0"/>
              <a:t> − Swing controls can be customized in a very easy way as visual </a:t>
            </a:r>
            <a:r>
              <a:rPr lang="en-US" dirty="0" err="1" smtClean="0"/>
              <a:t>apperance</a:t>
            </a:r>
            <a:r>
              <a:rPr lang="en-US" dirty="0" smtClean="0"/>
              <a:t> is independent of internal representation.</a:t>
            </a:r>
          </a:p>
          <a:p>
            <a:pPr>
              <a:buFont typeface="Arial" panose="020B0604020202020204" pitchFamily="34" charset="0"/>
              <a:buChar char="•"/>
            </a:pPr>
            <a:r>
              <a:rPr lang="en-US" b="1" dirty="0" smtClean="0"/>
              <a:t>Pluggable look-and-feel</a:t>
            </a:r>
            <a:r>
              <a:rPr lang="en-US" dirty="0" smtClean="0"/>
              <a:t> − SWING based GUI Application look and feel can be changed at run-time, based on available values.</a:t>
            </a:r>
            <a:endParaRPr lang="en-US" dirty="0"/>
          </a:p>
        </p:txBody>
      </p:sp>
    </p:spTree>
    <p:extLst>
      <p:ext uri="{BB962C8B-B14F-4D97-AF65-F5344CB8AC3E}">
        <p14:creationId xmlns:p14="http://schemas.microsoft.com/office/powerpoint/2010/main" val="429310381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855" y="705393"/>
            <a:ext cx="3757749" cy="5940088"/>
          </a:xfrm>
          <a:prstGeom prst="rect">
            <a:avLst/>
          </a:prstGeom>
          <a:ln w="38100">
            <a:solidFill>
              <a:schemeClr val="tx1"/>
            </a:solidFill>
          </a:ln>
        </p:spPr>
        <p:txBody>
          <a:bodyPr wrap="square">
            <a:spAutoFit/>
          </a:bodyPr>
          <a:lstStyle/>
          <a:p>
            <a:r>
              <a:rPr lang="en-US" sz="2000" b="1" dirty="0"/>
              <a:t>AWT</a:t>
            </a:r>
            <a:r>
              <a:rPr lang="en-US" sz="2000" dirty="0"/>
              <a:t> and </a:t>
            </a:r>
            <a:r>
              <a:rPr lang="en-US" sz="2000" b="1" dirty="0"/>
              <a:t>Swing</a:t>
            </a:r>
            <a:r>
              <a:rPr lang="en-US" sz="2000" dirty="0"/>
              <a:t> are two toolkits to build rich Graphical User Interfaces (GUI). </a:t>
            </a:r>
            <a:endParaRPr lang="en-US" sz="2000" dirty="0" smtClean="0"/>
          </a:p>
          <a:p>
            <a:r>
              <a:rPr lang="en-US" sz="2000" dirty="0" smtClean="0"/>
              <a:t>The </a:t>
            </a:r>
            <a:r>
              <a:rPr lang="en-US" sz="2000" dirty="0"/>
              <a:t>main </a:t>
            </a:r>
            <a:r>
              <a:rPr lang="en-US" sz="2000" b="1" dirty="0"/>
              <a:t>difference between AWT</a:t>
            </a:r>
            <a:r>
              <a:rPr lang="en-US" sz="2000" dirty="0"/>
              <a:t> and </a:t>
            </a:r>
            <a:r>
              <a:rPr lang="en-US" sz="2000" b="1" dirty="0"/>
              <a:t>Swing</a:t>
            </a:r>
            <a:r>
              <a:rPr lang="en-US" sz="2000" dirty="0"/>
              <a:t> in Java is that </a:t>
            </a:r>
            <a:r>
              <a:rPr lang="en-US" sz="2000" b="1" dirty="0"/>
              <a:t>AWT</a:t>
            </a:r>
            <a:r>
              <a:rPr lang="en-US" sz="2000" dirty="0"/>
              <a:t> is Java's original platform dependent windowing, graphics and user interface widget toolkit while </a:t>
            </a:r>
            <a:r>
              <a:rPr lang="en-US" sz="2000" b="1" dirty="0"/>
              <a:t>Swing</a:t>
            </a:r>
            <a:r>
              <a:rPr lang="en-US" sz="2000" dirty="0"/>
              <a:t> is a GUI widget toolkit for Java that is an extension of </a:t>
            </a:r>
            <a:r>
              <a:rPr lang="en-US" sz="2000" b="1" dirty="0" smtClean="0"/>
              <a:t>AWT. </a:t>
            </a:r>
          </a:p>
          <a:p>
            <a:r>
              <a:rPr lang="en-US" sz="2000" dirty="0" smtClean="0"/>
              <a:t>Therefore</a:t>
            </a:r>
            <a:r>
              <a:rPr lang="en-US" sz="2000" dirty="0"/>
              <a:t>, Swing provides more sophisticated components than AWT. Here, the programmer has to import </a:t>
            </a:r>
            <a:r>
              <a:rPr lang="en-US" sz="2000" dirty="0" err="1"/>
              <a:t>javax.swing</a:t>
            </a:r>
            <a:r>
              <a:rPr lang="en-US" sz="2000" dirty="0"/>
              <a:t> package to write a Swing application. </a:t>
            </a:r>
            <a:endParaRPr lang="en-US" sz="2000" dirty="0" smtClean="0"/>
          </a:p>
          <a:p>
            <a:r>
              <a:rPr lang="en-US" sz="2000" dirty="0" smtClean="0"/>
              <a:t>This </a:t>
            </a:r>
            <a:r>
              <a:rPr lang="en-US" sz="2000" dirty="0"/>
              <a:t>package provides a number of classes such as </a:t>
            </a:r>
            <a:r>
              <a:rPr lang="en-US" sz="2000" dirty="0" err="1"/>
              <a:t>JButton</a:t>
            </a:r>
            <a:r>
              <a:rPr lang="en-US" sz="2000" dirty="0"/>
              <a:t>, </a:t>
            </a:r>
            <a:r>
              <a:rPr lang="en-US" sz="2000" dirty="0" err="1"/>
              <a:t>JTable</a:t>
            </a:r>
            <a:r>
              <a:rPr lang="en-US" sz="2000" dirty="0"/>
              <a:t>, </a:t>
            </a:r>
            <a:r>
              <a:rPr lang="en-US" sz="2000" dirty="0" err="1"/>
              <a:t>JList</a:t>
            </a:r>
            <a:r>
              <a:rPr lang="en-US" sz="2000" dirty="0"/>
              <a:t>, </a:t>
            </a:r>
            <a:r>
              <a:rPr lang="en-US" sz="2000" dirty="0" err="1"/>
              <a:t>JTextArea</a:t>
            </a:r>
            <a:r>
              <a:rPr lang="en-US" sz="2000" dirty="0"/>
              <a:t>, and, </a:t>
            </a:r>
            <a:r>
              <a:rPr lang="en-US" sz="2000" dirty="0" err="1"/>
              <a:t>JCheckBox</a:t>
            </a:r>
            <a:endParaRPr lang="en-US" sz="2000" dirty="0"/>
          </a:p>
        </p:txBody>
      </p:sp>
      <p:graphicFrame>
        <p:nvGraphicFramePr>
          <p:cNvPr id="6" name="Table 5"/>
          <p:cNvGraphicFramePr>
            <a:graphicFrameLocks noGrp="1"/>
          </p:cNvGraphicFramePr>
          <p:nvPr>
            <p:extLst>
              <p:ext uri="{D42A27DB-BD31-4B8C-83A1-F6EECF244321}">
                <p14:modId xmlns:p14="http://schemas.microsoft.com/office/powerpoint/2010/main" val="3421003877"/>
              </p:ext>
            </p:extLst>
          </p:nvPr>
        </p:nvGraphicFramePr>
        <p:xfrm>
          <a:off x="4153575" y="705393"/>
          <a:ext cx="7707500" cy="5665080"/>
        </p:xfrm>
        <a:graphic>
          <a:graphicData uri="http://schemas.openxmlformats.org/drawingml/2006/table">
            <a:tbl>
              <a:tblPr/>
              <a:tblGrid>
                <a:gridCol w="3853750">
                  <a:extLst>
                    <a:ext uri="{9D8B030D-6E8A-4147-A177-3AD203B41FA5}">
                      <a16:colId xmlns:a16="http://schemas.microsoft.com/office/drawing/2014/main" val="2135656581"/>
                    </a:ext>
                  </a:extLst>
                </a:gridCol>
                <a:gridCol w="3853750">
                  <a:extLst>
                    <a:ext uri="{9D8B030D-6E8A-4147-A177-3AD203B41FA5}">
                      <a16:colId xmlns:a16="http://schemas.microsoft.com/office/drawing/2014/main" val="819677257"/>
                    </a:ext>
                  </a:extLst>
                </a:gridCol>
              </a:tblGrid>
              <a:tr h="370051">
                <a:tc>
                  <a:txBody>
                    <a:bodyPr/>
                    <a:lstStyle/>
                    <a:p>
                      <a:r>
                        <a:rPr lang="en-US" sz="2000" b="1" dirty="0">
                          <a:solidFill>
                            <a:srgbClr val="FF0000"/>
                          </a:solidFill>
                        </a:rPr>
                        <a:t>Java AWT</a:t>
                      </a:r>
                    </a:p>
                  </a:txBody>
                  <a:tcPr marL="80580" marR="80580" marT="40290" marB="40290" anchor="ctr">
                    <a:lnL>
                      <a:noFill/>
                    </a:lnL>
                    <a:lnR>
                      <a:noFill/>
                    </a:lnR>
                    <a:lnT>
                      <a:noFill/>
                    </a:lnT>
                    <a:lnB>
                      <a:noFill/>
                    </a:lnB>
                    <a:solidFill>
                      <a:schemeClr val="tx1">
                        <a:lumMod val="75000"/>
                        <a:lumOff val="25000"/>
                      </a:schemeClr>
                    </a:solidFill>
                  </a:tcPr>
                </a:tc>
                <a:tc>
                  <a:txBody>
                    <a:bodyPr/>
                    <a:lstStyle/>
                    <a:p>
                      <a:r>
                        <a:rPr lang="en-US" sz="2000" b="1" dirty="0"/>
                        <a:t>Java Swing</a:t>
                      </a:r>
                    </a:p>
                  </a:txBody>
                  <a:tcPr marL="80580" marR="80580" marT="40290" marB="40290" anchor="ctr">
                    <a:lnL>
                      <a:noFill/>
                    </a:lnL>
                    <a:lnR>
                      <a:noFill/>
                    </a:lnR>
                    <a:lnT>
                      <a:noFill/>
                    </a:lnT>
                    <a:lnB>
                      <a:noFill/>
                    </a:lnB>
                    <a:solidFill>
                      <a:schemeClr val="tx1">
                        <a:lumMod val="50000"/>
                        <a:lumOff val="50000"/>
                      </a:schemeClr>
                    </a:solidFill>
                  </a:tcPr>
                </a:tc>
                <a:extLst>
                  <a:ext uri="{0D108BD9-81ED-4DB2-BD59-A6C34878D82A}">
                    <a16:rowId xmlns:a16="http://schemas.microsoft.com/office/drawing/2014/main" val="1119572992"/>
                  </a:ext>
                </a:extLst>
              </a:tr>
              <a:tr h="648188">
                <a:tc>
                  <a:txBody>
                    <a:bodyPr/>
                    <a:lstStyle/>
                    <a:p>
                      <a:r>
                        <a:rPr lang="en-US" sz="2000" b="1" dirty="0">
                          <a:solidFill>
                            <a:srgbClr val="FF0000"/>
                          </a:solidFill>
                        </a:rPr>
                        <a:t>AWT components are platform-dependent.</a:t>
                      </a:r>
                    </a:p>
                  </a:txBody>
                  <a:tcPr marL="80580" marR="80580" marT="40290" marB="40290" anchor="ctr">
                    <a:lnL>
                      <a:noFill/>
                    </a:lnL>
                    <a:lnR>
                      <a:noFill/>
                    </a:lnR>
                    <a:lnT>
                      <a:noFill/>
                    </a:lnT>
                    <a:lnB>
                      <a:noFill/>
                    </a:lnB>
                    <a:solidFill>
                      <a:schemeClr val="tx1">
                        <a:lumMod val="75000"/>
                        <a:lumOff val="25000"/>
                      </a:schemeClr>
                    </a:solidFill>
                  </a:tcPr>
                </a:tc>
                <a:tc>
                  <a:txBody>
                    <a:bodyPr/>
                    <a:lstStyle/>
                    <a:p>
                      <a:r>
                        <a:rPr lang="en-US" sz="2000" b="1" dirty="0"/>
                        <a:t>Java swing components are platform-independent.</a:t>
                      </a:r>
                    </a:p>
                  </a:txBody>
                  <a:tcPr marL="80580" marR="80580" marT="40290" marB="40290" anchor="ctr">
                    <a:lnL>
                      <a:noFill/>
                    </a:lnL>
                    <a:lnR>
                      <a:noFill/>
                    </a:lnR>
                    <a:lnT>
                      <a:noFill/>
                    </a:lnT>
                    <a:lnB>
                      <a:noFill/>
                    </a:lnB>
                    <a:solidFill>
                      <a:schemeClr val="tx1">
                        <a:lumMod val="50000"/>
                        <a:lumOff val="50000"/>
                      </a:schemeClr>
                    </a:solidFill>
                  </a:tcPr>
                </a:tc>
                <a:extLst>
                  <a:ext uri="{0D108BD9-81ED-4DB2-BD59-A6C34878D82A}">
                    <a16:rowId xmlns:a16="http://schemas.microsoft.com/office/drawing/2014/main" val="3442181901"/>
                  </a:ext>
                </a:extLst>
              </a:tr>
              <a:tr h="370051">
                <a:tc>
                  <a:txBody>
                    <a:bodyPr/>
                    <a:lstStyle/>
                    <a:p>
                      <a:r>
                        <a:rPr lang="en-US" sz="2000" b="1" dirty="0">
                          <a:solidFill>
                            <a:srgbClr val="FF0000"/>
                          </a:solidFill>
                        </a:rPr>
                        <a:t>AWT components are heavyweight.</a:t>
                      </a:r>
                    </a:p>
                  </a:txBody>
                  <a:tcPr marL="80580" marR="80580" marT="40290" marB="40290" anchor="ctr">
                    <a:lnL>
                      <a:noFill/>
                    </a:lnL>
                    <a:lnR>
                      <a:noFill/>
                    </a:lnR>
                    <a:lnT>
                      <a:noFill/>
                    </a:lnT>
                    <a:lnB>
                      <a:noFill/>
                    </a:lnB>
                    <a:solidFill>
                      <a:schemeClr val="tx1">
                        <a:lumMod val="75000"/>
                        <a:lumOff val="25000"/>
                      </a:schemeClr>
                    </a:solidFill>
                  </a:tcPr>
                </a:tc>
                <a:tc>
                  <a:txBody>
                    <a:bodyPr/>
                    <a:lstStyle/>
                    <a:p>
                      <a:r>
                        <a:rPr lang="en-US" sz="2000" b="1" dirty="0"/>
                        <a:t>Swing components are lightweight.</a:t>
                      </a:r>
                    </a:p>
                  </a:txBody>
                  <a:tcPr marL="80580" marR="80580" marT="40290" marB="40290" anchor="ctr">
                    <a:lnL>
                      <a:noFill/>
                    </a:lnL>
                    <a:lnR>
                      <a:noFill/>
                    </a:lnR>
                    <a:lnT>
                      <a:noFill/>
                    </a:lnT>
                    <a:lnB>
                      <a:noFill/>
                    </a:lnB>
                    <a:solidFill>
                      <a:schemeClr val="tx1">
                        <a:lumMod val="50000"/>
                        <a:lumOff val="50000"/>
                      </a:schemeClr>
                    </a:solidFill>
                  </a:tcPr>
                </a:tc>
                <a:extLst>
                  <a:ext uri="{0D108BD9-81ED-4DB2-BD59-A6C34878D82A}">
                    <a16:rowId xmlns:a16="http://schemas.microsoft.com/office/drawing/2014/main" val="540568405"/>
                  </a:ext>
                </a:extLst>
              </a:tr>
              <a:tr h="648188">
                <a:tc>
                  <a:txBody>
                    <a:bodyPr/>
                    <a:lstStyle/>
                    <a:p>
                      <a:r>
                        <a:rPr lang="en-US" sz="2000" b="1" dirty="0">
                          <a:solidFill>
                            <a:srgbClr val="FF0000"/>
                          </a:solidFill>
                        </a:rPr>
                        <a:t>AWT doesn't support pluggable look and feel.</a:t>
                      </a:r>
                    </a:p>
                  </a:txBody>
                  <a:tcPr marL="80580" marR="80580" marT="40290" marB="40290" anchor="ctr">
                    <a:lnL>
                      <a:noFill/>
                    </a:lnL>
                    <a:lnR>
                      <a:noFill/>
                    </a:lnR>
                    <a:lnT>
                      <a:noFill/>
                    </a:lnT>
                    <a:lnB>
                      <a:noFill/>
                    </a:lnB>
                    <a:solidFill>
                      <a:schemeClr val="tx1">
                        <a:lumMod val="75000"/>
                        <a:lumOff val="25000"/>
                      </a:schemeClr>
                    </a:solidFill>
                  </a:tcPr>
                </a:tc>
                <a:tc>
                  <a:txBody>
                    <a:bodyPr/>
                    <a:lstStyle/>
                    <a:p>
                      <a:r>
                        <a:rPr lang="en-US" sz="2000" b="1" dirty="0"/>
                        <a:t>Swing supports pluggable look and feel.</a:t>
                      </a:r>
                    </a:p>
                  </a:txBody>
                  <a:tcPr marL="80580" marR="80580" marT="40290" marB="40290" anchor="ctr">
                    <a:lnL>
                      <a:noFill/>
                    </a:lnL>
                    <a:lnR>
                      <a:noFill/>
                    </a:lnR>
                    <a:lnT>
                      <a:noFill/>
                    </a:lnT>
                    <a:lnB>
                      <a:noFill/>
                    </a:lnB>
                    <a:solidFill>
                      <a:schemeClr val="tx1">
                        <a:lumMod val="50000"/>
                        <a:lumOff val="50000"/>
                      </a:schemeClr>
                    </a:solidFill>
                  </a:tcPr>
                </a:tc>
                <a:extLst>
                  <a:ext uri="{0D108BD9-81ED-4DB2-BD59-A6C34878D82A}">
                    <a16:rowId xmlns:a16="http://schemas.microsoft.com/office/drawing/2014/main" val="3640248277"/>
                  </a:ext>
                </a:extLst>
              </a:tr>
              <a:tr h="1194884">
                <a:tc>
                  <a:txBody>
                    <a:bodyPr/>
                    <a:lstStyle/>
                    <a:p>
                      <a:r>
                        <a:rPr lang="en-US" sz="2000" b="1" dirty="0">
                          <a:solidFill>
                            <a:srgbClr val="FF0000"/>
                          </a:solidFill>
                        </a:rPr>
                        <a:t>AWT provides less components than Swing.</a:t>
                      </a:r>
                    </a:p>
                  </a:txBody>
                  <a:tcPr marL="80580" marR="80580" marT="40290" marB="40290" anchor="ctr">
                    <a:lnL>
                      <a:noFill/>
                    </a:lnL>
                    <a:lnR>
                      <a:noFill/>
                    </a:lnR>
                    <a:lnT>
                      <a:noFill/>
                    </a:lnT>
                    <a:lnB>
                      <a:noFill/>
                    </a:lnB>
                    <a:solidFill>
                      <a:schemeClr val="tx1">
                        <a:lumMod val="75000"/>
                        <a:lumOff val="25000"/>
                      </a:schemeClr>
                    </a:solidFill>
                  </a:tcPr>
                </a:tc>
                <a:tc>
                  <a:txBody>
                    <a:bodyPr/>
                    <a:lstStyle/>
                    <a:p>
                      <a:r>
                        <a:rPr lang="en-US" sz="2000" b="1" dirty="0"/>
                        <a:t>Swing provides more powerful components such as tables, lists, </a:t>
                      </a:r>
                      <a:r>
                        <a:rPr lang="en-US" sz="2000" b="1" dirty="0" err="1"/>
                        <a:t>scrollpanes</a:t>
                      </a:r>
                      <a:r>
                        <a:rPr lang="en-US" sz="2000" b="1" dirty="0"/>
                        <a:t>, </a:t>
                      </a:r>
                      <a:r>
                        <a:rPr lang="en-US" sz="2000" b="1" dirty="0" err="1"/>
                        <a:t>colorchooser</a:t>
                      </a:r>
                      <a:r>
                        <a:rPr lang="en-US" sz="2000" b="1" dirty="0"/>
                        <a:t>, </a:t>
                      </a:r>
                      <a:r>
                        <a:rPr lang="en-US" sz="2000" b="1" dirty="0" err="1"/>
                        <a:t>tabbedpane</a:t>
                      </a:r>
                      <a:r>
                        <a:rPr lang="en-US" sz="2000" b="1" dirty="0"/>
                        <a:t> etc. </a:t>
                      </a:r>
                    </a:p>
                  </a:txBody>
                  <a:tcPr marL="80580" marR="80580" marT="40290" marB="40290" anchor="ctr">
                    <a:lnL>
                      <a:noFill/>
                    </a:lnL>
                    <a:lnR>
                      <a:noFill/>
                    </a:lnR>
                    <a:lnT>
                      <a:noFill/>
                    </a:lnT>
                    <a:lnB>
                      <a:noFill/>
                    </a:lnB>
                    <a:solidFill>
                      <a:schemeClr val="tx1">
                        <a:lumMod val="50000"/>
                        <a:lumOff val="50000"/>
                      </a:schemeClr>
                    </a:solidFill>
                  </a:tcPr>
                </a:tc>
                <a:extLst>
                  <a:ext uri="{0D108BD9-81ED-4DB2-BD59-A6C34878D82A}">
                    <a16:rowId xmlns:a16="http://schemas.microsoft.com/office/drawing/2014/main" val="3363002328"/>
                  </a:ext>
                </a:extLst>
              </a:tr>
              <a:tr h="1746370">
                <a:tc>
                  <a:txBody>
                    <a:bodyPr/>
                    <a:lstStyle/>
                    <a:p>
                      <a:r>
                        <a:rPr lang="en-US" sz="2000" b="1" dirty="0">
                          <a:solidFill>
                            <a:srgbClr val="FF0000"/>
                          </a:solidFill>
                        </a:rPr>
                        <a:t>AWT doesn't follows MVC(Model View Controller) where model represents data, view represents presentation and controller acts as an interface between model and view.</a:t>
                      </a:r>
                    </a:p>
                  </a:txBody>
                  <a:tcPr marL="80580" marR="80580" marT="40290" marB="40290" anchor="ctr">
                    <a:lnL>
                      <a:noFill/>
                    </a:lnL>
                    <a:lnR>
                      <a:noFill/>
                    </a:lnR>
                    <a:lnT>
                      <a:noFill/>
                    </a:lnT>
                    <a:lnB>
                      <a:noFill/>
                    </a:lnB>
                    <a:solidFill>
                      <a:schemeClr val="tx1">
                        <a:lumMod val="75000"/>
                        <a:lumOff val="25000"/>
                      </a:schemeClr>
                    </a:solidFill>
                  </a:tcPr>
                </a:tc>
                <a:tc>
                  <a:txBody>
                    <a:bodyPr/>
                    <a:lstStyle/>
                    <a:p>
                      <a:r>
                        <a:rPr lang="en-US" sz="2000" b="1" dirty="0"/>
                        <a:t>Swing follows MVC. </a:t>
                      </a:r>
                    </a:p>
                  </a:txBody>
                  <a:tcPr marL="80580" marR="80580" marT="40290" marB="40290" anchor="ctr">
                    <a:lnL>
                      <a:noFill/>
                    </a:lnL>
                    <a:lnR>
                      <a:noFill/>
                    </a:lnR>
                    <a:lnT>
                      <a:noFill/>
                    </a:lnT>
                    <a:lnB>
                      <a:noFill/>
                    </a:lnB>
                    <a:solidFill>
                      <a:schemeClr val="tx1">
                        <a:lumMod val="50000"/>
                        <a:lumOff val="50000"/>
                      </a:schemeClr>
                    </a:solidFill>
                  </a:tcPr>
                </a:tc>
                <a:extLst>
                  <a:ext uri="{0D108BD9-81ED-4DB2-BD59-A6C34878D82A}">
                    <a16:rowId xmlns:a16="http://schemas.microsoft.com/office/drawing/2014/main" val="3262037263"/>
                  </a:ext>
                </a:extLst>
              </a:tr>
            </a:tbl>
          </a:graphicData>
        </a:graphic>
      </p:graphicFrame>
      <p:sp>
        <p:nvSpPr>
          <p:cNvPr id="7" name="Rectangle 1"/>
          <p:cNvSpPr>
            <a:spLocks noChangeArrowheads="1"/>
          </p:cNvSpPr>
          <p:nvPr/>
        </p:nvSpPr>
        <p:spPr bwMode="auto">
          <a:xfrm>
            <a:off x="3866604" y="200523"/>
            <a:ext cx="81773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There are many differences between java </a:t>
            </a:r>
            <a:r>
              <a:rPr kumimoji="0" lang="en-US" altLang="en-US" sz="1800" b="0" i="0" u="none" strike="noStrike" cap="none" normalizeH="0" baseline="0" dirty="0" err="1" smtClean="0">
                <a:ln>
                  <a:noFill/>
                </a:ln>
                <a:solidFill>
                  <a:schemeClr val="tx1"/>
                </a:solidFill>
                <a:effectLst/>
                <a:latin typeface="Arial" panose="020B0604020202020204" pitchFamily="34" charset="0"/>
              </a:rPr>
              <a:t>awt</a:t>
            </a:r>
            <a:r>
              <a:rPr kumimoji="0" lang="en-US" altLang="en-US" sz="1800" b="0" i="0" u="none" strike="noStrike" cap="none" normalizeH="0" baseline="0" dirty="0" smtClean="0">
                <a:ln>
                  <a:noFill/>
                </a:ln>
                <a:solidFill>
                  <a:schemeClr val="tx1"/>
                </a:solidFill>
                <a:effectLst/>
                <a:latin typeface="Arial" panose="020B0604020202020204" pitchFamily="34" charset="0"/>
              </a:rPr>
              <a:t> and swing that are given below.</a:t>
            </a:r>
            <a:endParaRPr kumimoji="0" lang="en-US" altLang="en-US" sz="1300" b="1" i="0" u="none" strike="noStrike" cap="none" normalizeH="0" baseline="0" dirty="0" smtClean="0">
              <a:ln>
                <a:noFill/>
              </a:ln>
              <a:solidFill>
                <a:schemeClr val="tx1"/>
              </a:solidFill>
              <a:effectLst/>
              <a:latin typeface="Arial" panose="020B0604020202020204" pitchFamily="34" charset="0"/>
            </a:endParaRPr>
          </a:p>
        </p:txBody>
      </p:sp>
      <p:sp>
        <p:nvSpPr>
          <p:cNvPr id="2" name="Rectangle 1"/>
          <p:cNvSpPr/>
          <p:nvPr/>
        </p:nvSpPr>
        <p:spPr>
          <a:xfrm>
            <a:off x="455860" y="230318"/>
            <a:ext cx="751616" cy="369332"/>
          </a:xfrm>
          <a:prstGeom prst="rect">
            <a:avLst/>
          </a:prstGeom>
        </p:spPr>
        <p:txBody>
          <a:bodyPr wrap="none">
            <a:spAutoFit/>
          </a:bodyPr>
          <a:lstStyle/>
          <a:p>
            <a:r>
              <a:rPr lang="en-US" b="1" dirty="0"/>
              <a:t>Swing</a:t>
            </a:r>
            <a:endParaRPr lang="en-US" dirty="0"/>
          </a:p>
        </p:txBody>
      </p:sp>
    </p:spTree>
    <p:extLst>
      <p:ext uri="{BB962C8B-B14F-4D97-AF65-F5344CB8AC3E}">
        <p14:creationId xmlns:p14="http://schemas.microsoft.com/office/powerpoint/2010/main" val="8296089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9818" y="117693"/>
            <a:ext cx="11691256" cy="6555641"/>
          </a:xfrm>
          <a:prstGeom prst="rect">
            <a:avLst/>
          </a:prstGeom>
        </p:spPr>
        <p:txBody>
          <a:bodyPr wrap="square">
            <a:spAutoFit/>
          </a:bodyPr>
          <a:lstStyle/>
          <a:p>
            <a:r>
              <a:rPr lang="en-US" sz="2000" b="1" dirty="0"/>
              <a:t>Difference Between AWT and Swing</a:t>
            </a:r>
          </a:p>
          <a:p>
            <a:r>
              <a:rPr lang="en-US" sz="2000" b="1" dirty="0"/>
              <a:t>Definition</a:t>
            </a:r>
          </a:p>
          <a:p>
            <a:pPr algn="just"/>
            <a:r>
              <a:rPr lang="en-US" sz="2000" dirty="0"/>
              <a:t>AWT is a collection of GUI components (widgets) and other related services required for GUI programming in Java. Swing is a part of Java Foundation Classes (JFC) that is used to create Java-based Front end GUI applications. Hence, this explains the main difference between AWT and Swing in Java.</a:t>
            </a:r>
          </a:p>
          <a:p>
            <a:r>
              <a:rPr lang="en-US" sz="2000" b="1" dirty="0" smtClean="0"/>
              <a:t>Type : </a:t>
            </a:r>
            <a:r>
              <a:rPr lang="en-US" sz="2000" dirty="0" smtClean="0"/>
              <a:t>AWT </a:t>
            </a:r>
            <a:r>
              <a:rPr lang="en-US" sz="2000" dirty="0"/>
              <a:t>components are heavyweight while Swing components are lightweight.</a:t>
            </a:r>
          </a:p>
          <a:p>
            <a:r>
              <a:rPr lang="en-US" sz="2000" b="1" dirty="0"/>
              <a:t>Platform Dependency</a:t>
            </a:r>
          </a:p>
          <a:p>
            <a:pPr algn="just"/>
            <a:r>
              <a:rPr lang="en-US" sz="2000" dirty="0"/>
              <a:t>Another major difference between AWT and Swing in Java is that AWT is platform dependent while Swing is platform independent.</a:t>
            </a:r>
          </a:p>
          <a:p>
            <a:r>
              <a:rPr lang="en-US" sz="2000" b="1" dirty="0" smtClean="0"/>
              <a:t>Display: </a:t>
            </a:r>
            <a:r>
              <a:rPr lang="en-US" sz="2000" dirty="0" smtClean="0"/>
              <a:t>Moreover</a:t>
            </a:r>
            <a:r>
              <a:rPr lang="en-US" sz="2000" dirty="0"/>
              <a:t>, AWT does not support a pluggable look and feel. Swing supports a pluggable look and feel. This is also an important difference between AWT and Swing in Java.</a:t>
            </a:r>
          </a:p>
          <a:p>
            <a:r>
              <a:rPr lang="en-US" sz="2000" b="1" dirty="0" smtClean="0"/>
              <a:t>Components: </a:t>
            </a:r>
            <a:r>
              <a:rPr lang="en-US" sz="2000" dirty="0" smtClean="0"/>
              <a:t>Also</a:t>
            </a:r>
            <a:r>
              <a:rPr lang="en-US" sz="2000" dirty="0"/>
              <a:t>, Swing has more advanced components than AWT.</a:t>
            </a:r>
          </a:p>
          <a:p>
            <a:r>
              <a:rPr lang="en-US" sz="2000" b="1" dirty="0" smtClean="0"/>
              <a:t>Speed : </a:t>
            </a:r>
            <a:r>
              <a:rPr lang="en-US" sz="2000" dirty="0" smtClean="0"/>
              <a:t>Furthermore</a:t>
            </a:r>
            <a:r>
              <a:rPr lang="en-US" sz="2000" dirty="0"/>
              <a:t>, execution of AWT is slower. However, Swing executes faster.</a:t>
            </a:r>
          </a:p>
          <a:p>
            <a:r>
              <a:rPr lang="en-US" sz="2000" b="1" dirty="0" smtClean="0"/>
              <a:t>MVC: </a:t>
            </a:r>
            <a:r>
              <a:rPr lang="en-US" sz="2000" dirty="0" smtClean="0"/>
              <a:t>AWT </a:t>
            </a:r>
            <a:r>
              <a:rPr lang="en-US" sz="2000" dirty="0"/>
              <a:t>does not support </a:t>
            </a:r>
            <a:r>
              <a:rPr lang="en-US" sz="2000" dirty="0" smtClean="0">
                <a:solidFill>
                  <a:srgbClr val="FF0000"/>
                </a:solidFill>
              </a:rPr>
              <a:t>Modern View Component </a:t>
            </a:r>
            <a:r>
              <a:rPr lang="en-US" sz="2000" dirty="0"/>
              <a:t>pattern while Swing supports </a:t>
            </a:r>
            <a:r>
              <a:rPr lang="en-US" sz="2000" dirty="0" smtClean="0"/>
              <a:t>Data, Presentation, interface component </a:t>
            </a:r>
            <a:r>
              <a:rPr lang="en-US" sz="2000" dirty="0"/>
              <a:t>pattern. This is another difference between AWT and Swing.</a:t>
            </a:r>
          </a:p>
          <a:p>
            <a:r>
              <a:rPr lang="en-US" sz="2000" b="1" dirty="0"/>
              <a:t>Memory Space</a:t>
            </a:r>
          </a:p>
          <a:p>
            <a:pPr algn="just"/>
            <a:r>
              <a:rPr lang="en-US" sz="2000" dirty="0"/>
              <a:t>Moreover, AWT components require more memory space while Swing components do not require much memory space.</a:t>
            </a:r>
          </a:p>
          <a:p>
            <a:r>
              <a:rPr lang="en-US" sz="2000" b="1" dirty="0"/>
              <a:t>Package</a:t>
            </a:r>
          </a:p>
          <a:p>
            <a:pPr algn="just"/>
            <a:r>
              <a:rPr lang="en-US" sz="2000" dirty="0"/>
              <a:t>The programmer has to import the </a:t>
            </a:r>
            <a:r>
              <a:rPr lang="en-US" sz="2000" dirty="0" err="1"/>
              <a:t>javax.awt</a:t>
            </a:r>
            <a:r>
              <a:rPr lang="en-US" sz="2000" dirty="0"/>
              <a:t> package to develop an AWT-based GUI. However, the programmer has to import </a:t>
            </a:r>
            <a:r>
              <a:rPr lang="en-US" sz="2000" dirty="0" err="1"/>
              <a:t>javax.swing</a:t>
            </a:r>
            <a:r>
              <a:rPr lang="en-US" sz="2000" dirty="0"/>
              <a:t> package to write a Swing application.</a:t>
            </a:r>
            <a:endParaRPr lang="en-US" sz="2000" dirty="0">
              <a:effectLst/>
            </a:endParaRPr>
          </a:p>
        </p:txBody>
      </p:sp>
    </p:spTree>
    <p:extLst>
      <p:ext uri="{BB962C8B-B14F-4D97-AF65-F5344CB8AC3E}">
        <p14:creationId xmlns:p14="http://schemas.microsoft.com/office/powerpoint/2010/main" val="292239166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645" y="287383"/>
            <a:ext cx="10816045" cy="6348548"/>
          </a:xfrm>
          <a:prstGeom prst="rect">
            <a:avLst/>
          </a:prstGeom>
        </p:spPr>
      </p:pic>
    </p:spTree>
    <p:extLst>
      <p:ext uri="{BB962C8B-B14F-4D97-AF65-F5344CB8AC3E}">
        <p14:creationId xmlns:p14="http://schemas.microsoft.com/office/powerpoint/2010/main" val="234142296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9020819"/>
              </p:ext>
            </p:extLst>
          </p:nvPr>
        </p:nvGraphicFramePr>
        <p:xfrm>
          <a:off x="132806" y="337164"/>
          <a:ext cx="8070668" cy="5151120"/>
        </p:xfrm>
        <a:graphic>
          <a:graphicData uri="http://schemas.openxmlformats.org/drawingml/2006/table">
            <a:tbl>
              <a:tblPr>
                <a:tableStyleId>{35758FB7-9AC5-4552-8A53-C91805E547FA}</a:tableStyleId>
              </a:tblPr>
              <a:tblGrid>
                <a:gridCol w="3519289">
                  <a:extLst>
                    <a:ext uri="{9D8B030D-6E8A-4147-A177-3AD203B41FA5}">
                      <a16:colId xmlns:a16="http://schemas.microsoft.com/office/drawing/2014/main" val="2258113271"/>
                    </a:ext>
                  </a:extLst>
                </a:gridCol>
                <a:gridCol w="4551379">
                  <a:extLst>
                    <a:ext uri="{9D8B030D-6E8A-4147-A177-3AD203B41FA5}">
                      <a16:colId xmlns:a16="http://schemas.microsoft.com/office/drawing/2014/main" val="3278118768"/>
                    </a:ext>
                  </a:extLst>
                </a:gridCol>
              </a:tblGrid>
              <a:tr h="0">
                <a:tc>
                  <a:txBody>
                    <a:bodyPr/>
                    <a:lstStyle/>
                    <a:p>
                      <a:r>
                        <a:rPr lang="en-US" sz="2800" dirty="0"/>
                        <a:t>Method</a:t>
                      </a:r>
                    </a:p>
                  </a:txBody>
                  <a:tcPr anchor="ctr"/>
                </a:tc>
                <a:tc>
                  <a:txBody>
                    <a:bodyPr/>
                    <a:lstStyle/>
                    <a:p>
                      <a:r>
                        <a:rPr lang="en-US" sz="2800"/>
                        <a:t>Description</a:t>
                      </a:r>
                    </a:p>
                  </a:txBody>
                  <a:tcPr anchor="ctr"/>
                </a:tc>
                <a:extLst>
                  <a:ext uri="{0D108BD9-81ED-4DB2-BD59-A6C34878D82A}">
                    <a16:rowId xmlns:a16="http://schemas.microsoft.com/office/drawing/2014/main" val="3447281061"/>
                  </a:ext>
                </a:extLst>
              </a:tr>
              <a:tr h="0">
                <a:tc>
                  <a:txBody>
                    <a:bodyPr/>
                    <a:lstStyle/>
                    <a:p>
                      <a:r>
                        <a:rPr lang="en-US" sz="2800"/>
                        <a:t>public void add(Component c)</a:t>
                      </a:r>
                    </a:p>
                  </a:txBody>
                  <a:tcPr anchor="ctr"/>
                </a:tc>
                <a:tc>
                  <a:txBody>
                    <a:bodyPr/>
                    <a:lstStyle/>
                    <a:p>
                      <a:r>
                        <a:rPr lang="en-US" sz="2800"/>
                        <a:t>add a component on another component.</a:t>
                      </a:r>
                    </a:p>
                  </a:txBody>
                  <a:tcPr anchor="ctr"/>
                </a:tc>
                <a:extLst>
                  <a:ext uri="{0D108BD9-81ED-4DB2-BD59-A6C34878D82A}">
                    <a16:rowId xmlns:a16="http://schemas.microsoft.com/office/drawing/2014/main" val="1108146797"/>
                  </a:ext>
                </a:extLst>
              </a:tr>
              <a:tr h="0">
                <a:tc>
                  <a:txBody>
                    <a:bodyPr/>
                    <a:lstStyle/>
                    <a:p>
                      <a:r>
                        <a:rPr lang="en-US" sz="2800"/>
                        <a:t>public void setSize(int width,int height)</a:t>
                      </a:r>
                    </a:p>
                  </a:txBody>
                  <a:tcPr anchor="ctr"/>
                </a:tc>
                <a:tc>
                  <a:txBody>
                    <a:bodyPr/>
                    <a:lstStyle/>
                    <a:p>
                      <a:r>
                        <a:rPr lang="en-US" sz="2800"/>
                        <a:t>sets size of the component.</a:t>
                      </a:r>
                    </a:p>
                  </a:txBody>
                  <a:tcPr anchor="ctr"/>
                </a:tc>
                <a:extLst>
                  <a:ext uri="{0D108BD9-81ED-4DB2-BD59-A6C34878D82A}">
                    <a16:rowId xmlns:a16="http://schemas.microsoft.com/office/drawing/2014/main" val="1609267322"/>
                  </a:ext>
                </a:extLst>
              </a:tr>
              <a:tr h="0">
                <a:tc>
                  <a:txBody>
                    <a:bodyPr/>
                    <a:lstStyle/>
                    <a:p>
                      <a:r>
                        <a:rPr lang="en-US" sz="2800"/>
                        <a:t>public void setLayout(LayoutManager m)</a:t>
                      </a:r>
                    </a:p>
                  </a:txBody>
                  <a:tcPr anchor="ctr"/>
                </a:tc>
                <a:tc>
                  <a:txBody>
                    <a:bodyPr/>
                    <a:lstStyle/>
                    <a:p>
                      <a:r>
                        <a:rPr lang="en-US" sz="2800"/>
                        <a:t>sets the layout manager for the component.</a:t>
                      </a:r>
                    </a:p>
                  </a:txBody>
                  <a:tcPr anchor="ctr"/>
                </a:tc>
                <a:extLst>
                  <a:ext uri="{0D108BD9-81ED-4DB2-BD59-A6C34878D82A}">
                    <a16:rowId xmlns:a16="http://schemas.microsoft.com/office/drawing/2014/main" val="319052927"/>
                  </a:ext>
                </a:extLst>
              </a:tr>
              <a:tr h="0">
                <a:tc>
                  <a:txBody>
                    <a:bodyPr/>
                    <a:lstStyle/>
                    <a:p>
                      <a:r>
                        <a:rPr lang="en-US" sz="2800" dirty="0"/>
                        <a:t>public void </a:t>
                      </a:r>
                      <a:r>
                        <a:rPr lang="en-US" sz="2800" dirty="0" err="1"/>
                        <a:t>setVisible</a:t>
                      </a:r>
                      <a:r>
                        <a:rPr lang="en-US" sz="2800" dirty="0"/>
                        <a:t>(</a:t>
                      </a:r>
                      <a:r>
                        <a:rPr lang="en-US" sz="2800" dirty="0" err="1"/>
                        <a:t>boolean</a:t>
                      </a:r>
                      <a:r>
                        <a:rPr lang="en-US" sz="2800" dirty="0"/>
                        <a:t> b)</a:t>
                      </a:r>
                    </a:p>
                  </a:txBody>
                  <a:tcPr anchor="ctr"/>
                </a:tc>
                <a:tc>
                  <a:txBody>
                    <a:bodyPr/>
                    <a:lstStyle/>
                    <a:p>
                      <a:r>
                        <a:rPr lang="en-US" sz="2800" dirty="0"/>
                        <a:t>sets the visibility of the component. It is by default false.</a:t>
                      </a:r>
                    </a:p>
                  </a:txBody>
                  <a:tcPr anchor="ctr"/>
                </a:tc>
                <a:extLst>
                  <a:ext uri="{0D108BD9-81ED-4DB2-BD59-A6C34878D82A}">
                    <a16:rowId xmlns:a16="http://schemas.microsoft.com/office/drawing/2014/main" val="3496739401"/>
                  </a:ext>
                </a:extLst>
              </a:tr>
            </a:tbl>
          </a:graphicData>
        </a:graphic>
      </p:graphicFrame>
      <p:sp>
        <p:nvSpPr>
          <p:cNvPr id="5" name="Rectangle 4"/>
          <p:cNvSpPr/>
          <p:nvPr/>
        </p:nvSpPr>
        <p:spPr>
          <a:xfrm>
            <a:off x="8704217" y="337164"/>
            <a:ext cx="3274423" cy="6555641"/>
          </a:xfrm>
          <a:prstGeom prst="rect">
            <a:avLst/>
          </a:prstGeom>
        </p:spPr>
        <p:txBody>
          <a:bodyPr wrap="square">
            <a:spAutoFit/>
          </a:bodyPr>
          <a:lstStyle/>
          <a:p>
            <a:pPr>
              <a:buFont typeface="Arial" panose="020B0604020202020204" pitchFamily="34" charset="0"/>
              <a:buChar char="•"/>
            </a:pPr>
            <a:r>
              <a:rPr lang="en-US" sz="2000" b="1" dirty="0" err="1"/>
              <a:t>JButton</a:t>
            </a:r>
            <a:r>
              <a:rPr lang="en-US" sz="2000" b="1" dirty="0"/>
              <a:t> class</a:t>
            </a:r>
          </a:p>
          <a:p>
            <a:pPr>
              <a:buFont typeface="Arial" panose="020B0604020202020204" pitchFamily="34" charset="0"/>
              <a:buChar char="•"/>
            </a:pPr>
            <a:r>
              <a:rPr lang="en-US" sz="2000" b="1" dirty="0" err="1"/>
              <a:t>JRadioButton</a:t>
            </a:r>
            <a:r>
              <a:rPr lang="en-US" sz="2000" b="1" dirty="0"/>
              <a:t> class</a:t>
            </a:r>
          </a:p>
          <a:p>
            <a:pPr>
              <a:buFont typeface="Arial" panose="020B0604020202020204" pitchFamily="34" charset="0"/>
              <a:buChar char="•"/>
            </a:pPr>
            <a:r>
              <a:rPr lang="en-US" sz="2000" b="1" dirty="0" err="1"/>
              <a:t>JTextArea</a:t>
            </a:r>
            <a:r>
              <a:rPr lang="en-US" sz="2000" b="1" dirty="0"/>
              <a:t> class</a:t>
            </a:r>
          </a:p>
          <a:p>
            <a:pPr>
              <a:buFont typeface="Arial" panose="020B0604020202020204" pitchFamily="34" charset="0"/>
              <a:buChar char="•"/>
            </a:pPr>
            <a:r>
              <a:rPr lang="en-US" sz="2000" b="1" dirty="0" err="1"/>
              <a:t>JComboBox</a:t>
            </a:r>
            <a:r>
              <a:rPr lang="en-US" sz="2000" b="1" dirty="0"/>
              <a:t> class</a:t>
            </a:r>
          </a:p>
          <a:p>
            <a:pPr>
              <a:buFont typeface="Arial" panose="020B0604020202020204" pitchFamily="34" charset="0"/>
              <a:buChar char="•"/>
            </a:pPr>
            <a:r>
              <a:rPr lang="en-US" sz="2000" b="1" dirty="0" err="1"/>
              <a:t>JTable</a:t>
            </a:r>
            <a:r>
              <a:rPr lang="en-US" sz="2000" b="1" dirty="0"/>
              <a:t> class</a:t>
            </a:r>
          </a:p>
          <a:p>
            <a:pPr>
              <a:buFont typeface="Arial" panose="020B0604020202020204" pitchFamily="34" charset="0"/>
              <a:buChar char="•"/>
            </a:pPr>
            <a:r>
              <a:rPr lang="en-US" sz="2000" b="1" dirty="0" err="1"/>
              <a:t>JColorChooser</a:t>
            </a:r>
            <a:r>
              <a:rPr lang="en-US" sz="2000" b="1" dirty="0"/>
              <a:t> class</a:t>
            </a:r>
          </a:p>
          <a:p>
            <a:pPr>
              <a:buFont typeface="Arial" panose="020B0604020202020204" pitchFamily="34" charset="0"/>
              <a:buChar char="•"/>
            </a:pPr>
            <a:r>
              <a:rPr lang="en-US" sz="2000" b="1" dirty="0" err="1"/>
              <a:t>JProgressBar</a:t>
            </a:r>
            <a:r>
              <a:rPr lang="en-US" sz="2000" b="1" dirty="0"/>
              <a:t> class</a:t>
            </a:r>
          </a:p>
          <a:p>
            <a:pPr>
              <a:buFont typeface="Arial" panose="020B0604020202020204" pitchFamily="34" charset="0"/>
              <a:buChar char="•"/>
            </a:pPr>
            <a:r>
              <a:rPr lang="en-US" sz="2000" b="1" dirty="0" err="1"/>
              <a:t>JSlider</a:t>
            </a:r>
            <a:r>
              <a:rPr lang="en-US" sz="2000" b="1" dirty="0"/>
              <a:t> class</a:t>
            </a:r>
          </a:p>
          <a:p>
            <a:pPr>
              <a:buFont typeface="Arial" panose="020B0604020202020204" pitchFamily="34" charset="0"/>
              <a:buChar char="•"/>
            </a:pPr>
            <a:r>
              <a:rPr lang="en-US" sz="2000" b="1" dirty="0"/>
              <a:t>Digital Watch</a:t>
            </a:r>
          </a:p>
          <a:p>
            <a:pPr>
              <a:buFont typeface="Arial" panose="020B0604020202020204" pitchFamily="34" charset="0"/>
              <a:buChar char="•"/>
            </a:pPr>
            <a:r>
              <a:rPr lang="en-US" sz="2000" b="1" dirty="0"/>
              <a:t>Graphics in swing</a:t>
            </a:r>
          </a:p>
          <a:p>
            <a:pPr>
              <a:buFont typeface="Arial" panose="020B0604020202020204" pitchFamily="34" charset="0"/>
              <a:buChar char="•"/>
            </a:pPr>
            <a:r>
              <a:rPr lang="en-US" sz="2000" b="1" dirty="0"/>
              <a:t>Displaying image</a:t>
            </a:r>
          </a:p>
          <a:p>
            <a:pPr>
              <a:buFont typeface="Arial" panose="020B0604020202020204" pitchFamily="34" charset="0"/>
              <a:buChar char="•"/>
            </a:pPr>
            <a:r>
              <a:rPr lang="en-US" sz="2000" b="1" dirty="0"/>
              <a:t>Edit menu code for Notepad</a:t>
            </a:r>
          </a:p>
          <a:p>
            <a:pPr>
              <a:buFont typeface="Arial" panose="020B0604020202020204" pitchFamily="34" charset="0"/>
              <a:buChar char="•"/>
            </a:pPr>
            <a:r>
              <a:rPr lang="en-US" sz="2000" b="1" dirty="0" err="1"/>
              <a:t>OpenDialog</a:t>
            </a:r>
            <a:r>
              <a:rPr lang="en-US" sz="2000" b="1" dirty="0"/>
              <a:t> Box</a:t>
            </a:r>
          </a:p>
          <a:p>
            <a:pPr>
              <a:buFont typeface="Arial" panose="020B0604020202020204" pitchFamily="34" charset="0"/>
              <a:buChar char="•"/>
            </a:pPr>
            <a:r>
              <a:rPr lang="en-US" sz="2000" b="1" dirty="0"/>
              <a:t>Notepad</a:t>
            </a:r>
          </a:p>
          <a:p>
            <a:pPr>
              <a:buFont typeface="Arial" panose="020B0604020202020204" pitchFamily="34" charset="0"/>
              <a:buChar char="•"/>
            </a:pPr>
            <a:r>
              <a:rPr lang="en-US" sz="2000" b="1" dirty="0"/>
              <a:t>Puzzle Game</a:t>
            </a:r>
          </a:p>
          <a:p>
            <a:pPr>
              <a:buFont typeface="Arial" panose="020B0604020202020204" pitchFamily="34" charset="0"/>
              <a:buChar char="•"/>
            </a:pPr>
            <a:r>
              <a:rPr lang="en-US" sz="2000" b="1" dirty="0"/>
              <a:t>Pic Puzzle Game</a:t>
            </a:r>
          </a:p>
          <a:p>
            <a:pPr>
              <a:buFont typeface="Arial" panose="020B0604020202020204" pitchFamily="34" charset="0"/>
              <a:buChar char="•"/>
            </a:pPr>
            <a:r>
              <a:rPr lang="en-US" sz="2000" b="1" dirty="0"/>
              <a:t>Tic Tac Toe Game</a:t>
            </a:r>
          </a:p>
          <a:p>
            <a:pPr>
              <a:buFont typeface="Arial" panose="020B0604020202020204" pitchFamily="34" charset="0"/>
              <a:buChar char="•"/>
            </a:pPr>
            <a:r>
              <a:rPr lang="en-US" sz="2000" b="1" dirty="0" err="1"/>
              <a:t>BorderLayout</a:t>
            </a:r>
            <a:endParaRPr lang="en-US" sz="2000" b="1" dirty="0"/>
          </a:p>
          <a:p>
            <a:pPr>
              <a:buFont typeface="Arial" panose="020B0604020202020204" pitchFamily="34" charset="0"/>
              <a:buChar char="•"/>
            </a:pPr>
            <a:r>
              <a:rPr lang="en-US" sz="2000" b="1" dirty="0" err="1"/>
              <a:t>GridLayout</a:t>
            </a:r>
            <a:endParaRPr lang="en-US" sz="2000" b="1" dirty="0"/>
          </a:p>
          <a:p>
            <a:pPr>
              <a:buFont typeface="Arial" panose="020B0604020202020204" pitchFamily="34" charset="0"/>
              <a:buChar char="•"/>
            </a:pPr>
            <a:r>
              <a:rPr lang="en-US" sz="2000" b="1" dirty="0" err="1"/>
              <a:t>FlowLayout</a:t>
            </a:r>
            <a:endParaRPr lang="en-US" sz="2000" b="1" dirty="0"/>
          </a:p>
          <a:p>
            <a:pPr>
              <a:buFont typeface="Arial" panose="020B0604020202020204" pitchFamily="34" charset="0"/>
              <a:buChar char="•"/>
            </a:pPr>
            <a:r>
              <a:rPr lang="en-US" sz="2000" b="1" dirty="0" err="1"/>
              <a:t>CardLayout</a:t>
            </a:r>
            <a:endParaRPr lang="en-US" sz="2000" b="1" dirty="0"/>
          </a:p>
        </p:txBody>
      </p:sp>
    </p:spTree>
    <p:extLst>
      <p:ext uri="{BB962C8B-B14F-4D97-AF65-F5344CB8AC3E}">
        <p14:creationId xmlns:p14="http://schemas.microsoft.com/office/powerpoint/2010/main" val="341818328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7590" y="297182"/>
            <a:ext cx="6096000" cy="4401205"/>
          </a:xfrm>
          <a:prstGeom prst="rect">
            <a:avLst/>
          </a:prstGeom>
          <a:ln w="57150">
            <a:solidFill>
              <a:schemeClr val="tx1"/>
            </a:solidFill>
          </a:ln>
        </p:spPr>
        <p:txBody>
          <a:bodyPr>
            <a:spAutoFit/>
          </a:bodyPr>
          <a:lstStyle/>
          <a:p>
            <a:r>
              <a:rPr lang="en-US" sz="2800" b="1" dirty="0"/>
              <a:t>import </a:t>
            </a:r>
            <a:r>
              <a:rPr lang="en-US" sz="2800" b="1" dirty="0" err="1"/>
              <a:t>javax.swing</a:t>
            </a:r>
            <a:r>
              <a:rPr lang="en-US" sz="2800" b="1" dirty="0"/>
              <a:t>.*;</a:t>
            </a:r>
          </a:p>
          <a:p>
            <a:r>
              <a:rPr lang="en-US" sz="2800" b="1" dirty="0"/>
              <a:t>public class Example </a:t>
            </a:r>
            <a:r>
              <a:rPr lang="en-US" sz="2800" b="1" dirty="0">
                <a:solidFill>
                  <a:srgbClr val="FF0000"/>
                </a:solidFill>
              </a:rPr>
              <a:t>extends </a:t>
            </a:r>
            <a:r>
              <a:rPr lang="en-US" sz="2800" b="1" dirty="0" err="1">
                <a:solidFill>
                  <a:srgbClr val="FF0000"/>
                </a:solidFill>
              </a:rPr>
              <a:t>JFrame</a:t>
            </a:r>
            <a:r>
              <a:rPr lang="en-US" sz="2800" b="1" dirty="0"/>
              <a:t>{</a:t>
            </a:r>
          </a:p>
          <a:p>
            <a:r>
              <a:rPr lang="en-US" sz="2800" b="1" dirty="0"/>
              <a:t>public Example(){}</a:t>
            </a:r>
          </a:p>
          <a:p>
            <a:r>
              <a:rPr lang="en-US" sz="2800" b="1" dirty="0"/>
              <a:t>public Example(String s){super(s);}</a:t>
            </a:r>
          </a:p>
          <a:p>
            <a:r>
              <a:rPr lang="en-US" sz="2800" b="1" dirty="0"/>
              <a:t>public static void main(String[]</a:t>
            </a:r>
            <a:r>
              <a:rPr lang="en-US" sz="2800" b="1" dirty="0" err="1">
                <a:solidFill>
                  <a:srgbClr val="FF0000"/>
                </a:solidFill>
              </a:rPr>
              <a:t>args</a:t>
            </a:r>
            <a:r>
              <a:rPr lang="en-US" sz="2800" b="1" dirty="0"/>
              <a:t>){</a:t>
            </a:r>
          </a:p>
          <a:p>
            <a:r>
              <a:rPr lang="en-US" sz="2800" b="1" dirty="0">
                <a:solidFill>
                  <a:srgbClr val="FF0000"/>
                </a:solidFill>
              </a:rPr>
              <a:t>Example</a:t>
            </a:r>
            <a:r>
              <a:rPr lang="en-US" sz="2800" b="1" dirty="0"/>
              <a:t> </a:t>
            </a:r>
            <a:r>
              <a:rPr lang="en-US" sz="2800" b="1" dirty="0" err="1"/>
              <a:t>jf</a:t>
            </a:r>
            <a:r>
              <a:rPr lang="en-US" sz="2800" b="1" dirty="0"/>
              <a:t>=new </a:t>
            </a:r>
            <a:r>
              <a:rPr lang="en-US" sz="2800" b="1" dirty="0">
                <a:solidFill>
                  <a:srgbClr val="FF0000"/>
                </a:solidFill>
              </a:rPr>
              <a:t>Example(</a:t>
            </a:r>
            <a:r>
              <a:rPr lang="en-US" sz="2800" b="1" dirty="0"/>
              <a:t>"First Swing");</a:t>
            </a:r>
          </a:p>
          <a:p>
            <a:r>
              <a:rPr lang="en-US" sz="2800" b="1" dirty="0" err="1"/>
              <a:t>jf.setSize</a:t>
            </a:r>
            <a:r>
              <a:rPr lang="en-US" sz="2800" b="1" dirty="0"/>
              <a:t>(300,300);</a:t>
            </a:r>
          </a:p>
          <a:p>
            <a:r>
              <a:rPr lang="en-US" sz="2800" b="1" dirty="0" err="1"/>
              <a:t>jf.setVisible</a:t>
            </a:r>
            <a:r>
              <a:rPr lang="en-US" sz="2800" b="1" dirty="0"/>
              <a:t>(true);</a:t>
            </a:r>
            <a:endParaRPr lang="en-US" sz="2800" b="1" dirty="0">
              <a:solidFill>
                <a:srgbClr val="FF0000"/>
              </a:solidFill>
            </a:endParaRPr>
          </a:p>
          <a:p>
            <a:r>
              <a:rPr lang="en-US" sz="2800" b="1" dirty="0" err="1">
                <a:solidFill>
                  <a:srgbClr val="FF0000"/>
                </a:solidFill>
              </a:rPr>
              <a:t>jf.setDefaultCloseOperation</a:t>
            </a:r>
            <a:r>
              <a:rPr lang="en-US" sz="2800" b="1" dirty="0">
                <a:solidFill>
                  <a:srgbClr val="FF0000"/>
                </a:solidFill>
              </a:rPr>
              <a:t>(</a:t>
            </a:r>
            <a:r>
              <a:rPr lang="en-US" sz="2800" b="1" dirty="0" err="1">
                <a:solidFill>
                  <a:srgbClr val="FF0000"/>
                </a:solidFill>
              </a:rPr>
              <a:t>JFrame.EXIT_ON_CLOSE</a:t>
            </a:r>
            <a:r>
              <a:rPr lang="en-US" sz="2800" b="1" dirty="0" smtClean="0">
                <a:solidFill>
                  <a:srgbClr val="FF0000"/>
                </a:solidFill>
              </a:rPr>
              <a:t>); </a:t>
            </a:r>
            <a:r>
              <a:rPr lang="en-US" sz="2800" b="1" dirty="0" smtClean="0"/>
              <a:t>}}</a:t>
            </a:r>
            <a:endParaRPr lang="en-US" sz="2800" b="1" dirty="0"/>
          </a:p>
        </p:txBody>
      </p:sp>
      <p:sp>
        <p:nvSpPr>
          <p:cNvPr id="5" name="Rectangle 4"/>
          <p:cNvSpPr/>
          <p:nvPr/>
        </p:nvSpPr>
        <p:spPr>
          <a:xfrm>
            <a:off x="6223590" y="2497784"/>
            <a:ext cx="5812465" cy="3970318"/>
          </a:xfrm>
          <a:prstGeom prst="rect">
            <a:avLst/>
          </a:prstGeom>
          <a:ln w="57150">
            <a:solidFill>
              <a:schemeClr val="tx1"/>
            </a:solidFill>
          </a:ln>
        </p:spPr>
        <p:txBody>
          <a:bodyPr wrap="square">
            <a:spAutoFit/>
          </a:bodyPr>
          <a:lstStyle/>
          <a:p>
            <a:r>
              <a:rPr lang="en-US" sz="2800" b="1" dirty="0"/>
              <a:t>import </a:t>
            </a:r>
            <a:r>
              <a:rPr lang="en-US" sz="2800" b="1" dirty="0" err="1"/>
              <a:t>javax.swing</a:t>
            </a:r>
            <a:r>
              <a:rPr lang="en-US" sz="2800" b="1" dirty="0"/>
              <a:t>.*;</a:t>
            </a:r>
          </a:p>
          <a:p>
            <a:r>
              <a:rPr lang="en-US" sz="2800" b="1" dirty="0"/>
              <a:t>public class </a:t>
            </a:r>
            <a:r>
              <a:rPr lang="en-US" sz="2800" b="1" dirty="0" smtClean="0"/>
              <a:t>Example{</a:t>
            </a:r>
            <a:endParaRPr lang="en-US" sz="2800" b="1" dirty="0"/>
          </a:p>
          <a:p>
            <a:r>
              <a:rPr lang="en-US" sz="2800" b="1" dirty="0"/>
              <a:t>public static void main(String[]</a:t>
            </a:r>
            <a:r>
              <a:rPr lang="en-US" sz="2800" b="1" dirty="0" err="1"/>
              <a:t>args</a:t>
            </a:r>
            <a:r>
              <a:rPr lang="en-US" sz="2800" b="1" dirty="0"/>
              <a:t>){</a:t>
            </a:r>
          </a:p>
          <a:p>
            <a:r>
              <a:rPr lang="en-US" sz="2800" b="1" dirty="0" err="1">
                <a:solidFill>
                  <a:srgbClr val="FF0000"/>
                </a:solidFill>
              </a:rPr>
              <a:t>JFrame</a:t>
            </a:r>
            <a:r>
              <a:rPr lang="en-US" sz="2800" b="1" dirty="0">
                <a:solidFill>
                  <a:srgbClr val="FF0000"/>
                </a:solidFill>
              </a:rPr>
              <a:t> </a:t>
            </a:r>
            <a:r>
              <a:rPr lang="en-US" sz="2800" b="1" dirty="0" err="1">
                <a:solidFill>
                  <a:srgbClr val="FF0000"/>
                </a:solidFill>
              </a:rPr>
              <a:t>jf</a:t>
            </a:r>
            <a:r>
              <a:rPr lang="en-US" sz="2800" b="1" dirty="0">
                <a:solidFill>
                  <a:srgbClr val="FF0000"/>
                </a:solidFill>
              </a:rPr>
              <a:t>=new </a:t>
            </a:r>
            <a:r>
              <a:rPr lang="en-US" sz="2800" b="1" dirty="0" err="1">
                <a:solidFill>
                  <a:srgbClr val="FF0000"/>
                </a:solidFill>
              </a:rPr>
              <a:t>JFrame</a:t>
            </a:r>
            <a:r>
              <a:rPr lang="en-US" sz="2800" b="1" dirty="0">
                <a:solidFill>
                  <a:srgbClr val="FF0000"/>
                </a:solidFill>
              </a:rPr>
              <a:t>("First Swing");</a:t>
            </a:r>
          </a:p>
          <a:p>
            <a:r>
              <a:rPr lang="en-US" sz="2800" b="1" dirty="0" err="1"/>
              <a:t>jf.setSize</a:t>
            </a:r>
            <a:r>
              <a:rPr lang="en-US" sz="2800" b="1" dirty="0"/>
              <a:t>(300,300);</a:t>
            </a:r>
          </a:p>
          <a:p>
            <a:r>
              <a:rPr lang="en-US" sz="2800" b="1" dirty="0" err="1"/>
              <a:t>jf.setVisible</a:t>
            </a:r>
            <a:r>
              <a:rPr lang="en-US" sz="2800" b="1" dirty="0"/>
              <a:t>(true);</a:t>
            </a:r>
            <a:endParaRPr lang="en-US" sz="2800" b="1" dirty="0">
              <a:solidFill>
                <a:srgbClr val="FF0000"/>
              </a:solidFill>
            </a:endParaRPr>
          </a:p>
          <a:p>
            <a:r>
              <a:rPr lang="en-US" sz="2800" b="1" dirty="0" err="1">
                <a:solidFill>
                  <a:srgbClr val="FF0000"/>
                </a:solidFill>
              </a:rPr>
              <a:t>jf.setDefaultCloseOperation</a:t>
            </a:r>
            <a:r>
              <a:rPr lang="en-US" sz="2800" b="1" dirty="0">
                <a:solidFill>
                  <a:srgbClr val="FF0000"/>
                </a:solidFill>
              </a:rPr>
              <a:t>(</a:t>
            </a:r>
            <a:r>
              <a:rPr lang="en-US" sz="2800" b="1" dirty="0" err="1">
                <a:solidFill>
                  <a:srgbClr val="FF0000"/>
                </a:solidFill>
              </a:rPr>
              <a:t>JFrame.EXIT_ON_CLOSE</a:t>
            </a:r>
            <a:r>
              <a:rPr lang="en-US" sz="2800" b="1" dirty="0">
                <a:solidFill>
                  <a:srgbClr val="FF0000"/>
                </a:solidFill>
              </a:rPr>
              <a:t>);</a:t>
            </a:r>
          </a:p>
          <a:p>
            <a:r>
              <a:rPr lang="en-US" sz="2800" b="1" dirty="0"/>
              <a:t>}}</a:t>
            </a:r>
          </a:p>
        </p:txBody>
      </p:sp>
    </p:spTree>
    <p:extLst>
      <p:ext uri="{BB962C8B-B14F-4D97-AF65-F5344CB8AC3E}">
        <p14:creationId xmlns:p14="http://schemas.microsoft.com/office/powerpoint/2010/main" val="41124025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9079" y="138500"/>
            <a:ext cx="5577840" cy="6740307"/>
          </a:xfrm>
          <a:prstGeom prst="rect">
            <a:avLst/>
          </a:prstGeom>
          <a:ln w="38100">
            <a:solidFill>
              <a:schemeClr val="tx1"/>
            </a:solidFill>
          </a:ln>
        </p:spPr>
        <p:txBody>
          <a:bodyPr wrap="square">
            <a:spAutoFit/>
          </a:bodyPr>
          <a:lstStyle/>
          <a:p>
            <a:r>
              <a:rPr lang="en-US" sz="2400" b="1" dirty="0" smtClean="0">
                <a:solidFill>
                  <a:srgbClr val="7F0055"/>
                </a:solidFill>
                <a:latin typeface="Consolas" panose="020B0609020204030204" pitchFamily="49" charset="0"/>
              </a:rPr>
              <a:t>Hierarchal </a:t>
            </a:r>
          </a:p>
          <a:p>
            <a:r>
              <a:rPr lang="en-US" sz="2400" b="1" dirty="0" smtClean="0">
                <a:solidFill>
                  <a:srgbClr val="FF0000"/>
                </a:solidFill>
                <a:latin typeface="Consolas" panose="020B0609020204030204" pitchFamily="49" charset="0"/>
              </a:rPr>
              <a:t>public </a:t>
            </a:r>
            <a:r>
              <a:rPr lang="en-US" sz="2400" b="1" dirty="0">
                <a:solidFill>
                  <a:srgbClr val="FF0000"/>
                </a:solidFill>
                <a:latin typeface="Consolas" panose="020B0609020204030204" pitchFamily="49" charset="0"/>
              </a:rPr>
              <a:t>class </a:t>
            </a:r>
            <a:r>
              <a:rPr lang="en-US" sz="2400" b="1" dirty="0" smtClean="0">
                <a:solidFill>
                  <a:srgbClr val="FF0000"/>
                </a:solidFill>
                <a:latin typeface="Consolas" panose="020B0609020204030204" pitchFamily="49" charset="0"/>
              </a:rPr>
              <a:t>Main </a:t>
            </a:r>
            <a:r>
              <a:rPr lang="en-US" sz="2400" b="1" dirty="0">
                <a:solidFill>
                  <a:srgbClr val="FF0000"/>
                </a:solidFill>
                <a:latin typeface="Consolas" panose="020B0609020204030204" pitchFamily="49" charset="0"/>
              </a:rPr>
              <a:t>{</a:t>
            </a:r>
          </a:p>
          <a:p>
            <a:r>
              <a:rPr lang="en-US" sz="2400" b="1" dirty="0">
                <a:solidFill>
                  <a:srgbClr val="FF0000"/>
                </a:solidFill>
                <a:latin typeface="Consolas" panose="020B0609020204030204" pitchFamily="49" charset="0"/>
              </a:rPr>
              <a:t>public static void main(String </a:t>
            </a:r>
            <a:r>
              <a:rPr lang="en-US" sz="2400" b="1" dirty="0" err="1">
                <a:solidFill>
                  <a:srgbClr val="FF0000"/>
                </a:solidFill>
                <a:latin typeface="Consolas" panose="020B0609020204030204" pitchFamily="49" charset="0"/>
              </a:rPr>
              <a:t>args</a:t>
            </a:r>
            <a:r>
              <a:rPr lang="en-US" sz="2400" b="1" dirty="0">
                <a:solidFill>
                  <a:srgbClr val="FF0000"/>
                </a:solidFill>
                <a:latin typeface="Consolas" panose="020B0609020204030204" pitchFamily="49" charset="0"/>
              </a:rPr>
              <a:t>[]) {</a:t>
            </a:r>
          </a:p>
          <a:p>
            <a:r>
              <a:rPr lang="en-US" sz="2400" dirty="0">
                <a:solidFill>
                  <a:srgbClr val="FF0000"/>
                </a:solidFill>
                <a:latin typeface="Consolas" panose="020B0609020204030204" pitchFamily="49" charset="0"/>
              </a:rPr>
              <a:t>Son s=</a:t>
            </a:r>
            <a:r>
              <a:rPr lang="en-US" sz="2400" b="1" dirty="0">
                <a:solidFill>
                  <a:srgbClr val="FF0000"/>
                </a:solidFill>
                <a:latin typeface="Consolas" panose="020B0609020204030204" pitchFamily="49" charset="0"/>
              </a:rPr>
              <a:t>new Son</a:t>
            </a:r>
            <a:r>
              <a:rPr lang="en-US" sz="2400" b="1" dirty="0" smtClean="0">
                <a:solidFill>
                  <a:srgbClr val="FF0000"/>
                </a:solidFill>
                <a:latin typeface="Consolas" panose="020B0609020204030204" pitchFamily="49" charset="0"/>
              </a:rPr>
              <a:t>();  </a:t>
            </a:r>
            <a:r>
              <a:rPr lang="en-US" sz="2400" dirty="0" err="1" smtClean="0">
                <a:solidFill>
                  <a:srgbClr val="FF0000"/>
                </a:solidFill>
                <a:latin typeface="Consolas" panose="020B0609020204030204" pitchFamily="49" charset="0"/>
              </a:rPr>
              <a:t>s.disps</a:t>
            </a:r>
            <a:r>
              <a:rPr lang="en-US" sz="2400" dirty="0">
                <a:solidFill>
                  <a:srgbClr val="FF0000"/>
                </a:solidFill>
                <a:latin typeface="Consolas" panose="020B0609020204030204" pitchFamily="49" charset="0"/>
              </a:rPr>
              <a:t>();</a:t>
            </a:r>
          </a:p>
          <a:p>
            <a:r>
              <a:rPr lang="en-US" sz="2400" dirty="0">
                <a:solidFill>
                  <a:srgbClr val="FF0000"/>
                </a:solidFill>
                <a:latin typeface="Consolas" panose="020B0609020204030204" pitchFamily="49" charset="0"/>
              </a:rPr>
              <a:t>Daughter d=</a:t>
            </a:r>
            <a:r>
              <a:rPr lang="en-US" sz="2400" b="1" dirty="0">
                <a:solidFill>
                  <a:srgbClr val="FF0000"/>
                </a:solidFill>
                <a:latin typeface="Consolas" panose="020B0609020204030204" pitchFamily="49" charset="0"/>
              </a:rPr>
              <a:t>new Daughter();</a:t>
            </a:r>
          </a:p>
          <a:p>
            <a:r>
              <a:rPr lang="en-US" sz="2400" dirty="0" err="1">
                <a:solidFill>
                  <a:srgbClr val="FF0000"/>
                </a:solidFill>
                <a:latin typeface="Consolas" panose="020B0609020204030204" pitchFamily="49" charset="0"/>
              </a:rPr>
              <a:t>d.dispd</a:t>
            </a:r>
            <a:r>
              <a:rPr lang="en-US" sz="2400" dirty="0" smtClean="0">
                <a:solidFill>
                  <a:srgbClr val="FF0000"/>
                </a:solidFill>
                <a:latin typeface="Consolas" panose="020B0609020204030204" pitchFamily="49" charset="0"/>
              </a:rPr>
              <a:t>();} } </a:t>
            </a:r>
            <a:endParaRPr lang="en-US" sz="2400" dirty="0">
              <a:solidFill>
                <a:srgbClr val="FF0000"/>
              </a:solidFill>
              <a:latin typeface="Consolas" panose="020B0609020204030204" pitchFamily="49" charset="0"/>
            </a:endParaRPr>
          </a:p>
          <a:p>
            <a:r>
              <a:rPr lang="en-US" sz="2400" b="1" dirty="0">
                <a:solidFill>
                  <a:srgbClr val="7F0055"/>
                </a:solidFill>
                <a:latin typeface="Consolas" panose="020B0609020204030204" pitchFamily="49" charset="0"/>
              </a:rPr>
              <a:t>class</a:t>
            </a:r>
            <a:r>
              <a:rPr lang="en-US" sz="2400" b="1" dirty="0">
                <a:solidFill>
                  <a:srgbClr val="000000"/>
                </a:solidFill>
                <a:latin typeface="Consolas" panose="020B0609020204030204" pitchFamily="49" charset="0"/>
              </a:rPr>
              <a:t> Father </a:t>
            </a:r>
            <a:r>
              <a:rPr lang="en-US" sz="2400" b="1" dirty="0" smtClean="0">
                <a:solidFill>
                  <a:srgbClr val="000000"/>
                </a:solidFill>
                <a:latin typeface="Consolas" panose="020B0609020204030204" pitchFamily="49" charset="0"/>
              </a:rPr>
              <a:t>{ </a:t>
            </a:r>
            <a:r>
              <a:rPr lang="en-US" sz="2400" b="1" dirty="0" err="1" smtClean="0">
                <a:solidFill>
                  <a:srgbClr val="7F0055"/>
                </a:solidFill>
                <a:latin typeface="Consolas" panose="020B0609020204030204" pitchFamily="49" charset="0"/>
              </a:rPr>
              <a:t>int</a:t>
            </a:r>
            <a:r>
              <a:rPr lang="en-US" sz="2400" b="1" dirty="0" smtClean="0">
                <a:solidFill>
                  <a:srgbClr val="000000"/>
                </a:solidFill>
                <a:latin typeface="Consolas" panose="020B0609020204030204" pitchFamily="49" charset="0"/>
              </a:rPr>
              <a:t> </a:t>
            </a:r>
            <a:r>
              <a:rPr lang="en-US" sz="2400" b="1" dirty="0">
                <a:solidFill>
                  <a:srgbClr val="0000C0"/>
                </a:solidFill>
                <a:latin typeface="Consolas" panose="020B0609020204030204" pitchFamily="49" charset="0"/>
              </a:rPr>
              <a:t>a</a:t>
            </a:r>
            <a:r>
              <a:rPr lang="en-US" sz="2400" b="1" dirty="0">
                <a:solidFill>
                  <a:srgbClr val="000000"/>
                </a:solidFill>
                <a:latin typeface="Consolas" panose="020B0609020204030204" pitchFamily="49" charset="0"/>
              </a:rPr>
              <a:t>=20</a:t>
            </a:r>
            <a:r>
              <a:rPr lang="en-US" sz="2400" b="1" dirty="0" smtClean="0">
                <a:solidFill>
                  <a:srgbClr val="000000"/>
                </a:solidFill>
                <a:latin typeface="Consolas" panose="020B0609020204030204" pitchFamily="49" charset="0"/>
              </a:rPr>
              <a:t>; </a:t>
            </a:r>
            <a:r>
              <a:rPr lang="en-US" sz="2400" dirty="0" smtClean="0">
                <a:solidFill>
                  <a:srgbClr val="000000"/>
                </a:solidFill>
                <a:latin typeface="Consolas" panose="020B0609020204030204" pitchFamily="49" charset="0"/>
              </a:rPr>
              <a:t>}</a:t>
            </a:r>
            <a:endParaRPr lang="en-US" sz="2400" dirty="0">
              <a:solidFill>
                <a:srgbClr val="000000"/>
              </a:solidFill>
              <a:latin typeface="Consolas" panose="020B0609020204030204" pitchFamily="49" charset="0"/>
            </a:endParaRPr>
          </a:p>
          <a:p>
            <a:r>
              <a:rPr lang="en-US" sz="2400" b="1" dirty="0">
                <a:solidFill>
                  <a:srgbClr val="7F0055"/>
                </a:solidFill>
                <a:latin typeface="Consolas" panose="020B0609020204030204" pitchFamily="49" charset="0"/>
              </a:rPr>
              <a:t>class</a:t>
            </a:r>
            <a:r>
              <a:rPr lang="en-US" sz="2400" b="1" dirty="0">
                <a:solidFill>
                  <a:srgbClr val="000000"/>
                </a:solidFill>
                <a:latin typeface="Consolas" panose="020B0609020204030204" pitchFamily="49" charset="0"/>
              </a:rPr>
              <a:t> Son </a:t>
            </a:r>
            <a:r>
              <a:rPr lang="en-US" sz="2400" b="1" dirty="0">
                <a:solidFill>
                  <a:srgbClr val="7F0055"/>
                </a:solidFill>
                <a:latin typeface="Consolas" panose="020B0609020204030204" pitchFamily="49" charset="0"/>
              </a:rPr>
              <a:t>extends</a:t>
            </a:r>
            <a:r>
              <a:rPr lang="en-US" sz="2400" b="1" dirty="0">
                <a:solidFill>
                  <a:srgbClr val="000000"/>
                </a:solidFill>
                <a:latin typeface="Consolas" panose="020B0609020204030204" pitchFamily="49" charset="0"/>
              </a:rPr>
              <a:t> Father{</a:t>
            </a:r>
          </a:p>
          <a:p>
            <a:r>
              <a:rPr lang="en-US" sz="2400" b="1" dirty="0" err="1">
                <a:solidFill>
                  <a:srgbClr val="7F0055"/>
                </a:solidFill>
                <a:latin typeface="Consolas" panose="020B0609020204030204" pitchFamily="49" charset="0"/>
              </a:rPr>
              <a:t>int</a:t>
            </a:r>
            <a:r>
              <a:rPr lang="en-US" sz="2400" b="1" dirty="0">
                <a:solidFill>
                  <a:srgbClr val="000000"/>
                </a:solidFill>
                <a:latin typeface="Consolas" panose="020B0609020204030204" pitchFamily="49" charset="0"/>
              </a:rPr>
              <a:t> </a:t>
            </a:r>
            <a:r>
              <a:rPr lang="en-US" sz="2400" b="1" dirty="0">
                <a:solidFill>
                  <a:srgbClr val="0000C0"/>
                </a:solidFill>
                <a:latin typeface="Consolas" panose="020B0609020204030204" pitchFamily="49" charset="0"/>
              </a:rPr>
              <a:t>b</a:t>
            </a:r>
            <a:r>
              <a:rPr lang="en-US" sz="2400" b="1" dirty="0">
                <a:solidFill>
                  <a:srgbClr val="000000"/>
                </a:solidFill>
                <a:latin typeface="Consolas" panose="020B0609020204030204" pitchFamily="49" charset="0"/>
              </a:rPr>
              <a:t>=30;</a:t>
            </a:r>
          </a:p>
          <a:p>
            <a:r>
              <a:rPr lang="en-US" sz="2400" b="1" dirty="0">
                <a:solidFill>
                  <a:srgbClr val="7F0055"/>
                </a:solidFill>
                <a:latin typeface="Consolas" panose="020B0609020204030204" pitchFamily="49" charset="0"/>
              </a:rPr>
              <a:t>void</a:t>
            </a:r>
            <a:r>
              <a:rPr lang="en-US" sz="2400" b="1" dirty="0">
                <a:solidFill>
                  <a:srgbClr val="000000"/>
                </a:solidFill>
                <a:latin typeface="Consolas" panose="020B0609020204030204" pitchFamily="49" charset="0"/>
              </a:rPr>
              <a:t>  </a:t>
            </a:r>
            <a:r>
              <a:rPr lang="en-US" sz="2400" b="1" dirty="0" err="1">
                <a:solidFill>
                  <a:srgbClr val="000000"/>
                </a:solidFill>
                <a:latin typeface="Consolas" panose="020B0609020204030204" pitchFamily="49" charset="0"/>
              </a:rPr>
              <a:t>disps</a:t>
            </a:r>
            <a:r>
              <a:rPr lang="en-US" sz="2400" b="1" dirty="0">
                <a:solidFill>
                  <a:srgbClr val="000000"/>
                </a:solidFill>
                <a:latin typeface="Consolas" panose="020B0609020204030204" pitchFamily="49" charset="0"/>
              </a:rPr>
              <a:t>() {</a:t>
            </a:r>
          </a:p>
          <a:p>
            <a:r>
              <a:rPr lang="en-US" sz="2400" dirty="0" err="1">
                <a:solidFill>
                  <a:srgbClr val="000000"/>
                </a:solidFill>
                <a:latin typeface="Consolas" panose="020B0609020204030204" pitchFamily="49" charset="0"/>
              </a:rPr>
              <a:t>System.</a:t>
            </a:r>
            <a:r>
              <a:rPr lang="en-US" sz="2400" b="1" i="1" dirty="0" err="1">
                <a:solidFill>
                  <a:srgbClr val="0000C0"/>
                </a:solidFill>
                <a:latin typeface="Consolas" panose="020B0609020204030204" pitchFamily="49" charset="0"/>
              </a:rPr>
              <a:t>out</a:t>
            </a:r>
            <a:r>
              <a:rPr lang="en-US" sz="2400" b="1" i="1" dirty="0" err="1">
                <a:solidFill>
                  <a:srgbClr val="000000"/>
                </a:solidFill>
                <a:latin typeface="Consolas" panose="020B0609020204030204" pitchFamily="49" charset="0"/>
              </a:rPr>
              <a:t>.println</a:t>
            </a:r>
            <a:r>
              <a:rPr lang="en-US" sz="2400" b="1" i="1" dirty="0">
                <a:solidFill>
                  <a:srgbClr val="000000"/>
                </a:solidFill>
                <a:latin typeface="Consolas" panose="020B0609020204030204" pitchFamily="49" charset="0"/>
              </a:rPr>
              <a:t>(</a:t>
            </a:r>
            <a:r>
              <a:rPr lang="en-US" sz="2400" b="1" i="1" dirty="0">
                <a:solidFill>
                  <a:srgbClr val="0000C0"/>
                </a:solidFill>
                <a:latin typeface="Consolas" panose="020B0609020204030204" pitchFamily="49" charset="0"/>
              </a:rPr>
              <a:t>a</a:t>
            </a:r>
            <a:r>
              <a:rPr lang="en-US" sz="2400" b="1" i="1" dirty="0">
                <a:solidFill>
                  <a:srgbClr val="000000"/>
                </a:solidFill>
                <a:latin typeface="Consolas" panose="020B0609020204030204" pitchFamily="49" charset="0"/>
              </a:rPr>
              <a:t>);</a:t>
            </a:r>
          </a:p>
          <a:p>
            <a:r>
              <a:rPr lang="en-US" sz="2400" dirty="0" err="1">
                <a:solidFill>
                  <a:srgbClr val="000000"/>
                </a:solidFill>
                <a:latin typeface="Consolas" panose="020B0609020204030204" pitchFamily="49" charset="0"/>
              </a:rPr>
              <a:t>System.</a:t>
            </a:r>
            <a:r>
              <a:rPr lang="en-US" sz="2400" b="1" i="1" dirty="0" err="1">
                <a:solidFill>
                  <a:srgbClr val="0000C0"/>
                </a:solidFill>
                <a:latin typeface="Consolas" panose="020B0609020204030204" pitchFamily="49" charset="0"/>
              </a:rPr>
              <a:t>out</a:t>
            </a:r>
            <a:r>
              <a:rPr lang="en-US" sz="2400" b="1" i="1" dirty="0" err="1">
                <a:solidFill>
                  <a:srgbClr val="000000"/>
                </a:solidFill>
                <a:latin typeface="Consolas" panose="020B0609020204030204" pitchFamily="49" charset="0"/>
              </a:rPr>
              <a:t>.println</a:t>
            </a:r>
            <a:r>
              <a:rPr lang="en-US" sz="2400" b="1" i="1" dirty="0">
                <a:solidFill>
                  <a:srgbClr val="000000"/>
                </a:solidFill>
                <a:latin typeface="Consolas" panose="020B0609020204030204" pitchFamily="49" charset="0"/>
              </a:rPr>
              <a:t>(</a:t>
            </a:r>
            <a:r>
              <a:rPr lang="en-US" sz="2400" b="1" i="1" dirty="0">
                <a:solidFill>
                  <a:srgbClr val="0000C0"/>
                </a:solidFill>
                <a:latin typeface="Consolas" panose="020B0609020204030204" pitchFamily="49" charset="0"/>
              </a:rPr>
              <a:t>b</a:t>
            </a:r>
            <a:r>
              <a:rPr lang="en-US" sz="2400" b="1" i="1" dirty="0" smtClean="0">
                <a:solidFill>
                  <a:srgbClr val="000000"/>
                </a:solidFill>
                <a:latin typeface="Consolas" panose="020B0609020204030204" pitchFamily="49" charset="0"/>
              </a:rPr>
              <a:t>); </a:t>
            </a:r>
            <a:r>
              <a:rPr lang="en-US" sz="2400" dirty="0" smtClean="0">
                <a:solidFill>
                  <a:srgbClr val="000000"/>
                </a:solidFill>
                <a:latin typeface="Consolas" panose="020B0609020204030204" pitchFamily="49" charset="0"/>
              </a:rPr>
              <a:t>} }</a:t>
            </a:r>
            <a:endParaRPr lang="en-US" sz="2400" dirty="0">
              <a:latin typeface="Consolas" panose="020B0609020204030204" pitchFamily="49" charset="0"/>
            </a:endParaRPr>
          </a:p>
          <a:p>
            <a:r>
              <a:rPr lang="en-US" sz="2400" b="1" dirty="0">
                <a:solidFill>
                  <a:srgbClr val="7F0055"/>
                </a:solidFill>
                <a:latin typeface="Consolas" panose="020B0609020204030204" pitchFamily="49" charset="0"/>
              </a:rPr>
              <a:t>class</a:t>
            </a:r>
            <a:r>
              <a:rPr lang="en-US" sz="2400" b="1" dirty="0">
                <a:solidFill>
                  <a:srgbClr val="000000"/>
                </a:solidFill>
                <a:latin typeface="Consolas" panose="020B0609020204030204" pitchFamily="49" charset="0"/>
              </a:rPr>
              <a:t> Daughter </a:t>
            </a:r>
            <a:r>
              <a:rPr lang="en-US" sz="2400" b="1" dirty="0">
                <a:solidFill>
                  <a:srgbClr val="7F0055"/>
                </a:solidFill>
                <a:latin typeface="Consolas" panose="020B0609020204030204" pitchFamily="49" charset="0"/>
              </a:rPr>
              <a:t>extends</a:t>
            </a:r>
            <a:r>
              <a:rPr lang="en-US" sz="2400" b="1" dirty="0">
                <a:solidFill>
                  <a:srgbClr val="000000"/>
                </a:solidFill>
                <a:latin typeface="Consolas" panose="020B0609020204030204" pitchFamily="49" charset="0"/>
              </a:rPr>
              <a:t> Father</a:t>
            </a:r>
            <a:r>
              <a:rPr lang="en-US" sz="2400" b="1" dirty="0" smtClean="0">
                <a:solidFill>
                  <a:srgbClr val="000000"/>
                </a:solidFill>
                <a:latin typeface="Consolas" panose="020B0609020204030204" pitchFamily="49" charset="0"/>
              </a:rPr>
              <a:t>{</a:t>
            </a:r>
            <a:endParaRPr lang="en-US" sz="2400" dirty="0">
              <a:latin typeface="Consolas" panose="020B0609020204030204" pitchFamily="49" charset="0"/>
            </a:endParaRPr>
          </a:p>
          <a:p>
            <a:r>
              <a:rPr lang="en-US" sz="2400" b="1" dirty="0" err="1">
                <a:solidFill>
                  <a:srgbClr val="7F0055"/>
                </a:solidFill>
                <a:latin typeface="Consolas" panose="020B0609020204030204" pitchFamily="49" charset="0"/>
              </a:rPr>
              <a:t>int</a:t>
            </a:r>
            <a:r>
              <a:rPr lang="en-US" sz="2400" b="1" dirty="0">
                <a:solidFill>
                  <a:srgbClr val="000000"/>
                </a:solidFill>
                <a:latin typeface="Consolas" panose="020B0609020204030204" pitchFamily="49" charset="0"/>
              </a:rPr>
              <a:t> </a:t>
            </a:r>
            <a:r>
              <a:rPr lang="en-US" sz="2400" b="1" dirty="0">
                <a:solidFill>
                  <a:srgbClr val="0000C0"/>
                </a:solidFill>
                <a:latin typeface="Consolas" panose="020B0609020204030204" pitchFamily="49" charset="0"/>
              </a:rPr>
              <a:t>c</a:t>
            </a:r>
            <a:r>
              <a:rPr lang="en-US" sz="2400" b="1" dirty="0">
                <a:solidFill>
                  <a:srgbClr val="000000"/>
                </a:solidFill>
                <a:latin typeface="Consolas" panose="020B0609020204030204" pitchFamily="49" charset="0"/>
              </a:rPr>
              <a:t>=80;</a:t>
            </a:r>
          </a:p>
          <a:p>
            <a:r>
              <a:rPr lang="en-US" sz="2400" b="1" dirty="0">
                <a:solidFill>
                  <a:srgbClr val="7F0055"/>
                </a:solidFill>
                <a:latin typeface="Consolas" panose="020B0609020204030204" pitchFamily="49" charset="0"/>
              </a:rPr>
              <a:t>void</a:t>
            </a:r>
            <a:r>
              <a:rPr lang="en-US" sz="2400" b="1" dirty="0">
                <a:solidFill>
                  <a:srgbClr val="000000"/>
                </a:solidFill>
                <a:latin typeface="Consolas" panose="020B0609020204030204" pitchFamily="49" charset="0"/>
              </a:rPr>
              <a:t> </a:t>
            </a:r>
            <a:r>
              <a:rPr lang="en-US" sz="2400" b="1" dirty="0" err="1">
                <a:solidFill>
                  <a:srgbClr val="000000"/>
                </a:solidFill>
                <a:latin typeface="Consolas" panose="020B0609020204030204" pitchFamily="49" charset="0"/>
              </a:rPr>
              <a:t>dispd</a:t>
            </a:r>
            <a:r>
              <a:rPr lang="en-US" sz="2400" b="1" dirty="0">
                <a:solidFill>
                  <a:srgbClr val="000000"/>
                </a:solidFill>
                <a:latin typeface="Consolas" panose="020B0609020204030204" pitchFamily="49" charset="0"/>
              </a:rPr>
              <a:t>() {</a:t>
            </a:r>
          </a:p>
          <a:p>
            <a:r>
              <a:rPr lang="en-US" sz="2400" dirty="0" err="1">
                <a:solidFill>
                  <a:srgbClr val="000000"/>
                </a:solidFill>
                <a:latin typeface="Consolas" panose="020B0609020204030204" pitchFamily="49" charset="0"/>
              </a:rPr>
              <a:t>System.</a:t>
            </a:r>
            <a:r>
              <a:rPr lang="en-US" sz="2400" b="1" i="1" dirty="0" err="1">
                <a:solidFill>
                  <a:srgbClr val="0000C0"/>
                </a:solidFill>
                <a:latin typeface="Consolas" panose="020B0609020204030204" pitchFamily="49" charset="0"/>
              </a:rPr>
              <a:t>out</a:t>
            </a:r>
            <a:r>
              <a:rPr lang="en-US" sz="2400" b="1" i="1" dirty="0" err="1">
                <a:solidFill>
                  <a:srgbClr val="000000"/>
                </a:solidFill>
                <a:latin typeface="Consolas" panose="020B0609020204030204" pitchFamily="49" charset="0"/>
              </a:rPr>
              <a:t>.println</a:t>
            </a:r>
            <a:r>
              <a:rPr lang="en-US" sz="2400" b="1" i="1" dirty="0">
                <a:solidFill>
                  <a:srgbClr val="000000"/>
                </a:solidFill>
                <a:latin typeface="Consolas" panose="020B0609020204030204" pitchFamily="49" charset="0"/>
              </a:rPr>
              <a:t>(</a:t>
            </a:r>
            <a:r>
              <a:rPr lang="en-US" sz="2400" b="1" i="1" dirty="0">
                <a:solidFill>
                  <a:srgbClr val="0000C0"/>
                </a:solidFill>
                <a:latin typeface="Consolas" panose="020B0609020204030204" pitchFamily="49" charset="0"/>
              </a:rPr>
              <a:t>a</a:t>
            </a:r>
            <a:r>
              <a:rPr lang="en-US" sz="2400" b="1" i="1" dirty="0">
                <a:solidFill>
                  <a:srgbClr val="000000"/>
                </a:solidFill>
                <a:latin typeface="Consolas" panose="020B0609020204030204" pitchFamily="49" charset="0"/>
              </a:rPr>
              <a:t>);</a:t>
            </a:r>
          </a:p>
          <a:p>
            <a:r>
              <a:rPr lang="en-US" sz="2400" dirty="0" err="1">
                <a:solidFill>
                  <a:srgbClr val="000000"/>
                </a:solidFill>
                <a:latin typeface="Consolas" panose="020B0609020204030204" pitchFamily="49" charset="0"/>
              </a:rPr>
              <a:t>System.</a:t>
            </a:r>
            <a:r>
              <a:rPr lang="en-US" sz="2400" b="1" i="1" dirty="0" err="1">
                <a:solidFill>
                  <a:srgbClr val="0000C0"/>
                </a:solidFill>
                <a:latin typeface="Consolas" panose="020B0609020204030204" pitchFamily="49" charset="0"/>
              </a:rPr>
              <a:t>out</a:t>
            </a:r>
            <a:r>
              <a:rPr lang="en-US" sz="2400" b="1" i="1" dirty="0" err="1">
                <a:solidFill>
                  <a:srgbClr val="000000"/>
                </a:solidFill>
                <a:latin typeface="Consolas" panose="020B0609020204030204" pitchFamily="49" charset="0"/>
              </a:rPr>
              <a:t>.println</a:t>
            </a:r>
            <a:r>
              <a:rPr lang="en-US" sz="2400" b="1" i="1" dirty="0">
                <a:solidFill>
                  <a:srgbClr val="000000"/>
                </a:solidFill>
                <a:latin typeface="Consolas" panose="020B0609020204030204" pitchFamily="49" charset="0"/>
              </a:rPr>
              <a:t>(</a:t>
            </a:r>
            <a:r>
              <a:rPr lang="en-US" sz="2400" b="1" i="1" dirty="0">
                <a:solidFill>
                  <a:srgbClr val="0000C0"/>
                </a:solidFill>
                <a:latin typeface="Consolas" panose="020B0609020204030204" pitchFamily="49" charset="0"/>
              </a:rPr>
              <a:t>c</a:t>
            </a:r>
            <a:r>
              <a:rPr lang="en-US" sz="2400" b="1" i="1" dirty="0" smtClean="0">
                <a:solidFill>
                  <a:srgbClr val="000000"/>
                </a:solidFill>
                <a:latin typeface="Consolas" panose="020B0609020204030204" pitchFamily="49" charset="0"/>
              </a:rPr>
              <a:t>); </a:t>
            </a:r>
            <a:r>
              <a:rPr lang="en-US" sz="2400" dirty="0" smtClean="0">
                <a:solidFill>
                  <a:srgbClr val="000000"/>
                </a:solidFill>
                <a:latin typeface="Consolas" panose="020B0609020204030204" pitchFamily="49" charset="0"/>
              </a:rPr>
              <a:t>} }</a:t>
            </a:r>
            <a:endParaRPr lang="en-US" sz="2400" dirty="0"/>
          </a:p>
        </p:txBody>
      </p:sp>
      <p:sp>
        <p:nvSpPr>
          <p:cNvPr id="5" name="Rectangle 4"/>
          <p:cNvSpPr/>
          <p:nvPr/>
        </p:nvSpPr>
        <p:spPr>
          <a:xfrm>
            <a:off x="6026332" y="0"/>
            <a:ext cx="6165668" cy="7478970"/>
          </a:xfrm>
          <a:prstGeom prst="rect">
            <a:avLst/>
          </a:prstGeom>
          <a:ln w="38100">
            <a:solidFill>
              <a:schemeClr val="tx1"/>
            </a:solidFill>
          </a:ln>
        </p:spPr>
        <p:txBody>
          <a:bodyPr wrap="square">
            <a:spAutoFit/>
          </a:bodyPr>
          <a:lstStyle/>
          <a:p>
            <a:r>
              <a:rPr lang="en-US" sz="2400" b="1" dirty="0" smtClean="0">
                <a:solidFill>
                  <a:srgbClr val="7F0055"/>
                </a:solidFill>
                <a:latin typeface="Consolas" panose="020B0609020204030204" pitchFamily="49" charset="0"/>
              </a:rPr>
              <a:t>Method overriding</a:t>
            </a:r>
          </a:p>
          <a:p>
            <a:r>
              <a:rPr lang="en-US" sz="2400" b="1" dirty="0" smtClean="0">
                <a:solidFill>
                  <a:srgbClr val="FF0000"/>
                </a:solidFill>
                <a:latin typeface="Consolas" panose="020B0609020204030204" pitchFamily="49" charset="0"/>
              </a:rPr>
              <a:t>public </a:t>
            </a:r>
            <a:r>
              <a:rPr lang="en-US" sz="2400" b="1" dirty="0">
                <a:solidFill>
                  <a:srgbClr val="FF0000"/>
                </a:solidFill>
                <a:latin typeface="Consolas" panose="020B0609020204030204" pitchFamily="49" charset="0"/>
              </a:rPr>
              <a:t>class </a:t>
            </a:r>
            <a:r>
              <a:rPr lang="en-US" sz="2400" b="1" dirty="0" smtClean="0">
                <a:solidFill>
                  <a:srgbClr val="FF0000"/>
                </a:solidFill>
                <a:latin typeface="Consolas" panose="020B0609020204030204" pitchFamily="49" charset="0"/>
              </a:rPr>
              <a:t>Main </a:t>
            </a:r>
            <a:r>
              <a:rPr lang="en-US" sz="2400" b="1" dirty="0">
                <a:solidFill>
                  <a:srgbClr val="FF0000"/>
                </a:solidFill>
                <a:latin typeface="Consolas" panose="020B0609020204030204" pitchFamily="49" charset="0"/>
              </a:rPr>
              <a:t>{</a:t>
            </a:r>
          </a:p>
          <a:p>
            <a:r>
              <a:rPr lang="en-US" sz="2400" b="1" dirty="0">
                <a:solidFill>
                  <a:srgbClr val="FF0000"/>
                </a:solidFill>
                <a:latin typeface="Consolas" panose="020B0609020204030204" pitchFamily="49" charset="0"/>
              </a:rPr>
              <a:t>public static void main(String </a:t>
            </a:r>
            <a:r>
              <a:rPr lang="en-US" sz="2400" b="1" dirty="0" err="1">
                <a:solidFill>
                  <a:srgbClr val="FF0000"/>
                </a:solidFill>
                <a:latin typeface="Consolas" panose="020B0609020204030204" pitchFamily="49" charset="0"/>
              </a:rPr>
              <a:t>args</a:t>
            </a:r>
            <a:r>
              <a:rPr lang="en-US" sz="2400" b="1" dirty="0">
                <a:solidFill>
                  <a:srgbClr val="FF0000"/>
                </a:solidFill>
                <a:latin typeface="Consolas" panose="020B0609020204030204" pitchFamily="49" charset="0"/>
              </a:rPr>
              <a:t>[]) {</a:t>
            </a:r>
          </a:p>
          <a:p>
            <a:r>
              <a:rPr lang="en-US" sz="2400" dirty="0">
                <a:solidFill>
                  <a:srgbClr val="FF0000"/>
                </a:solidFill>
                <a:latin typeface="Consolas" panose="020B0609020204030204" pitchFamily="49" charset="0"/>
              </a:rPr>
              <a:t>Father f=</a:t>
            </a:r>
            <a:r>
              <a:rPr lang="en-US" sz="2400" b="1" dirty="0">
                <a:solidFill>
                  <a:srgbClr val="FF0000"/>
                </a:solidFill>
                <a:latin typeface="Consolas" panose="020B0609020204030204" pitchFamily="49" charset="0"/>
              </a:rPr>
              <a:t>new Father</a:t>
            </a:r>
            <a:r>
              <a:rPr lang="en-US" sz="2400" b="1" dirty="0" smtClean="0">
                <a:solidFill>
                  <a:srgbClr val="FF0000"/>
                </a:solidFill>
                <a:latin typeface="Consolas" panose="020B0609020204030204" pitchFamily="49" charset="0"/>
              </a:rPr>
              <a:t>();  </a:t>
            </a:r>
            <a:r>
              <a:rPr lang="en-US" sz="2400" dirty="0" err="1" smtClean="0">
                <a:solidFill>
                  <a:srgbClr val="FF0000"/>
                </a:solidFill>
                <a:latin typeface="Consolas" panose="020B0609020204030204" pitchFamily="49" charset="0"/>
              </a:rPr>
              <a:t>f.cal</a:t>
            </a:r>
            <a:r>
              <a:rPr lang="en-US" sz="2400" dirty="0">
                <a:solidFill>
                  <a:srgbClr val="FF0000"/>
                </a:solidFill>
                <a:latin typeface="Consolas" panose="020B0609020204030204" pitchFamily="49" charset="0"/>
              </a:rPr>
              <a:t>();</a:t>
            </a:r>
          </a:p>
          <a:p>
            <a:r>
              <a:rPr lang="en-US" sz="2400" dirty="0">
                <a:solidFill>
                  <a:srgbClr val="FF0000"/>
                </a:solidFill>
                <a:latin typeface="Consolas" panose="020B0609020204030204" pitchFamily="49" charset="0"/>
              </a:rPr>
              <a:t>Son s=</a:t>
            </a:r>
            <a:r>
              <a:rPr lang="en-US" sz="2400" b="1" dirty="0">
                <a:solidFill>
                  <a:srgbClr val="FF0000"/>
                </a:solidFill>
                <a:latin typeface="Consolas" panose="020B0609020204030204" pitchFamily="49" charset="0"/>
              </a:rPr>
              <a:t>new Son</a:t>
            </a:r>
            <a:r>
              <a:rPr lang="en-US" sz="2400" b="1" dirty="0" smtClean="0">
                <a:solidFill>
                  <a:srgbClr val="FF0000"/>
                </a:solidFill>
                <a:latin typeface="Consolas" panose="020B0609020204030204" pitchFamily="49" charset="0"/>
              </a:rPr>
              <a:t>(); </a:t>
            </a:r>
            <a:r>
              <a:rPr lang="en-US" sz="2400" dirty="0" err="1" smtClean="0">
                <a:solidFill>
                  <a:srgbClr val="FF0000"/>
                </a:solidFill>
                <a:latin typeface="Consolas" panose="020B0609020204030204" pitchFamily="49" charset="0"/>
              </a:rPr>
              <a:t>s.cal</a:t>
            </a:r>
            <a:r>
              <a:rPr lang="en-US" sz="2400" dirty="0">
                <a:solidFill>
                  <a:srgbClr val="FF0000"/>
                </a:solidFill>
                <a:latin typeface="Consolas" panose="020B0609020204030204" pitchFamily="49" charset="0"/>
              </a:rPr>
              <a:t>();</a:t>
            </a:r>
          </a:p>
          <a:p>
            <a:r>
              <a:rPr lang="en-US" sz="2400" dirty="0">
                <a:solidFill>
                  <a:srgbClr val="FF0000"/>
                </a:solidFill>
                <a:latin typeface="Consolas" panose="020B0609020204030204" pitchFamily="49" charset="0"/>
              </a:rPr>
              <a:t>Daughter d=</a:t>
            </a:r>
            <a:r>
              <a:rPr lang="en-US" sz="2400" b="1" dirty="0">
                <a:solidFill>
                  <a:srgbClr val="FF0000"/>
                </a:solidFill>
                <a:latin typeface="Consolas" panose="020B0609020204030204" pitchFamily="49" charset="0"/>
              </a:rPr>
              <a:t>new Daughter</a:t>
            </a:r>
            <a:r>
              <a:rPr lang="en-US" sz="2400" b="1" dirty="0" smtClean="0">
                <a:solidFill>
                  <a:srgbClr val="FF0000"/>
                </a:solidFill>
                <a:latin typeface="Consolas" panose="020B0609020204030204" pitchFamily="49" charset="0"/>
              </a:rPr>
              <a:t>(); </a:t>
            </a:r>
            <a:r>
              <a:rPr lang="en-US" sz="2400" dirty="0" err="1" smtClean="0">
                <a:solidFill>
                  <a:srgbClr val="FF0000"/>
                </a:solidFill>
                <a:latin typeface="Consolas" panose="020B0609020204030204" pitchFamily="49" charset="0"/>
              </a:rPr>
              <a:t>d.cal</a:t>
            </a:r>
            <a:r>
              <a:rPr lang="en-US" sz="2400" dirty="0" smtClean="0">
                <a:solidFill>
                  <a:srgbClr val="FF0000"/>
                </a:solidFill>
                <a:latin typeface="Consolas" panose="020B0609020204030204" pitchFamily="49" charset="0"/>
              </a:rPr>
              <a:t>(); </a:t>
            </a:r>
          </a:p>
          <a:p>
            <a:r>
              <a:rPr lang="en-US" sz="2400" dirty="0" smtClean="0">
                <a:solidFill>
                  <a:srgbClr val="FF0000"/>
                </a:solidFill>
                <a:latin typeface="Consolas" panose="020B0609020204030204" pitchFamily="49" charset="0"/>
              </a:rPr>
              <a:t>} } </a:t>
            </a:r>
            <a:endParaRPr lang="en-US" sz="2400" dirty="0">
              <a:solidFill>
                <a:srgbClr val="FF0000"/>
              </a:solidFill>
              <a:latin typeface="Consolas" panose="020B0609020204030204" pitchFamily="49" charset="0"/>
            </a:endParaRPr>
          </a:p>
          <a:p>
            <a:r>
              <a:rPr lang="en-US" sz="2400" b="1" dirty="0">
                <a:solidFill>
                  <a:srgbClr val="7F0055"/>
                </a:solidFill>
                <a:latin typeface="Consolas" panose="020B0609020204030204" pitchFamily="49" charset="0"/>
              </a:rPr>
              <a:t>class</a:t>
            </a:r>
            <a:r>
              <a:rPr lang="en-US" sz="2400" b="1" dirty="0">
                <a:solidFill>
                  <a:srgbClr val="000000"/>
                </a:solidFill>
                <a:latin typeface="Consolas" panose="020B0609020204030204" pitchFamily="49" charset="0"/>
              </a:rPr>
              <a:t> Father {</a:t>
            </a:r>
          </a:p>
          <a:p>
            <a:r>
              <a:rPr lang="en-US" sz="2400" b="1" dirty="0" err="1">
                <a:solidFill>
                  <a:srgbClr val="7F0055"/>
                </a:solidFill>
                <a:latin typeface="Consolas" panose="020B0609020204030204" pitchFamily="49" charset="0"/>
              </a:rPr>
              <a:t>int</a:t>
            </a:r>
            <a:r>
              <a:rPr lang="en-US" sz="2400" b="1" dirty="0">
                <a:solidFill>
                  <a:srgbClr val="000000"/>
                </a:solidFill>
                <a:latin typeface="Consolas" panose="020B0609020204030204" pitchFamily="49" charset="0"/>
              </a:rPr>
              <a:t> </a:t>
            </a:r>
            <a:r>
              <a:rPr lang="en-US" sz="2400" b="1" dirty="0">
                <a:solidFill>
                  <a:srgbClr val="0000C0"/>
                </a:solidFill>
                <a:latin typeface="Consolas" panose="020B0609020204030204" pitchFamily="49" charset="0"/>
              </a:rPr>
              <a:t>a</a:t>
            </a:r>
            <a:r>
              <a:rPr lang="en-US" sz="2400" b="1" dirty="0">
                <a:solidFill>
                  <a:srgbClr val="000000"/>
                </a:solidFill>
                <a:latin typeface="Consolas" panose="020B0609020204030204" pitchFamily="49" charset="0"/>
              </a:rPr>
              <a:t>=20;</a:t>
            </a:r>
          </a:p>
          <a:p>
            <a:r>
              <a:rPr lang="en-US" sz="2400" b="1" dirty="0">
                <a:solidFill>
                  <a:srgbClr val="7F0055"/>
                </a:solidFill>
                <a:latin typeface="Consolas" panose="020B0609020204030204" pitchFamily="49" charset="0"/>
              </a:rPr>
              <a:t>void</a:t>
            </a:r>
            <a:r>
              <a:rPr lang="en-US" sz="2400" b="1" dirty="0">
                <a:solidFill>
                  <a:srgbClr val="000000"/>
                </a:solidFill>
                <a:latin typeface="Consolas" panose="020B0609020204030204" pitchFamily="49" charset="0"/>
              </a:rPr>
              <a:t> </a:t>
            </a:r>
            <a:r>
              <a:rPr lang="en-US" sz="2400" b="1" dirty="0" err="1">
                <a:solidFill>
                  <a:srgbClr val="000000"/>
                </a:solidFill>
                <a:latin typeface="Consolas" panose="020B0609020204030204" pitchFamily="49" charset="0"/>
              </a:rPr>
              <a:t>cal</a:t>
            </a:r>
            <a:r>
              <a:rPr lang="en-US" sz="2400" b="1" dirty="0">
                <a:solidFill>
                  <a:srgbClr val="000000"/>
                </a:solidFill>
                <a:latin typeface="Consolas" panose="020B0609020204030204" pitchFamily="49" charset="0"/>
              </a:rPr>
              <a:t>() {</a:t>
            </a:r>
          </a:p>
          <a:p>
            <a:r>
              <a:rPr lang="en-US" sz="2400" dirty="0" err="1">
                <a:solidFill>
                  <a:srgbClr val="000000"/>
                </a:solidFill>
                <a:latin typeface="Consolas" panose="020B0609020204030204" pitchFamily="49" charset="0"/>
              </a:rPr>
              <a:t>System.</a:t>
            </a:r>
            <a:r>
              <a:rPr lang="en-US" sz="2400" b="1" i="1" dirty="0" err="1">
                <a:solidFill>
                  <a:srgbClr val="0000C0"/>
                </a:solidFill>
                <a:latin typeface="Consolas" panose="020B0609020204030204" pitchFamily="49" charset="0"/>
              </a:rPr>
              <a:t>out</a:t>
            </a:r>
            <a:r>
              <a:rPr lang="en-US" sz="2400" b="1" i="1" dirty="0" err="1">
                <a:solidFill>
                  <a:srgbClr val="000000"/>
                </a:solidFill>
                <a:latin typeface="Consolas" panose="020B0609020204030204" pitchFamily="49" charset="0"/>
              </a:rPr>
              <a:t>.println</a:t>
            </a:r>
            <a:r>
              <a:rPr lang="en-US" sz="2400" b="1" i="1" dirty="0">
                <a:solidFill>
                  <a:srgbClr val="000000"/>
                </a:solidFill>
                <a:latin typeface="Consolas" panose="020B0609020204030204" pitchFamily="49" charset="0"/>
              </a:rPr>
              <a:t>(</a:t>
            </a:r>
            <a:r>
              <a:rPr lang="en-US" sz="2400" b="1" i="1" dirty="0">
                <a:solidFill>
                  <a:srgbClr val="0000C0"/>
                </a:solidFill>
                <a:latin typeface="Consolas" panose="020B0609020204030204" pitchFamily="49" charset="0"/>
              </a:rPr>
              <a:t>a</a:t>
            </a:r>
            <a:r>
              <a:rPr lang="en-US" sz="2400" b="1" i="1" dirty="0" smtClean="0">
                <a:solidFill>
                  <a:srgbClr val="000000"/>
                </a:solidFill>
                <a:latin typeface="Consolas" panose="020B0609020204030204" pitchFamily="49" charset="0"/>
              </a:rPr>
              <a:t>);  </a:t>
            </a:r>
            <a:r>
              <a:rPr lang="en-US" sz="2400" dirty="0" smtClean="0">
                <a:solidFill>
                  <a:srgbClr val="000000"/>
                </a:solidFill>
                <a:latin typeface="Consolas" panose="020B0609020204030204" pitchFamily="49" charset="0"/>
              </a:rPr>
              <a:t>}  }</a:t>
            </a:r>
            <a:endParaRPr lang="en-US" sz="2400" dirty="0">
              <a:solidFill>
                <a:srgbClr val="000000"/>
              </a:solidFill>
              <a:latin typeface="Consolas" panose="020B0609020204030204" pitchFamily="49" charset="0"/>
            </a:endParaRPr>
          </a:p>
          <a:p>
            <a:r>
              <a:rPr lang="en-US" sz="2400" b="1" dirty="0">
                <a:solidFill>
                  <a:srgbClr val="7F0055"/>
                </a:solidFill>
                <a:latin typeface="Consolas" panose="020B0609020204030204" pitchFamily="49" charset="0"/>
              </a:rPr>
              <a:t>class</a:t>
            </a:r>
            <a:r>
              <a:rPr lang="en-US" sz="2400" b="1" dirty="0">
                <a:solidFill>
                  <a:srgbClr val="000000"/>
                </a:solidFill>
                <a:latin typeface="Consolas" panose="020B0609020204030204" pitchFamily="49" charset="0"/>
              </a:rPr>
              <a:t> Son </a:t>
            </a:r>
            <a:r>
              <a:rPr lang="en-US" sz="2400" b="1" dirty="0">
                <a:solidFill>
                  <a:srgbClr val="7F0055"/>
                </a:solidFill>
                <a:latin typeface="Consolas" panose="020B0609020204030204" pitchFamily="49" charset="0"/>
              </a:rPr>
              <a:t>extends</a:t>
            </a:r>
            <a:r>
              <a:rPr lang="en-US" sz="2400" b="1" dirty="0">
                <a:solidFill>
                  <a:srgbClr val="000000"/>
                </a:solidFill>
                <a:latin typeface="Consolas" panose="020B0609020204030204" pitchFamily="49" charset="0"/>
              </a:rPr>
              <a:t> Father{</a:t>
            </a:r>
          </a:p>
          <a:p>
            <a:r>
              <a:rPr lang="en-US" sz="2400" b="1" dirty="0" err="1">
                <a:solidFill>
                  <a:srgbClr val="7F0055"/>
                </a:solidFill>
                <a:latin typeface="Consolas" panose="020B0609020204030204" pitchFamily="49" charset="0"/>
              </a:rPr>
              <a:t>int</a:t>
            </a:r>
            <a:r>
              <a:rPr lang="en-US" sz="2400" b="1" dirty="0">
                <a:solidFill>
                  <a:srgbClr val="000000"/>
                </a:solidFill>
                <a:latin typeface="Consolas" panose="020B0609020204030204" pitchFamily="49" charset="0"/>
              </a:rPr>
              <a:t> </a:t>
            </a:r>
            <a:r>
              <a:rPr lang="en-US" sz="2400" b="1" dirty="0">
                <a:solidFill>
                  <a:srgbClr val="0000C0"/>
                </a:solidFill>
                <a:latin typeface="Consolas" panose="020B0609020204030204" pitchFamily="49" charset="0"/>
              </a:rPr>
              <a:t>b</a:t>
            </a:r>
            <a:r>
              <a:rPr lang="en-US" sz="2400" b="1" dirty="0">
                <a:solidFill>
                  <a:srgbClr val="000000"/>
                </a:solidFill>
                <a:latin typeface="Consolas" panose="020B0609020204030204" pitchFamily="49" charset="0"/>
              </a:rPr>
              <a:t>=30;</a:t>
            </a:r>
          </a:p>
          <a:p>
            <a:r>
              <a:rPr lang="en-US" sz="2400" b="1" dirty="0">
                <a:solidFill>
                  <a:srgbClr val="7F0055"/>
                </a:solidFill>
                <a:latin typeface="Consolas" panose="020B0609020204030204" pitchFamily="49" charset="0"/>
              </a:rPr>
              <a:t>void</a:t>
            </a:r>
            <a:r>
              <a:rPr lang="en-US" sz="2400" b="1" dirty="0">
                <a:solidFill>
                  <a:srgbClr val="000000"/>
                </a:solidFill>
                <a:latin typeface="Consolas" panose="020B0609020204030204" pitchFamily="49" charset="0"/>
              </a:rPr>
              <a:t> </a:t>
            </a:r>
            <a:r>
              <a:rPr lang="en-US" sz="2400" b="1" dirty="0" err="1">
                <a:solidFill>
                  <a:srgbClr val="000000"/>
                </a:solidFill>
                <a:latin typeface="Consolas" panose="020B0609020204030204" pitchFamily="49" charset="0"/>
              </a:rPr>
              <a:t>cal</a:t>
            </a:r>
            <a:r>
              <a:rPr lang="en-US" sz="2400" b="1" dirty="0">
                <a:solidFill>
                  <a:srgbClr val="000000"/>
                </a:solidFill>
                <a:latin typeface="Consolas" panose="020B0609020204030204" pitchFamily="49" charset="0"/>
              </a:rPr>
              <a:t>() {</a:t>
            </a:r>
          </a:p>
          <a:p>
            <a:r>
              <a:rPr lang="en-US" sz="2400" dirty="0" err="1">
                <a:solidFill>
                  <a:srgbClr val="000000"/>
                </a:solidFill>
                <a:latin typeface="Consolas" panose="020B0609020204030204" pitchFamily="49" charset="0"/>
              </a:rPr>
              <a:t>System.</a:t>
            </a:r>
            <a:r>
              <a:rPr lang="en-US" sz="2400" b="1" i="1" dirty="0" err="1">
                <a:solidFill>
                  <a:srgbClr val="0000C0"/>
                </a:solidFill>
                <a:latin typeface="Consolas" panose="020B0609020204030204" pitchFamily="49" charset="0"/>
              </a:rPr>
              <a:t>out</a:t>
            </a:r>
            <a:r>
              <a:rPr lang="en-US" sz="2400" b="1" i="1" dirty="0" err="1">
                <a:solidFill>
                  <a:srgbClr val="000000"/>
                </a:solidFill>
                <a:latin typeface="Consolas" panose="020B0609020204030204" pitchFamily="49" charset="0"/>
              </a:rPr>
              <a:t>.println</a:t>
            </a:r>
            <a:r>
              <a:rPr lang="en-US" sz="2400" b="1" i="1" dirty="0">
                <a:solidFill>
                  <a:srgbClr val="000000"/>
                </a:solidFill>
                <a:latin typeface="Consolas" panose="020B0609020204030204" pitchFamily="49" charset="0"/>
              </a:rPr>
              <a:t>(</a:t>
            </a:r>
            <a:r>
              <a:rPr lang="en-US" sz="2400" b="1" i="1" dirty="0" err="1">
                <a:solidFill>
                  <a:srgbClr val="0000C0"/>
                </a:solidFill>
                <a:latin typeface="Consolas" panose="020B0609020204030204" pitchFamily="49" charset="0"/>
              </a:rPr>
              <a:t>a</a:t>
            </a:r>
            <a:r>
              <a:rPr lang="en-US" sz="2400" b="1" i="1" dirty="0" err="1">
                <a:solidFill>
                  <a:srgbClr val="000000"/>
                </a:solidFill>
                <a:latin typeface="Consolas" panose="020B0609020204030204" pitchFamily="49" charset="0"/>
              </a:rPr>
              <a:t>+</a:t>
            </a:r>
            <a:r>
              <a:rPr lang="en-US" sz="2400" b="1" i="1" dirty="0" err="1">
                <a:solidFill>
                  <a:srgbClr val="0000C0"/>
                </a:solidFill>
                <a:latin typeface="Consolas" panose="020B0609020204030204" pitchFamily="49" charset="0"/>
              </a:rPr>
              <a:t>b</a:t>
            </a:r>
            <a:r>
              <a:rPr lang="en-US" sz="2400" b="1" i="1" dirty="0" smtClean="0">
                <a:solidFill>
                  <a:srgbClr val="000000"/>
                </a:solidFill>
                <a:latin typeface="Consolas" panose="020B0609020204030204" pitchFamily="49" charset="0"/>
              </a:rPr>
              <a:t>);  </a:t>
            </a:r>
            <a:r>
              <a:rPr lang="en-US" sz="2400" dirty="0" smtClean="0">
                <a:solidFill>
                  <a:srgbClr val="000000"/>
                </a:solidFill>
                <a:latin typeface="Consolas" panose="020B0609020204030204" pitchFamily="49" charset="0"/>
              </a:rPr>
              <a:t>} }</a:t>
            </a:r>
            <a:endParaRPr lang="en-US" sz="2400" dirty="0">
              <a:latin typeface="Consolas" panose="020B0609020204030204" pitchFamily="49" charset="0"/>
            </a:endParaRPr>
          </a:p>
          <a:p>
            <a:r>
              <a:rPr lang="en-US" sz="2400" b="1" dirty="0">
                <a:solidFill>
                  <a:srgbClr val="7F0055"/>
                </a:solidFill>
                <a:latin typeface="Consolas" panose="020B0609020204030204" pitchFamily="49" charset="0"/>
              </a:rPr>
              <a:t>class</a:t>
            </a:r>
            <a:r>
              <a:rPr lang="en-US" sz="2400" b="1" dirty="0">
                <a:solidFill>
                  <a:srgbClr val="000000"/>
                </a:solidFill>
                <a:latin typeface="Consolas" panose="020B0609020204030204" pitchFamily="49" charset="0"/>
              </a:rPr>
              <a:t> Daughter </a:t>
            </a:r>
            <a:r>
              <a:rPr lang="en-US" sz="2400" b="1" dirty="0">
                <a:solidFill>
                  <a:srgbClr val="7F0055"/>
                </a:solidFill>
                <a:latin typeface="Consolas" panose="020B0609020204030204" pitchFamily="49" charset="0"/>
              </a:rPr>
              <a:t>extends</a:t>
            </a:r>
            <a:r>
              <a:rPr lang="en-US" sz="2400" b="1" dirty="0">
                <a:solidFill>
                  <a:srgbClr val="000000"/>
                </a:solidFill>
                <a:latin typeface="Consolas" panose="020B0609020204030204" pitchFamily="49" charset="0"/>
              </a:rPr>
              <a:t> Father</a:t>
            </a:r>
            <a:r>
              <a:rPr lang="en-US" sz="2400" b="1" dirty="0" smtClean="0">
                <a:solidFill>
                  <a:srgbClr val="000000"/>
                </a:solidFill>
                <a:latin typeface="Consolas" panose="020B0609020204030204" pitchFamily="49" charset="0"/>
              </a:rPr>
              <a:t>{</a:t>
            </a:r>
            <a:endParaRPr lang="en-US" sz="2400" dirty="0">
              <a:latin typeface="Consolas" panose="020B0609020204030204" pitchFamily="49" charset="0"/>
            </a:endParaRPr>
          </a:p>
          <a:p>
            <a:r>
              <a:rPr lang="en-US" sz="2400" b="1" dirty="0" err="1">
                <a:solidFill>
                  <a:srgbClr val="7F0055"/>
                </a:solidFill>
                <a:latin typeface="Consolas" panose="020B0609020204030204" pitchFamily="49" charset="0"/>
              </a:rPr>
              <a:t>int</a:t>
            </a:r>
            <a:r>
              <a:rPr lang="en-US" sz="2400" b="1" dirty="0">
                <a:solidFill>
                  <a:srgbClr val="000000"/>
                </a:solidFill>
                <a:latin typeface="Consolas" panose="020B0609020204030204" pitchFamily="49" charset="0"/>
              </a:rPr>
              <a:t> </a:t>
            </a:r>
            <a:r>
              <a:rPr lang="en-US" sz="2400" b="1" dirty="0">
                <a:solidFill>
                  <a:srgbClr val="0000C0"/>
                </a:solidFill>
                <a:latin typeface="Consolas" panose="020B0609020204030204" pitchFamily="49" charset="0"/>
              </a:rPr>
              <a:t>c</a:t>
            </a:r>
            <a:r>
              <a:rPr lang="en-US" sz="2400" b="1" dirty="0">
                <a:solidFill>
                  <a:srgbClr val="000000"/>
                </a:solidFill>
                <a:latin typeface="Consolas" panose="020B0609020204030204" pitchFamily="49" charset="0"/>
              </a:rPr>
              <a:t>=80;</a:t>
            </a:r>
          </a:p>
          <a:p>
            <a:r>
              <a:rPr lang="en-US" sz="2400" b="1" dirty="0">
                <a:solidFill>
                  <a:srgbClr val="7F0055"/>
                </a:solidFill>
                <a:latin typeface="Consolas" panose="020B0609020204030204" pitchFamily="49" charset="0"/>
              </a:rPr>
              <a:t>void</a:t>
            </a:r>
            <a:r>
              <a:rPr lang="en-US" sz="2400" b="1" dirty="0">
                <a:solidFill>
                  <a:srgbClr val="000000"/>
                </a:solidFill>
                <a:latin typeface="Consolas" panose="020B0609020204030204" pitchFamily="49" charset="0"/>
              </a:rPr>
              <a:t> </a:t>
            </a:r>
            <a:r>
              <a:rPr lang="en-US" sz="2400" b="1" dirty="0" err="1">
                <a:solidFill>
                  <a:srgbClr val="000000"/>
                </a:solidFill>
                <a:latin typeface="Consolas" panose="020B0609020204030204" pitchFamily="49" charset="0"/>
              </a:rPr>
              <a:t>cal</a:t>
            </a:r>
            <a:r>
              <a:rPr lang="en-US" sz="2400" b="1" dirty="0">
                <a:solidFill>
                  <a:srgbClr val="000000"/>
                </a:solidFill>
                <a:latin typeface="Consolas" panose="020B0609020204030204" pitchFamily="49" charset="0"/>
              </a:rPr>
              <a:t>() {</a:t>
            </a:r>
          </a:p>
          <a:p>
            <a:r>
              <a:rPr lang="en-US" sz="2400" dirty="0" err="1">
                <a:solidFill>
                  <a:srgbClr val="000000"/>
                </a:solidFill>
                <a:latin typeface="Consolas" panose="020B0609020204030204" pitchFamily="49" charset="0"/>
              </a:rPr>
              <a:t>System.</a:t>
            </a:r>
            <a:r>
              <a:rPr lang="en-US" sz="2400" b="1" i="1" dirty="0" err="1">
                <a:solidFill>
                  <a:srgbClr val="0000C0"/>
                </a:solidFill>
                <a:latin typeface="Consolas" panose="020B0609020204030204" pitchFamily="49" charset="0"/>
              </a:rPr>
              <a:t>out</a:t>
            </a:r>
            <a:r>
              <a:rPr lang="en-US" sz="2400" b="1" i="1" dirty="0" err="1">
                <a:solidFill>
                  <a:srgbClr val="000000"/>
                </a:solidFill>
                <a:latin typeface="Consolas" panose="020B0609020204030204" pitchFamily="49" charset="0"/>
              </a:rPr>
              <a:t>.println</a:t>
            </a:r>
            <a:r>
              <a:rPr lang="en-US" sz="2400" b="1" i="1" dirty="0">
                <a:solidFill>
                  <a:srgbClr val="000000"/>
                </a:solidFill>
                <a:latin typeface="Consolas" panose="020B0609020204030204" pitchFamily="49" charset="0"/>
              </a:rPr>
              <a:t>(</a:t>
            </a:r>
            <a:r>
              <a:rPr lang="en-US" sz="2400" b="1" i="1" dirty="0" err="1">
                <a:solidFill>
                  <a:srgbClr val="0000C0"/>
                </a:solidFill>
                <a:latin typeface="Consolas" panose="020B0609020204030204" pitchFamily="49" charset="0"/>
              </a:rPr>
              <a:t>a</a:t>
            </a:r>
            <a:r>
              <a:rPr lang="en-US" sz="2400" b="1" i="1" dirty="0" err="1">
                <a:solidFill>
                  <a:srgbClr val="000000"/>
                </a:solidFill>
                <a:latin typeface="Consolas" panose="020B0609020204030204" pitchFamily="49" charset="0"/>
              </a:rPr>
              <a:t>+</a:t>
            </a:r>
            <a:r>
              <a:rPr lang="en-US" sz="2400" b="1" i="1" dirty="0" err="1">
                <a:solidFill>
                  <a:srgbClr val="0000C0"/>
                </a:solidFill>
                <a:latin typeface="Consolas" panose="020B0609020204030204" pitchFamily="49" charset="0"/>
              </a:rPr>
              <a:t>c</a:t>
            </a:r>
            <a:r>
              <a:rPr lang="en-US" sz="2400" b="1" i="1" dirty="0" smtClean="0">
                <a:solidFill>
                  <a:srgbClr val="000000"/>
                </a:solidFill>
                <a:latin typeface="Consolas" panose="020B0609020204030204" pitchFamily="49" charset="0"/>
              </a:rPr>
              <a:t>); </a:t>
            </a:r>
            <a:r>
              <a:rPr lang="en-US" sz="2400" dirty="0" smtClean="0">
                <a:solidFill>
                  <a:srgbClr val="000000"/>
                </a:solidFill>
                <a:latin typeface="Consolas" panose="020B0609020204030204" pitchFamily="49" charset="0"/>
              </a:rPr>
              <a:t>} }</a:t>
            </a:r>
            <a:endParaRPr lang="en-US" sz="2400" dirty="0">
              <a:latin typeface="Consolas" panose="020B0609020204030204" pitchFamily="49" charset="0"/>
            </a:endParaRPr>
          </a:p>
        </p:txBody>
      </p:sp>
    </p:spTree>
    <p:extLst>
      <p:ext uri="{BB962C8B-B14F-4D97-AF65-F5344CB8AC3E}">
        <p14:creationId xmlns:p14="http://schemas.microsoft.com/office/powerpoint/2010/main" val="246662047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1" y="322949"/>
            <a:ext cx="7432765" cy="5632311"/>
          </a:xfrm>
          <a:prstGeom prst="rect">
            <a:avLst/>
          </a:prstGeom>
        </p:spPr>
        <p:txBody>
          <a:bodyPr wrap="square">
            <a:spAutoFit/>
          </a:bodyPr>
          <a:lstStyle/>
          <a:p>
            <a:r>
              <a:rPr lang="en-US" sz="2400" b="1" dirty="0"/>
              <a:t>import </a:t>
            </a:r>
            <a:r>
              <a:rPr lang="en-US" sz="2400" b="1" dirty="0" err="1"/>
              <a:t>javax.swing</a:t>
            </a:r>
            <a:r>
              <a:rPr lang="en-US" sz="2400" b="1" dirty="0"/>
              <a:t>.*;</a:t>
            </a:r>
          </a:p>
          <a:p>
            <a:r>
              <a:rPr lang="en-US" sz="2400" b="1" dirty="0"/>
              <a:t>import </a:t>
            </a:r>
            <a:r>
              <a:rPr lang="en-US" sz="2400" b="1" dirty="0" err="1"/>
              <a:t>java.awt</a:t>
            </a:r>
            <a:r>
              <a:rPr lang="en-US" sz="2400" b="1" dirty="0"/>
              <a:t>.*;</a:t>
            </a:r>
          </a:p>
          <a:p>
            <a:r>
              <a:rPr lang="en-US" sz="2400" b="1" dirty="0"/>
              <a:t>class My{</a:t>
            </a:r>
          </a:p>
          <a:p>
            <a:r>
              <a:rPr lang="en-US" sz="2400" b="1" dirty="0"/>
              <a:t>public static void  main(String[]</a:t>
            </a:r>
            <a:r>
              <a:rPr lang="en-US" sz="2400" b="1" dirty="0" err="1"/>
              <a:t>args</a:t>
            </a:r>
            <a:r>
              <a:rPr lang="en-US" sz="2400" b="1" dirty="0"/>
              <a:t>){</a:t>
            </a:r>
          </a:p>
          <a:p>
            <a:r>
              <a:rPr lang="en-US" sz="2400" b="1" dirty="0" err="1">
                <a:solidFill>
                  <a:srgbClr val="FF0000"/>
                </a:solidFill>
              </a:rPr>
              <a:t>JFrame</a:t>
            </a:r>
            <a:r>
              <a:rPr lang="en-US" sz="2400" b="1" dirty="0">
                <a:solidFill>
                  <a:srgbClr val="FF0000"/>
                </a:solidFill>
              </a:rPr>
              <a:t> f=new </a:t>
            </a:r>
            <a:r>
              <a:rPr lang="en-US" sz="2400" b="1" dirty="0" err="1">
                <a:solidFill>
                  <a:srgbClr val="FF0000"/>
                </a:solidFill>
              </a:rPr>
              <a:t>JFrame</a:t>
            </a:r>
            <a:r>
              <a:rPr lang="en-US" sz="2400" b="1" dirty="0">
                <a:solidFill>
                  <a:srgbClr val="FF0000"/>
                </a:solidFill>
              </a:rPr>
              <a:t>();</a:t>
            </a:r>
          </a:p>
          <a:p>
            <a:r>
              <a:rPr lang="en-US" sz="2400" b="1" dirty="0" err="1"/>
              <a:t>f.setVisible</a:t>
            </a:r>
            <a:r>
              <a:rPr lang="en-US" sz="2400" b="1" dirty="0"/>
              <a:t>(true);</a:t>
            </a:r>
          </a:p>
          <a:p>
            <a:r>
              <a:rPr lang="en-US" sz="2400" b="1" dirty="0" err="1"/>
              <a:t>f.setDefaultCloseOperation</a:t>
            </a:r>
            <a:r>
              <a:rPr lang="en-US" sz="2400" b="1" dirty="0"/>
              <a:t>(</a:t>
            </a:r>
            <a:r>
              <a:rPr lang="en-US" sz="2400" b="1" dirty="0" err="1"/>
              <a:t>JFrame.EXIT_ON_CLOSE</a:t>
            </a:r>
            <a:r>
              <a:rPr lang="en-US" sz="2400" b="1" dirty="0"/>
              <a:t>);</a:t>
            </a:r>
          </a:p>
          <a:p>
            <a:r>
              <a:rPr lang="en-US" sz="2400" b="1" dirty="0"/>
              <a:t>//</a:t>
            </a:r>
            <a:r>
              <a:rPr lang="en-US" sz="2400" b="1" dirty="0" err="1"/>
              <a:t>f.setSize</a:t>
            </a:r>
            <a:r>
              <a:rPr lang="en-US" sz="2400" b="1" dirty="0"/>
              <a:t>(700,300);</a:t>
            </a:r>
          </a:p>
          <a:p>
            <a:r>
              <a:rPr lang="en-US" sz="2400" b="1" dirty="0" err="1"/>
              <a:t>f.setBounds</a:t>
            </a:r>
            <a:r>
              <a:rPr lang="en-US" sz="2400" b="1" dirty="0"/>
              <a:t>(100,100,1000,500);</a:t>
            </a:r>
          </a:p>
          <a:p>
            <a:r>
              <a:rPr lang="en-US" sz="2400" b="1" dirty="0" err="1"/>
              <a:t>f.setTitle</a:t>
            </a:r>
            <a:r>
              <a:rPr lang="en-US" sz="2400" b="1" dirty="0"/>
              <a:t>("</a:t>
            </a:r>
            <a:r>
              <a:rPr lang="en-US" sz="2400" b="1" dirty="0" err="1"/>
              <a:t>MyFrame</a:t>
            </a:r>
            <a:r>
              <a:rPr lang="en-US" sz="2400" b="1" dirty="0"/>
              <a:t>");</a:t>
            </a:r>
          </a:p>
          <a:p>
            <a:r>
              <a:rPr lang="en-US" sz="2400" b="1" dirty="0" err="1"/>
              <a:t>ImageIcon</a:t>
            </a:r>
            <a:r>
              <a:rPr lang="en-US" sz="2400" b="1" dirty="0"/>
              <a:t> </a:t>
            </a:r>
            <a:r>
              <a:rPr lang="en-US" sz="2400" b="1" dirty="0">
                <a:solidFill>
                  <a:srgbClr val="FF0000"/>
                </a:solidFill>
              </a:rPr>
              <a:t> icon=new </a:t>
            </a:r>
            <a:r>
              <a:rPr lang="en-US" sz="2400" b="1" dirty="0" err="1"/>
              <a:t>ImageIcon</a:t>
            </a:r>
            <a:r>
              <a:rPr lang="en-US" sz="2400" b="1" dirty="0"/>
              <a:t>("small.png");</a:t>
            </a:r>
          </a:p>
          <a:p>
            <a:r>
              <a:rPr lang="en-US" sz="2400" b="1" dirty="0" err="1"/>
              <a:t>f.setIconImage</a:t>
            </a:r>
            <a:r>
              <a:rPr lang="en-US" sz="2400" b="1" dirty="0"/>
              <a:t>(</a:t>
            </a:r>
            <a:r>
              <a:rPr lang="en-US" sz="2400" b="1" dirty="0" err="1">
                <a:solidFill>
                  <a:srgbClr val="FF0000"/>
                </a:solidFill>
              </a:rPr>
              <a:t>icon</a:t>
            </a:r>
            <a:r>
              <a:rPr lang="en-US" sz="2400" b="1" dirty="0" err="1"/>
              <a:t>.getImage</a:t>
            </a:r>
            <a:r>
              <a:rPr lang="en-US" sz="2400" b="1" dirty="0"/>
              <a:t>());</a:t>
            </a:r>
          </a:p>
          <a:p>
            <a:r>
              <a:rPr lang="en-US" sz="2400" b="1" dirty="0"/>
              <a:t> Container c=</a:t>
            </a:r>
            <a:r>
              <a:rPr lang="en-US" sz="2400" b="1" dirty="0" err="1"/>
              <a:t>f.getContentPane</a:t>
            </a:r>
            <a:r>
              <a:rPr lang="en-US" sz="2400" b="1" dirty="0"/>
              <a:t>();</a:t>
            </a:r>
          </a:p>
          <a:p>
            <a:r>
              <a:rPr lang="en-US" sz="2400" b="1" dirty="0" err="1"/>
              <a:t>c.setBackground</a:t>
            </a:r>
            <a:r>
              <a:rPr lang="en-US" sz="2400" b="1" dirty="0"/>
              <a:t>(</a:t>
            </a:r>
            <a:r>
              <a:rPr lang="en-US" sz="2400" b="1" dirty="0" err="1"/>
              <a:t>Color.RED</a:t>
            </a:r>
            <a:r>
              <a:rPr lang="en-US" sz="2400" b="1" dirty="0"/>
              <a:t>);</a:t>
            </a:r>
          </a:p>
          <a:p>
            <a:r>
              <a:rPr lang="en-US" sz="2400" b="1" dirty="0" err="1"/>
              <a:t>f.setResizable</a:t>
            </a:r>
            <a:r>
              <a:rPr lang="en-US" sz="2400" b="1" dirty="0"/>
              <a:t>(false</a:t>
            </a:r>
            <a:r>
              <a:rPr lang="en-US" sz="2400" b="1" dirty="0" smtClean="0"/>
              <a:t>); }}</a:t>
            </a:r>
            <a:endParaRPr lang="en-US" sz="2400" b="1" dirty="0"/>
          </a:p>
        </p:txBody>
      </p:sp>
      <p:pic>
        <p:nvPicPr>
          <p:cNvPr id="3" name="Picture 2"/>
          <p:cNvPicPr>
            <a:picLocks noChangeAspect="1"/>
          </p:cNvPicPr>
          <p:nvPr/>
        </p:nvPicPr>
        <p:blipFill rotWithShape="1">
          <a:blip r:embed="rId2"/>
          <a:srcRect l="7880" t="12881" r="19934" b="23402"/>
          <a:stretch/>
        </p:blipFill>
        <p:spPr>
          <a:xfrm>
            <a:off x="8268787" y="100881"/>
            <a:ext cx="3814355" cy="4232366"/>
          </a:xfrm>
          <a:prstGeom prst="rect">
            <a:avLst/>
          </a:prstGeom>
        </p:spPr>
      </p:pic>
    </p:spTree>
    <p:extLst>
      <p:ext uri="{BB962C8B-B14F-4D97-AF65-F5344CB8AC3E}">
        <p14:creationId xmlns:p14="http://schemas.microsoft.com/office/powerpoint/2010/main" val="157962478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57497" y="192320"/>
            <a:ext cx="5965372" cy="6001643"/>
          </a:xfrm>
          <a:prstGeom prst="rect">
            <a:avLst/>
          </a:prstGeom>
        </p:spPr>
        <p:txBody>
          <a:bodyPr wrap="square">
            <a:spAutoFit/>
          </a:bodyPr>
          <a:lstStyle/>
          <a:p>
            <a:r>
              <a:rPr lang="en-US" sz="2400" b="1" dirty="0"/>
              <a:t>import </a:t>
            </a:r>
            <a:r>
              <a:rPr lang="en-US" sz="2400" b="1" dirty="0" err="1"/>
              <a:t>java.awt.event</a:t>
            </a:r>
            <a:r>
              <a:rPr lang="en-US" sz="2400" b="1" dirty="0"/>
              <a:t>.*;</a:t>
            </a:r>
          </a:p>
          <a:p>
            <a:r>
              <a:rPr lang="en-US" sz="2400" b="1" dirty="0"/>
              <a:t>import </a:t>
            </a:r>
            <a:r>
              <a:rPr lang="en-US" sz="2400" b="1" dirty="0" err="1"/>
              <a:t>javax.swing</a:t>
            </a:r>
            <a:r>
              <a:rPr lang="en-US" sz="2400" b="1" dirty="0"/>
              <a:t>.*;</a:t>
            </a:r>
          </a:p>
          <a:p>
            <a:r>
              <a:rPr lang="en-US" sz="2400" b="1" dirty="0"/>
              <a:t>public class </a:t>
            </a:r>
            <a:r>
              <a:rPr lang="en-US" sz="2400" b="1" dirty="0" err="1"/>
              <a:t>ButtonExample</a:t>
            </a:r>
            <a:r>
              <a:rPr lang="en-US" sz="2400" b="1" dirty="0"/>
              <a:t>{</a:t>
            </a:r>
          </a:p>
          <a:p>
            <a:r>
              <a:rPr lang="en-US" sz="2400" b="1" dirty="0"/>
              <a:t>public static void main(String []</a:t>
            </a:r>
            <a:r>
              <a:rPr lang="en-US" sz="2400" b="1" dirty="0" err="1"/>
              <a:t>args</a:t>
            </a:r>
            <a:r>
              <a:rPr lang="en-US" sz="2400" b="1" dirty="0"/>
              <a:t>){</a:t>
            </a:r>
          </a:p>
          <a:p>
            <a:r>
              <a:rPr lang="en-US" sz="2400" b="1" dirty="0" err="1">
                <a:solidFill>
                  <a:srgbClr val="FF0000"/>
                </a:solidFill>
              </a:rPr>
              <a:t>JFrame</a:t>
            </a:r>
            <a:r>
              <a:rPr lang="en-US" sz="2400" b="1" dirty="0">
                <a:solidFill>
                  <a:srgbClr val="FF0000"/>
                </a:solidFill>
              </a:rPr>
              <a:t> f=new </a:t>
            </a:r>
            <a:r>
              <a:rPr lang="en-US" sz="2400" b="1" dirty="0" err="1">
                <a:solidFill>
                  <a:srgbClr val="FF0000"/>
                </a:solidFill>
              </a:rPr>
              <a:t>JFrame</a:t>
            </a:r>
            <a:r>
              <a:rPr lang="en-US" sz="2400" b="1" dirty="0">
                <a:solidFill>
                  <a:srgbClr val="FF0000"/>
                </a:solidFill>
              </a:rPr>
              <a:t>("Button Example");</a:t>
            </a:r>
          </a:p>
          <a:p>
            <a:r>
              <a:rPr lang="en-US" sz="2400" b="1" dirty="0"/>
              <a:t>final </a:t>
            </a:r>
            <a:r>
              <a:rPr lang="en-US" sz="2400" b="1" dirty="0" err="1"/>
              <a:t>JTextField</a:t>
            </a:r>
            <a:r>
              <a:rPr lang="en-US" sz="2400" b="1" dirty="0"/>
              <a:t> </a:t>
            </a:r>
            <a:r>
              <a:rPr lang="en-US" sz="2400" b="1" dirty="0" err="1"/>
              <a:t>tf</a:t>
            </a:r>
            <a:r>
              <a:rPr lang="en-US" sz="2400" b="1" dirty="0"/>
              <a:t>=new </a:t>
            </a:r>
            <a:r>
              <a:rPr lang="en-US" sz="2400" b="1" dirty="0" err="1">
                <a:solidFill>
                  <a:srgbClr val="FF0000"/>
                </a:solidFill>
              </a:rPr>
              <a:t>JTextField</a:t>
            </a:r>
            <a:r>
              <a:rPr lang="en-US" sz="2400" b="1" dirty="0">
                <a:solidFill>
                  <a:srgbClr val="FF0000"/>
                </a:solidFill>
              </a:rPr>
              <a:t>();</a:t>
            </a:r>
          </a:p>
          <a:p>
            <a:r>
              <a:rPr lang="en-US" sz="2400" b="1" dirty="0" err="1"/>
              <a:t>tf.setBounds</a:t>
            </a:r>
            <a:r>
              <a:rPr lang="en-US" sz="2400" b="1" dirty="0"/>
              <a:t>(50,50,150,20);</a:t>
            </a:r>
          </a:p>
          <a:p>
            <a:r>
              <a:rPr lang="en-US" sz="2400" b="1" dirty="0" err="1"/>
              <a:t>JButton</a:t>
            </a:r>
            <a:r>
              <a:rPr lang="en-US" sz="2400" b="1" dirty="0"/>
              <a:t> b=new </a:t>
            </a:r>
            <a:r>
              <a:rPr lang="en-US" sz="2400" b="1" dirty="0" err="1">
                <a:solidFill>
                  <a:srgbClr val="FF0000"/>
                </a:solidFill>
              </a:rPr>
              <a:t>JButton</a:t>
            </a:r>
            <a:r>
              <a:rPr lang="en-US" sz="2400" b="1" dirty="0">
                <a:solidFill>
                  <a:srgbClr val="FF0000"/>
                </a:solidFill>
              </a:rPr>
              <a:t>("Click here");</a:t>
            </a:r>
          </a:p>
          <a:p>
            <a:r>
              <a:rPr lang="en-US" sz="2400" b="1" dirty="0" err="1"/>
              <a:t>b.setBounds</a:t>
            </a:r>
            <a:r>
              <a:rPr lang="en-US" sz="2400" b="1" dirty="0"/>
              <a:t>(50,100,95,30);</a:t>
            </a:r>
          </a:p>
          <a:p>
            <a:r>
              <a:rPr lang="en-US" sz="2400" b="1" dirty="0" err="1" smtClean="0">
                <a:solidFill>
                  <a:srgbClr val="FF0000"/>
                </a:solidFill>
              </a:rPr>
              <a:t>b.addActionListener</a:t>
            </a:r>
            <a:r>
              <a:rPr lang="en-US" sz="2400" b="1" dirty="0" smtClean="0">
                <a:solidFill>
                  <a:srgbClr val="FF0000"/>
                </a:solidFill>
              </a:rPr>
              <a:t>(new </a:t>
            </a:r>
            <a:r>
              <a:rPr lang="en-US" sz="2400" b="1" dirty="0" err="1">
                <a:solidFill>
                  <a:srgbClr val="FF0000"/>
                </a:solidFill>
              </a:rPr>
              <a:t>ActionListener</a:t>
            </a:r>
            <a:r>
              <a:rPr lang="en-US" sz="2400" b="1" dirty="0">
                <a:solidFill>
                  <a:srgbClr val="FF0000"/>
                </a:solidFill>
              </a:rPr>
              <a:t>(){</a:t>
            </a:r>
          </a:p>
          <a:p>
            <a:r>
              <a:rPr lang="en-US" sz="2400" b="1" dirty="0">
                <a:solidFill>
                  <a:srgbClr val="FF0000"/>
                </a:solidFill>
              </a:rPr>
              <a:t>public void </a:t>
            </a:r>
            <a:r>
              <a:rPr lang="en-US" sz="2400" b="1" dirty="0" err="1">
                <a:solidFill>
                  <a:srgbClr val="FF0000"/>
                </a:solidFill>
              </a:rPr>
              <a:t>actionPerformed</a:t>
            </a:r>
            <a:r>
              <a:rPr lang="en-US" sz="2400" b="1" dirty="0">
                <a:solidFill>
                  <a:srgbClr val="FF0000"/>
                </a:solidFill>
              </a:rPr>
              <a:t>(</a:t>
            </a:r>
            <a:r>
              <a:rPr lang="en-US" sz="2400" b="1" dirty="0" err="1">
                <a:solidFill>
                  <a:srgbClr val="FF0000"/>
                </a:solidFill>
              </a:rPr>
              <a:t>ActionEvent</a:t>
            </a:r>
            <a:r>
              <a:rPr lang="en-US" sz="2400" b="1" dirty="0">
                <a:solidFill>
                  <a:srgbClr val="FF0000"/>
                </a:solidFill>
              </a:rPr>
              <a:t> e){</a:t>
            </a:r>
          </a:p>
          <a:p>
            <a:r>
              <a:rPr lang="en-US" sz="2400" b="1" dirty="0" err="1">
                <a:solidFill>
                  <a:srgbClr val="FF0000"/>
                </a:solidFill>
              </a:rPr>
              <a:t>tf.setText</a:t>
            </a:r>
            <a:r>
              <a:rPr lang="en-US" sz="2400" b="1" dirty="0">
                <a:solidFill>
                  <a:srgbClr val="FF0000"/>
                </a:solidFill>
              </a:rPr>
              <a:t>("</a:t>
            </a:r>
            <a:r>
              <a:rPr lang="en-US" sz="2400" b="1" dirty="0"/>
              <a:t>Welcome</a:t>
            </a:r>
            <a:r>
              <a:rPr lang="en-US" sz="2400" b="1" dirty="0">
                <a:solidFill>
                  <a:srgbClr val="FF0000"/>
                </a:solidFill>
              </a:rPr>
              <a:t>");}});</a:t>
            </a:r>
          </a:p>
          <a:p>
            <a:r>
              <a:rPr lang="en-US" sz="2400" b="1" dirty="0" err="1"/>
              <a:t>f.add</a:t>
            </a:r>
            <a:r>
              <a:rPr lang="en-US" sz="2400" b="1" dirty="0"/>
              <a:t>(b);</a:t>
            </a:r>
            <a:r>
              <a:rPr lang="en-US" sz="2400" b="1" dirty="0" err="1"/>
              <a:t>f.add</a:t>
            </a:r>
            <a:r>
              <a:rPr lang="en-US" sz="2400" b="1" dirty="0"/>
              <a:t>(</a:t>
            </a:r>
            <a:r>
              <a:rPr lang="en-US" sz="2400" b="1" dirty="0" err="1"/>
              <a:t>tf</a:t>
            </a:r>
            <a:r>
              <a:rPr lang="en-US" sz="2400" b="1" dirty="0"/>
              <a:t>);</a:t>
            </a:r>
          </a:p>
          <a:p>
            <a:r>
              <a:rPr lang="en-US" sz="2400" b="1" dirty="0" err="1"/>
              <a:t>f.setSize</a:t>
            </a:r>
            <a:r>
              <a:rPr lang="en-US" sz="2400" b="1" dirty="0"/>
              <a:t>(400,400);</a:t>
            </a:r>
          </a:p>
          <a:p>
            <a:r>
              <a:rPr lang="en-US" sz="2400" b="1" dirty="0" err="1"/>
              <a:t>f.setLayout</a:t>
            </a:r>
            <a:r>
              <a:rPr lang="en-US" sz="2400" b="1" dirty="0"/>
              <a:t>(null);</a:t>
            </a:r>
          </a:p>
          <a:p>
            <a:r>
              <a:rPr lang="en-US" sz="2400" b="1" dirty="0" err="1"/>
              <a:t>f.setVisible</a:t>
            </a:r>
            <a:r>
              <a:rPr lang="en-US" sz="2400" b="1" dirty="0"/>
              <a:t>(true</a:t>
            </a:r>
            <a:r>
              <a:rPr lang="en-US" sz="2400" b="1" dirty="0" smtClean="0"/>
              <a:t>); }}</a:t>
            </a:r>
            <a:endParaRPr lang="en-US" sz="2400" b="1" dirty="0"/>
          </a:p>
        </p:txBody>
      </p:sp>
      <p:pic>
        <p:nvPicPr>
          <p:cNvPr id="2" name="Picture 1"/>
          <p:cNvPicPr>
            <a:picLocks noChangeAspect="1"/>
          </p:cNvPicPr>
          <p:nvPr/>
        </p:nvPicPr>
        <p:blipFill rotWithShape="1">
          <a:blip r:embed="rId2"/>
          <a:srcRect r="71393" b="49856"/>
          <a:stretch/>
        </p:blipFill>
        <p:spPr>
          <a:xfrm>
            <a:off x="6988630" y="192320"/>
            <a:ext cx="4702628" cy="4523371"/>
          </a:xfrm>
          <a:prstGeom prst="rect">
            <a:avLst/>
          </a:prstGeom>
        </p:spPr>
      </p:pic>
    </p:spTree>
    <p:extLst>
      <p:ext uri="{BB962C8B-B14F-4D97-AF65-F5344CB8AC3E}">
        <p14:creationId xmlns:p14="http://schemas.microsoft.com/office/powerpoint/2010/main" val="305674960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935972456"/>
              </p:ext>
            </p:extLst>
          </p:nvPr>
        </p:nvGraphicFramePr>
        <p:xfrm>
          <a:off x="511628" y="1140528"/>
          <a:ext cx="11532326" cy="3017520"/>
        </p:xfrm>
        <a:graphic>
          <a:graphicData uri="http://schemas.openxmlformats.org/drawingml/2006/table">
            <a:tbl>
              <a:tblPr>
                <a:tableStyleId>{35758FB7-9AC5-4552-8A53-C91805E547FA}</a:tableStyleId>
              </a:tblPr>
              <a:tblGrid>
                <a:gridCol w="3616234">
                  <a:extLst>
                    <a:ext uri="{9D8B030D-6E8A-4147-A177-3AD203B41FA5}">
                      <a16:colId xmlns:a16="http://schemas.microsoft.com/office/drawing/2014/main" val="4043585053"/>
                    </a:ext>
                  </a:extLst>
                </a:gridCol>
                <a:gridCol w="7916092">
                  <a:extLst>
                    <a:ext uri="{9D8B030D-6E8A-4147-A177-3AD203B41FA5}">
                      <a16:colId xmlns:a16="http://schemas.microsoft.com/office/drawing/2014/main" val="3438882968"/>
                    </a:ext>
                  </a:extLst>
                </a:gridCol>
              </a:tblGrid>
              <a:tr h="0">
                <a:tc>
                  <a:txBody>
                    <a:bodyPr/>
                    <a:lstStyle/>
                    <a:p>
                      <a:r>
                        <a:rPr lang="en-US" sz="2400" dirty="0"/>
                        <a:t>Constructor</a:t>
                      </a:r>
                      <a:endParaRPr lang="en-US" sz="2400" b="1" dirty="0"/>
                    </a:p>
                  </a:txBody>
                  <a:tcPr anchor="ctr"/>
                </a:tc>
                <a:tc>
                  <a:txBody>
                    <a:bodyPr/>
                    <a:lstStyle/>
                    <a:p>
                      <a:r>
                        <a:rPr lang="en-US" sz="2400"/>
                        <a:t>Description</a:t>
                      </a:r>
                      <a:endParaRPr lang="en-US" sz="2400" b="1"/>
                    </a:p>
                  </a:txBody>
                  <a:tcPr anchor="ctr"/>
                </a:tc>
                <a:extLst>
                  <a:ext uri="{0D108BD9-81ED-4DB2-BD59-A6C34878D82A}">
                    <a16:rowId xmlns:a16="http://schemas.microsoft.com/office/drawing/2014/main" val="2466537258"/>
                  </a:ext>
                </a:extLst>
              </a:tr>
              <a:tr h="0">
                <a:tc>
                  <a:txBody>
                    <a:bodyPr/>
                    <a:lstStyle/>
                    <a:p>
                      <a:r>
                        <a:rPr lang="en-US" sz="2400" dirty="0" err="1"/>
                        <a:t>JLabel</a:t>
                      </a:r>
                      <a:r>
                        <a:rPr lang="en-US" sz="2400" dirty="0"/>
                        <a:t>()</a:t>
                      </a:r>
                      <a:endParaRPr lang="en-US" sz="2400" b="1" dirty="0"/>
                    </a:p>
                  </a:txBody>
                  <a:tcPr anchor="ctr"/>
                </a:tc>
                <a:tc>
                  <a:txBody>
                    <a:bodyPr/>
                    <a:lstStyle/>
                    <a:p>
                      <a:r>
                        <a:rPr lang="en-US" sz="2400"/>
                        <a:t>Creates a JLabel instance with no image and with an empty string for the title.</a:t>
                      </a:r>
                      <a:endParaRPr lang="en-US" sz="2400" b="1"/>
                    </a:p>
                  </a:txBody>
                  <a:tcPr anchor="ctr"/>
                </a:tc>
                <a:extLst>
                  <a:ext uri="{0D108BD9-81ED-4DB2-BD59-A6C34878D82A}">
                    <a16:rowId xmlns:a16="http://schemas.microsoft.com/office/drawing/2014/main" val="967112918"/>
                  </a:ext>
                </a:extLst>
              </a:tr>
              <a:tr h="0">
                <a:tc>
                  <a:txBody>
                    <a:bodyPr/>
                    <a:lstStyle/>
                    <a:p>
                      <a:r>
                        <a:rPr lang="en-US" sz="2400"/>
                        <a:t>JLabel(String s)</a:t>
                      </a:r>
                      <a:endParaRPr lang="en-US" sz="2400" b="1"/>
                    </a:p>
                  </a:txBody>
                  <a:tcPr anchor="ctr"/>
                </a:tc>
                <a:tc>
                  <a:txBody>
                    <a:bodyPr/>
                    <a:lstStyle/>
                    <a:p>
                      <a:r>
                        <a:rPr lang="en-US" sz="2400"/>
                        <a:t>Creates a JLabel instance with the specified text.</a:t>
                      </a:r>
                      <a:endParaRPr lang="en-US" sz="2400" b="1"/>
                    </a:p>
                  </a:txBody>
                  <a:tcPr anchor="ctr"/>
                </a:tc>
                <a:extLst>
                  <a:ext uri="{0D108BD9-81ED-4DB2-BD59-A6C34878D82A}">
                    <a16:rowId xmlns:a16="http://schemas.microsoft.com/office/drawing/2014/main" val="120825461"/>
                  </a:ext>
                </a:extLst>
              </a:tr>
              <a:tr h="0">
                <a:tc>
                  <a:txBody>
                    <a:bodyPr/>
                    <a:lstStyle/>
                    <a:p>
                      <a:r>
                        <a:rPr lang="en-US" sz="2400"/>
                        <a:t>JLabel(Icon i)</a:t>
                      </a:r>
                      <a:endParaRPr lang="en-US" sz="2400" b="1"/>
                    </a:p>
                  </a:txBody>
                  <a:tcPr anchor="ctr"/>
                </a:tc>
                <a:tc>
                  <a:txBody>
                    <a:bodyPr/>
                    <a:lstStyle/>
                    <a:p>
                      <a:r>
                        <a:rPr lang="en-US" sz="2400"/>
                        <a:t>Creates a JLabel instance with the specified image.</a:t>
                      </a:r>
                      <a:endParaRPr lang="en-US" sz="2400" b="1"/>
                    </a:p>
                  </a:txBody>
                  <a:tcPr anchor="ctr"/>
                </a:tc>
                <a:extLst>
                  <a:ext uri="{0D108BD9-81ED-4DB2-BD59-A6C34878D82A}">
                    <a16:rowId xmlns:a16="http://schemas.microsoft.com/office/drawing/2014/main" val="114301715"/>
                  </a:ext>
                </a:extLst>
              </a:tr>
              <a:tr h="0">
                <a:tc>
                  <a:txBody>
                    <a:bodyPr/>
                    <a:lstStyle/>
                    <a:p>
                      <a:r>
                        <a:rPr lang="en-US" sz="2400"/>
                        <a:t>JLabel(String s, Icon i, int horizontalAlignment)</a:t>
                      </a:r>
                      <a:endParaRPr lang="en-US" sz="2400" b="1"/>
                    </a:p>
                  </a:txBody>
                  <a:tcPr anchor="ctr"/>
                </a:tc>
                <a:tc>
                  <a:txBody>
                    <a:bodyPr/>
                    <a:lstStyle/>
                    <a:p>
                      <a:r>
                        <a:rPr lang="en-US" sz="2400" dirty="0"/>
                        <a:t>Creates a </a:t>
                      </a:r>
                      <a:r>
                        <a:rPr lang="en-US" sz="2400" dirty="0" err="1"/>
                        <a:t>JLabel</a:t>
                      </a:r>
                      <a:r>
                        <a:rPr lang="en-US" sz="2400" dirty="0"/>
                        <a:t> instance with the specified text, image, and horizontal alignment.</a:t>
                      </a:r>
                      <a:endParaRPr lang="en-US" sz="2400" b="1" dirty="0"/>
                    </a:p>
                  </a:txBody>
                  <a:tcPr anchor="ctr"/>
                </a:tc>
                <a:extLst>
                  <a:ext uri="{0D108BD9-81ED-4DB2-BD59-A6C34878D82A}">
                    <a16:rowId xmlns:a16="http://schemas.microsoft.com/office/drawing/2014/main" val="368675715"/>
                  </a:ext>
                </a:extLst>
              </a:tr>
            </a:tbl>
          </a:graphicData>
        </a:graphic>
      </p:graphicFrame>
    </p:spTree>
    <p:extLst>
      <p:ext uri="{BB962C8B-B14F-4D97-AF65-F5344CB8AC3E}">
        <p14:creationId xmlns:p14="http://schemas.microsoft.com/office/powerpoint/2010/main" val="95298725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06537" y="130629"/>
            <a:ext cx="7532914" cy="6555641"/>
          </a:xfrm>
          <a:prstGeom prst="rect">
            <a:avLst/>
          </a:prstGeom>
        </p:spPr>
        <p:txBody>
          <a:bodyPr wrap="square">
            <a:spAutoFit/>
          </a:bodyPr>
          <a:lstStyle/>
          <a:p>
            <a:r>
              <a:rPr lang="en-US" sz="2000" b="1" dirty="0"/>
              <a:t>import </a:t>
            </a:r>
            <a:r>
              <a:rPr lang="en-US" sz="2000" b="1" dirty="0" err="1"/>
              <a:t>java.awt.event</a:t>
            </a:r>
            <a:r>
              <a:rPr lang="en-US" sz="2000" b="1" dirty="0"/>
              <a:t>.*;</a:t>
            </a:r>
          </a:p>
          <a:p>
            <a:r>
              <a:rPr lang="en-US" sz="2000" b="1" dirty="0"/>
              <a:t>import </a:t>
            </a:r>
            <a:r>
              <a:rPr lang="en-US" sz="2000" b="1" dirty="0" err="1"/>
              <a:t>javax.swing</a:t>
            </a:r>
            <a:r>
              <a:rPr lang="en-US" sz="2000" b="1" dirty="0"/>
              <a:t>.*;</a:t>
            </a:r>
          </a:p>
          <a:p>
            <a:r>
              <a:rPr lang="en-US" sz="2000" b="1" dirty="0"/>
              <a:t>import </a:t>
            </a:r>
            <a:r>
              <a:rPr lang="en-US" sz="2000" b="1" dirty="0" err="1"/>
              <a:t>java.awt</a:t>
            </a:r>
            <a:r>
              <a:rPr lang="en-US" sz="2000" b="1" dirty="0"/>
              <a:t>.*;</a:t>
            </a:r>
          </a:p>
          <a:p>
            <a:r>
              <a:rPr lang="en-US" sz="2000" b="1" dirty="0"/>
              <a:t>public class </a:t>
            </a:r>
            <a:r>
              <a:rPr lang="en-US" sz="2000" b="1" dirty="0">
                <a:solidFill>
                  <a:srgbClr val="FF0000"/>
                </a:solidFill>
              </a:rPr>
              <a:t>Label</a:t>
            </a:r>
            <a:r>
              <a:rPr lang="en-US" sz="2000" b="1" dirty="0"/>
              <a:t> extends Frame </a:t>
            </a:r>
            <a:r>
              <a:rPr lang="en-US" sz="2000" b="1" dirty="0">
                <a:solidFill>
                  <a:srgbClr val="FF0000"/>
                </a:solidFill>
              </a:rPr>
              <a:t>implements </a:t>
            </a:r>
            <a:r>
              <a:rPr lang="en-US" sz="2000" b="1" dirty="0" err="1">
                <a:solidFill>
                  <a:srgbClr val="FF0000"/>
                </a:solidFill>
              </a:rPr>
              <a:t>ActionListener</a:t>
            </a:r>
            <a:r>
              <a:rPr lang="en-US" sz="2000" b="1" dirty="0"/>
              <a:t>{</a:t>
            </a:r>
          </a:p>
          <a:p>
            <a:r>
              <a:rPr lang="en-US" sz="2000" b="1" dirty="0" err="1"/>
              <a:t>JTextField</a:t>
            </a:r>
            <a:r>
              <a:rPr lang="en-US" sz="2000" b="1" dirty="0"/>
              <a:t> </a:t>
            </a:r>
            <a:r>
              <a:rPr lang="en-US" sz="2000" b="1" dirty="0" err="1"/>
              <a:t>tf;JLabel</a:t>
            </a:r>
            <a:r>
              <a:rPr lang="en-US" sz="2000" b="1" dirty="0"/>
              <a:t> </a:t>
            </a:r>
            <a:r>
              <a:rPr lang="en-US" sz="2000" b="1" dirty="0" err="1"/>
              <a:t>l;JButton</a:t>
            </a:r>
            <a:r>
              <a:rPr lang="en-US" sz="2000" b="1" dirty="0"/>
              <a:t> b;</a:t>
            </a:r>
          </a:p>
          <a:p>
            <a:r>
              <a:rPr lang="en-US" sz="2000" b="1" dirty="0">
                <a:solidFill>
                  <a:srgbClr val="FF0000"/>
                </a:solidFill>
              </a:rPr>
              <a:t>Label(){</a:t>
            </a:r>
          </a:p>
          <a:p>
            <a:r>
              <a:rPr lang="en-US" sz="2000" b="1" dirty="0" err="1"/>
              <a:t>tf</a:t>
            </a:r>
            <a:r>
              <a:rPr lang="en-US" sz="2000" b="1" dirty="0"/>
              <a:t>=new </a:t>
            </a:r>
            <a:r>
              <a:rPr lang="en-US" sz="2000" b="1" dirty="0" err="1"/>
              <a:t>JTextField</a:t>
            </a:r>
            <a:r>
              <a:rPr lang="en-US" sz="2000" b="1" dirty="0" smtClean="0"/>
              <a:t>();  </a:t>
            </a:r>
            <a:r>
              <a:rPr lang="en-US" sz="2000" b="1" dirty="0" err="1" smtClean="0"/>
              <a:t>tf.setBounds</a:t>
            </a:r>
            <a:r>
              <a:rPr lang="en-US" sz="2000" b="1" dirty="0" smtClean="0"/>
              <a:t>(50,50,150,20</a:t>
            </a:r>
            <a:r>
              <a:rPr lang="en-US" sz="2000" b="1" dirty="0"/>
              <a:t>);</a:t>
            </a:r>
          </a:p>
          <a:p>
            <a:r>
              <a:rPr lang="en-US" sz="2000" b="1" dirty="0"/>
              <a:t>l=new </a:t>
            </a:r>
            <a:r>
              <a:rPr lang="en-US" sz="2000" b="1" dirty="0" err="1"/>
              <a:t>JLabel</a:t>
            </a:r>
            <a:r>
              <a:rPr lang="en-US" sz="2000" b="1" dirty="0" smtClean="0"/>
              <a:t>();  </a:t>
            </a:r>
            <a:r>
              <a:rPr lang="en-US" sz="2000" b="1" dirty="0" err="1" smtClean="0"/>
              <a:t>l.setBounds</a:t>
            </a:r>
            <a:r>
              <a:rPr lang="en-US" sz="2000" b="1" dirty="0" smtClean="0"/>
              <a:t>(50,100,250,20</a:t>
            </a:r>
            <a:r>
              <a:rPr lang="en-US" sz="2000" b="1" dirty="0"/>
              <a:t>);</a:t>
            </a:r>
          </a:p>
          <a:p>
            <a:r>
              <a:rPr lang="en-US" sz="2000" b="1" dirty="0"/>
              <a:t>b=new </a:t>
            </a:r>
            <a:r>
              <a:rPr lang="en-US" sz="2000" b="1" dirty="0" err="1"/>
              <a:t>JButton</a:t>
            </a:r>
            <a:r>
              <a:rPr lang="en-US" sz="2000" b="1" dirty="0"/>
              <a:t>("</a:t>
            </a:r>
            <a:r>
              <a:rPr lang="en-US" sz="2000" b="1" dirty="0" err="1"/>
              <a:t>Findit</a:t>
            </a:r>
            <a:r>
              <a:rPr lang="en-US" sz="2000" b="1" dirty="0" smtClean="0"/>
              <a:t>");  </a:t>
            </a:r>
            <a:r>
              <a:rPr lang="en-US" sz="2000" b="1" dirty="0" err="1" smtClean="0"/>
              <a:t>tf.setBounds</a:t>
            </a:r>
            <a:r>
              <a:rPr lang="en-US" sz="2000" b="1" dirty="0" smtClean="0"/>
              <a:t>(50,100,150,20</a:t>
            </a:r>
            <a:r>
              <a:rPr lang="en-US" sz="2000" b="1" dirty="0"/>
              <a:t>);</a:t>
            </a:r>
          </a:p>
          <a:p>
            <a:r>
              <a:rPr lang="en-US" sz="2000" b="1" dirty="0"/>
              <a:t>b=new </a:t>
            </a:r>
            <a:r>
              <a:rPr lang="en-US" sz="2000" b="1" dirty="0" err="1"/>
              <a:t>JButton</a:t>
            </a:r>
            <a:r>
              <a:rPr lang="en-US" sz="2000" b="1" dirty="0"/>
              <a:t>("Find</a:t>
            </a:r>
            <a:r>
              <a:rPr lang="en-US" sz="2000" b="1" dirty="0" smtClean="0"/>
              <a:t>");   </a:t>
            </a:r>
            <a:r>
              <a:rPr lang="en-US" sz="2000" b="1" dirty="0" err="1" smtClean="0"/>
              <a:t>b.setBounds</a:t>
            </a:r>
            <a:r>
              <a:rPr lang="en-US" sz="2000" b="1" dirty="0" smtClean="0"/>
              <a:t>(50,150,95,30</a:t>
            </a:r>
            <a:r>
              <a:rPr lang="en-US" sz="2000" b="1" dirty="0"/>
              <a:t>);</a:t>
            </a:r>
          </a:p>
          <a:p>
            <a:r>
              <a:rPr lang="en-US" sz="2000" b="1" dirty="0" err="1">
                <a:solidFill>
                  <a:srgbClr val="FF0000"/>
                </a:solidFill>
              </a:rPr>
              <a:t>b.addActionListener</a:t>
            </a:r>
            <a:r>
              <a:rPr lang="en-US" sz="2000" b="1" dirty="0">
                <a:solidFill>
                  <a:srgbClr val="FF0000"/>
                </a:solidFill>
              </a:rPr>
              <a:t>(this);</a:t>
            </a:r>
          </a:p>
          <a:p>
            <a:r>
              <a:rPr lang="en-US" sz="2000" b="1" dirty="0"/>
              <a:t>add(b); </a:t>
            </a:r>
            <a:r>
              <a:rPr lang="en-US" sz="2000" b="1" dirty="0" smtClean="0"/>
              <a:t>add(</a:t>
            </a:r>
            <a:r>
              <a:rPr lang="en-US" sz="2000" b="1" dirty="0" err="1" smtClean="0"/>
              <a:t>tf</a:t>
            </a:r>
            <a:r>
              <a:rPr lang="en-US" sz="2000" b="1" dirty="0"/>
              <a:t>); </a:t>
            </a:r>
            <a:r>
              <a:rPr lang="en-US" sz="2000" b="1" dirty="0" smtClean="0"/>
              <a:t> add(l</a:t>
            </a:r>
            <a:r>
              <a:rPr lang="en-US" sz="2000" b="1" dirty="0"/>
              <a:t>);</a:t>
            </a:r>
          </a:p>
          <a:p>
            <a:r>
              <a:rPr lang="en-US" sz="2000" b="1" dirty="0" err="1"/>
              <a:t>setSize</a:t>
            </a:r>
            <a:r>
              <a:rPr lang="en-US" sz="2000" b="1" dirty="0"/>
              <a:t>(400,300</a:t>
            </a:r>
            <a:r>
              <a:rPr lang="en-US" sz="2000" b="1" dirty="0" smtClean="0"/>
              <a:t>);  </a:t>
            </a:r>
            <a:r>
              <a:rPr lang="en-US" sz="2000" b="1" dirty="0" err="1" smtClean="0"/>
              <a:t>setLayout</a:t>
            </a:r>
            <a:r>
              <a:rPr lang="en-US" sz="2000" b="1" dirty="0" smtClean="0"/>
              <a:t>(null);</a:t>
            </a:r>
            <a:r>
              <a:rPr lang="en-US" sz="2000" b="1" dirty="0" err="1" smtClean="0"/>
              <a:t>setVisible</a:t>
            </a:r>
            <a:r>
              <a:rPr lang="en-US" sz="2000" b="1" dirty="0" smtClean="0"/>
              <a:t>(true); </a:t>
            </a:r>
            <a:r>
              <a:rPr lang="en-US" sz="2000" b="1" dirty="0" smtClean="0">
                <a:solidFill>
                  <a:srgbClr val="FF0000"/>
                </a:solidFill>
              </a:rPr>
              <a:t>}</a:t>
            </a:r>
            <a:endParaRPr lang="en-US" sz="2000" b="1" dirty="0">
              <a:solidFill>
                <a:srgbClr val="FF0000"/>
              </a:solidFill>
            </a:endParaRPr>
          </a:p>
          <a:p>
            <a:r>
              <a:rPr lang="en-US" sz="2000" b="1" dirty="0"/>
              <a:t>public void </a:t>
            </a:r>
            <a:r>
              <a:rPr lang="en-US" sz="2000" b="1" dirty="0" err="1">
                <a:solidFill>
                  <a:srgbClr val="FF0000"/>
                </a:solidFill>
              </a:rPr>
              <a:t>actionPerformed</a:t>
            </a:r>
            <a:r>
              <a:rPr lang="en-US" sz="2000" b="1" dirty="0">
                <a:solidFill>
                  <a:srgbClr val="FF0000"/>
                </a:solidFill>
              </a:rPr>
              <a:t>(</a:t>
            </a:r>
            <a:r>
              <a:rPr lang="en-US" sz="2000" b="1" dirty="0" err="1">
                <a:solidFill>
                  <a:srgbClr val="FF0000"/>
                </a:solidFill>
              </a:rPr>
              <a:t>ActionEvent</a:t>
            </a:r>
            <a:r>
              <a:rPr lang="en-US" sz="2000" b="1" dirty="0">
                <a:solidFill>
                  <a:srgbClr val="FF0000"/>
                </a:solidFill>
              </a:rPr>
              <a:t> e){</a:t>
            </a:r>
          </a:p>
          <a:p>
            <a:r>
              <a:rPr lang="en-US" sz="2000" b="1" dirty="0"/>
              <a:t>try{</a:t>
            </a:r>
          </a:p>
          <a:p>
            <a:r>
              <a:rPr lang="en-US" sz="2000" b="1" dirty="0"/>
              <a:t>String host=</a:t>
            </a:r>
            <a:r>
              <a:rPr lang="en-US" sz="2000" b="1" dirty="0" err="1"/>
              <a:t>tf.getText</a:t>
            </a:r>
            <a:r>
              <a:rPr lang="en-US" sz="2000" b="1" dirty="0"/>
              <a:t>();</a:t>
            </a:r>
          </a:p>
          <a:p>
            <a:r>
              <a:rPr lang="en-US" sz="2000" b="1" dirty="0"/>
              <a:t>String </a:t>
            </a:r>
            <a:r>
              <a:rPr lang="en-US" sz="2000" b="1" dirty="0" err="1"/>
              <a:t>ip</a:t>
            </a:r>
            <a:r>
              <a:rPr lang="en-US" sz="2000" b="1" dirty="0"/>
              <a:t>=</a:t>
            </a:r>
            <a:r>
              <a:rPr lang="en-US" sz="2000" b="1" dirty="0" err="1">
                <a:solidFill>
                  <a:srgbClr val="FF0000"/>
                </a:solidFill>
              </a:rPr>
              <a:t>java.net.InetAddress.getByName</a:t>
            </a:r>
            <a:r>
              <a:rPr lang="en-US" sz="2000" b="1" dirty="0">
                <a:solidFill>
                  <a:srgbClr val="FF0000"/>
                </a:solidFill>
              </a:rPr>
              <a:t>(host).</a:t>
            </a:r>
            <a:r>
              <a:rPr lang="en-US" sz="2000" b="1" dirty="0" err="1">
                <a:solidFill>
                  <a:srgbClr val="FF0000"/>
                </a:solidFill>
              </a:rPr>
              <a:t>getHostAddress</a:t>
            </a:r>
            <a:r>
              <a:rPr lang="en-US" sz="2000" b="1" dirty="0">
                <a:solidFill>
                  <a:srgbClr val="FF0000"/>
                </a:solidFill>
              </a:rPr>
              <a:t>();</a:t>
            </a:r>
          </a:p>
          <a:p>
            <a:r>
              <a:rPr lang="en-US" sz="2000" b="1" dirty="0" err="1">
                <a:solidFill>
                  <a:srgbClr val="FF0000"/>
                </a:solidFill>
              </a:rPr>
              <a:t>l.setText</a:t>
            </a:r>
            <a:r>
              <a:rPr lang="en-US" sz="2000" b="1" dirty="0">
                <a:solidFill>
                  <a:srgbClr val="FF0000"/>
                </a:solidFill>
              </a:rPr>
              <a:t>("</a:t>
            </a:r>
            <a:r>
              <a:rPr lang="en-US" sz="2000" b="1" dirty="0" err="1">
                <a:solidFill>
                  <a:srgbClr val="FF0000"/>
                </a:solidFill>
              </a:rPr>
              <a:t>IPIS"+host+"is</a:t>
            </a:r>
            <a:r>
              <a:rPr lang="en-US" sz="2000" b="1" dirty="0">
                <a:solidFill>
                  <a:srgbClr val="FF0000"/>
                </a:solidFill>
              </a:rPr>
              <a:t>:"+</a:t>
            </a:r>
            <a:r>
              <a:rPr lang="en-US" sz="2000" b="1" dirty="0" err="1">
                <a:solidFill>
                  <a:srgbClr val="FF0000"/>
                </a:solidFill>
              </a:rPr>
              <a:t>ip</a:t>
            </a:r>
            <a:r>
              <a:rPr lang="en-US" sz="2000" b="1" dirty="0">
                <a:solidFill>
                  <a:srgbClr val="FF0000"/>
                </a:solidFill>
              </a:rPr>
              <a:t>);}</a:t>
            </a:r>
          </a:p>
          <a:p>
            <a:r>
              <a:rPr lang="en-US" sz="2000" b="1" dirty="0"/>
              <a:t>catch(Exception ex</a:t>
            </a:r>
            <a:r>
              <a:rPr lang="en-US" sz="2000" b="1" dirty="0" smtClean="0"/>
              <a:t>){ </a:t>
            </a:r>
            <a:r>
              <a:rPr lang="en-US" sz="2000" b="1" dirty="0" err="1" smtClean="0"/>
              <a:t>System.out.println</a:t>
            </a:r>
            <a:r>
              <a:rPr lang="en-US" sz="2000" b="1" dirty="0" smtClean="0"/>
              <a:t>(ex);}}</a:t>
            </a:r>
            <a:endParaRPr lang="en-US" sz="2000" b="1" dirty="0"/>
          </a:p>
          <a:p>
            <a:r>
              <a:rPr lang="en-US" sz="2000" b="1" dirty="0"/>
              <a:t>public static void main(String[] </a:t>
            </a:r>
            <a:r>
              <a:rPr lang="en-US" sz="2000" b="1" dirty="0" err="1"/>
              <a:t>args</a:t>
            </a:r>
            <a:r>
              <a:rPr lang="en-US" sz="2000" b="1" dirty="0"/>
              <a:t>){</a:t>
            </a:r>
          </a:p>
          <a:p>
            <a:r>
              <a:rPr lang="en-US" sz="2000" b="1" dirty="0">
                <a:solidFill>
                  <a:srgbClr val="FF0000"/>
                </a:solidFill>
              </a:rPr>
              <a:t>new Label</a:t>
            </a:r>
            <a:r>
              <a:rPr lang="en-US" sz="2000" b="1" dirty="0" smtClean="0">
                <a:solidFill>
                  <a:srgbClr val="FF0000"/>
                </a:solidFill>
              </a:rPr>
              <a:t>();}}</a:t>
            </a:r>
            <a:endParaRPr lang="en-US" sz="2000" b="1" dirty="0">
              <a:solidFill>
                <a:srgbClr val="FF0000"/>
              </a:solidFill>
            </a:endParaRPr>
          </a:p>
        </p:txBody>
      </p:sp>
      <p:pic>
        <p:nvPicPr>
          <p:cNvPr id="3" name="Picture 2"/>
          <p:cNvPicPr>
            <a:picLocks noChangeAspect="1"/>
          </p:cNvPicPr>
          <p:nvPr/>
        </p:nvPicPr>
        <p:blipFill rotWithShape="1">
          <a:blip r:embed="rId2"/>
          <a:srcRect r="71258" b="62512"/>
          <a:stretch/>
        </p:blipFill>
        <p:spPr>
          <a:xfrm>
            <a:off x="261256" y="228602"/>
            <a:ext cx="4010298" cy="3977638"/>
          </a:xfrm>
          <a:prstGeom prst="rect">
            <a:avLst/>
          </a:prstGeom>
        </p:spPr>
      </p:pic>
    </p:spTree>
    <p:extLst>
      <p:ext uri="{BB962C8B-B14F-4D97-AF65-F5344CB8AC3E}">
        <p14:creationId xmlns:p14="http://schemas.microsoft.com/office/powerpoint/2010/main" val="199367970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0446" y="235871"/>
            <a:ext cx="11469187" cy="6740307"/>
          </a:xfrm>
          <a:prstGeom prst="rect">
            <a:avLst/>
          </a:prstGeom>
          <a:ln w="38100">
            <a:solidFill>
              <a:schemeClr val="tx1"/>
            </a:solidFill>
          </a:ln>
        </p:spPr>
        <p:txBody>
          <a:bodyPr wrap="square">
            <a:spAutoFit/>
          </a:bodyPr>
          <a:lstStyle/>
          <a:p>
            <a:r>
              <a:rPr lang="en-US" b="1" dirty="0">
                <a:solidFill>
                  <a:srgbClr val="7F0055"/>
                </a:solidFill>
                <a:latin typeface="Consolas" panose="020B0609020204030204" pitchFamily="49" charset="0"/>
              </a:rPr>
              <a:t>package</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javafxdemo</a:t>
            </a:r>
            <a:r>
              <a:rPr lang="en-US" b="1"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import</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javax.swing</a:t>
            </a:r>
            <a:r>
              <a:rPr lang="en-US" b="1" dirty="0" smtClean="0">
                <a:solidFill>
                  <a:srgbClr val="000000"/>
                </a:solidFill>
                <a:latin typeface="Consolas" panose="020B0609020204030204" pitchFamily="49" charset="0"/>
              </a:rPr>
              <a:t>.*; </a:t>
            </a:r>
          </a:p>
          <a:p>
            <a:r>
              <a:rPr lang="en-US" b="1" dirty="0" smtClean="0">
                <a:solidFill>
                  <a:srgbClr val="7F0055"/>
                </a:solidFill>
                <a:latin typeface="Consolas" panose="020B0609020204030204" pitchFamily="49" charset="0"/>
              </a:rPr>
              <a:t>import</a:t>
            </a:r>
            <a:r>
              <a:rPr lang="en-US" b="1" dirty="0" smtClean="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java.awt.event</a:t>
            </a:r>
            <a:r>
              <a:rPr lang="en-US" b="1"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a:t>
            </a:r>
            <a:r>
              <a:rPr lang="en-US" b="1" u="sng" dirty="0">
                <a:solidFill>
                  <a:srgbClr val="000000"/>
                </a:solidFill>
                <a:latin typeface="Consolas" panose="020B0609020204030204" pitchFamily="49" charset="0"/>
              </a:rPr>
              <a:t>Example </a:t>
            </a:r>
            <a:r>
              <a:rPr lang="en-US" b="1" u="sng" dirty="0">
                <a:solidFill>
                  <a:srgbClr val="7F0055"/>
                </a:solidFill>
                <a:latin typeface="Consolas" panose="020B0609020204030204" pitchFamily="49" charset="0"/>
              </a:rPr>
              <a:t>extends</a:t>
            </a:r>
            <a:r>
              <a:rPr lang="en-US" b="1" u="sng" dirty="0">
                <a:solidFill>
                  <a:srgbClr val="000000"/>
                </a:solidFill>
                <a:latin typeface="Consolas" panose="020B0609020204030204" pitchFamily="49" charset="0"/>
              </a:rPr>
              <a:t> </a:t>
            </a:r>
            <a:r>
              <a:rPr lang="en-US" b="1" u="sng" dirty="0" err="1">
                <a:solidFill>
                  <a:srgbClr val="000000"/>
                </a:solidFill>
                <a:latin typeface="Consolas" panose="020B0609020204030204" pitchFamily="49" charset="0"/>
              </a:rPr>
              <a:t>JFrame</a:t>
            </a:r>
            <a:r>
              <a:rPr lang="en-US" b="1" u="sng"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JLabel</a:t>
            </a:r>
            <a:r>
              <a:rPr lang="en-US" dirty="0">
                <a:solidFill>
                  <a:srgbClr val="000000"/>
                </a:solidFill>
                <a:latin typeface="Consolas" panose="020B0609020204030204" pitchFamily="49" charset="0"/>
              </a:rPr>
              <a:t> </a:t>
            </a:r>
            <a:r>
              <a:rPr lang="en-US" dirty="0">
                <a:solidFill>
                  <a:srgbClr val="0000C0"/>
                </a:solidFill>
                <a:latin typeface="Consolas" panose="020B0609020204030204" pitchFamily="49" charset="0"/>
              </a:rPr>
              <a:t>l1</a:t>
            </a:r>
            <a:r>
              <a:rPr lang="en-US" dirty="0">
                <a:solidFill>
                  <a:srgbClr val="000000"/>
                </a:solidFill>
                <a:latin typeface="Consolas" panose="020B0609020204030204" pitchFamily="49" charset="0"/>
              </a:rPr>
              <a:t>,</a:t>
            </a:r>
            <a:r>
              <a:rPr lang="en-US" dirty="0">
                <a:solidFill>
                  <a:srgbClr val="0000C0"/>
                </a:solidFill>
                <a:latin typeface="Consolas" panose="020B0609020204030204" pitchFamily="49" charset="0"/>
              </a:rPr>
              <a:t>l2</a:t>
            </a:r>
            <a:r>
              <a:rPr lang="en-US" dirty="0">
                <a:solidFill>
                  <a:srgbClr val="000000"/>
                </a:solidFill>
                <a:latin typeface="Consolas" panose="020B0609020204030204" pitchFamily="49" charset="0"/>
              </a:rPr>
              <a:t>,</a:t>
            </a:r>
            <a:r>
              <a:rPr lang="en-US" dirty="0">
                <a:solidFill>
                  <a:srgbClr val="0000C0"/>
                </a:solidFill>
                <a:latin typeface="Consolas" panose="020B0609020204030204" pitchFamily="49" charset="0"/>
              </a:rPr>
              <a:t>l3</a:t>
            </a:r>
            <a:r>
              <a:rPr lang="en-US" dirty="0">
                <a:solidFill>
                  <a:srgbClr val="000000"/>
                </a:solidFill>
                <a:latin typeface="Consolas" panose="020B0609020204030204" pitchFamily="49" charset="0"/>
              </a:rPr>
              <a:t>,</a:t>
            </a:r>
            <a:r>
              <a:rPr lang="en-US" dirty="0">
                <a:solidFill>
                  <a:srgbClr val="0000C0"/>
                </a:solidFill>
                <a:latin typeface="Consolas" panose="020B0609020204030204" pitchFamily="49" charset="0"/>
              </a:rPr>
              <a:t>l4</a:t>
            </a:r>
            <a:r>
              <a:rPr lang="en-US" dirty="0" smtClean="0">
                <a:solidFill>
                  <a:srgbClr val="000000"/>
                </a:solidFill>
                <a:latin typeface="Consolas" panose="020B0609020204030204" pitchFamily="49" charset="0"/>
              </a:rPr>
              <a:t>; </a:t>
            </a:r>
            <a:r>
              <a:rPr lang="en-US" dirty="0" err="1" smtClean="0">
                <a:solidFill>
                  <a:srgbClr val="000000"/>
                </a:solidFill>
                <a:latin typeface="Consolas" panose="020B0609020204030204" pitchFamily="49" charset="0"/>
              </a:rPr>
              <a:t>JTextField</a:t>
            </a:r>
            <a:r>
              <a:rPr lang="en-US" dirty="0" smtClean="0">
                <a:solidFill>
                  <a:srgbClr val="000000"/>
                </a:solidFill>
                <a:latin typeface="Consolas" panose="020B0609020204030204" pitchFamily="49" charset="0"/>
              </a:rPr>
              <a:t> </a:t>
            </a:r>
            <a:r>
              <a:rPr lang="en-US" dirty="0">
                <a:solidFill>
                  <a:srgbClr val="0000C0"/>
                </a:solidFill>
                <a:latin typeface="Consolas" panose="020B0609020204030204" pitchFamily="49" charset="0"/>
              </a:rPr>
              <a:t>t1</a:t>
            </a:r>
            <a:r>
              <a:rPr lang="en-US" dirty="0">
                <a:solidFill>
                  <a:srgbClr val="000000"/>
                </a:solidFill>
                <a:latin typeface="Consolas" panose="020B0609020204030204" pitchFamily="49" charset="0"/>
              </a:rPr>
              <a:t>,</a:t>
            </a:r>
            <a:r>
              <a:rPr lang="en-US" dirty="0">
                <a:solidFill>
                  <a:srgbClr val="0000C0"/>
                </a:solidFill>
                <a:latin typeface="Consolas" panose="020B0609020204030204" pitchFamily="49" charset="0"/>
              </a:rPr>
              <a:t>t2</a:t>
            </a:r>
            <a:r>
              <a:rPr lang="en-US" dirty="0" smtClean="0">
                <a:solidFill>
                  <a:srgbClr val="000000"/>
                </a:solidFill>
                <a:latin typeface="Consolas" panose="020B0609020204030204" pitchFamily="49" charset="0"/>
              </a:rPr>
              <a:t>; </a:t>
            </a:r>
            <a:r>
              <a:rPr lang="en-US" dirty="0" err="1" smtClean="0">
                <a:solidFill>
                  <a:srgbClr val="000000"/>
                </a:solidFill>
                <a:latin typeface="Consolas" panose="020B0609020204030204" pitchFamily="49" charset="0"/>
              </a:rPr>
              <a:t>JButton</a:t>
            </a:r>
            <a:r>
              <a:rPr lang="en-US" dirty="0" smtClean="0">
                <a:solidFill>
                  <a:srgbClr val="000000"/>
                </a:solidFill>
                <a:latin typeface="Consolas" panose="020B0609020204030204" pitchFamily="49" charset="0"/>
              </a:rPr>
              <a:t> </a:t>
            </a:r>
            <a:r>
              <a:rPr lang="en-US" dirty="0">
                <a:solidFill>
                  <a:srgbClr val="0000C0"/>
                </a:solidFill>
                <a:latin typeface="Consolas" panose="020B0609020204030204" pitchFamily="49" charset="0"/>
              </a:rPr>
              <a:t>b1</a:t>
            </a:r>
            <a:r>
              <a:rPr lang="en-US"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Example(){}</a:t>
            </a: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Example(String </a:t>
            </a:r>
            <a:r>
              <a:rPr lang="en-US" b="1" dirty="0">
                <a:solidFill>
                  <a:srgbClr val="6A3E3E"/>
                </a:solidFill>
                <a:latin typeface="Consolas" panose="020B0609020204030204" pitchFamily="49" charset="0"/>
              </a:rPr>
              <a:t>s</a:t>
            </a:r>
            <a:r>
              <a:rPr lang="en-US" b="1" dirty="0" smtClean="0">
                <a:solidFill>
                  <a:srgbClr val="000000"/>
                </a:solidFill>
                <a:latin typeface="Consolas" panose="020B0609020204030204" pitchFamily="49" charset="0"/>
              </a:rPr>
              <a:t>){ </a:t>
            </a:r>
            <a:r>
              <a:rPr lang="en-US" b="1" dirty="0" smtClean="0">
                <a:solidFill>
                  <a:srgbClr val="7F0055"/>
                </a:solidFill>
                <a:latin typeface="Consolas" panose="020B0609020204030204" pitchFamily="49" charset="0"/>
              </a:rPr>
              <a:t>super</a:t>
            </a:r>
            <a:r>
              <a:rPr lang="en-US" b="1" dirty="0" smtClean="0">
                <a:solidFill>
                  <a:srgbClr val="000000"/>
                </a:solidFill>
                <a:latin typeface="Consolas" panose="020B0609020204030204" pitchFamily="49" charset="0"/>
              </a:rPr>
              <a:t>(</a:t>
            </a:r>
            <a:r>
              <a:rPr lang="en-US" b="1" dirty="0" smtClean="0">
                <a:solidFill>
                  <a:srgbClr val="6A3E3E"/>
                </a:solidFill>
                <a:latin typeface="Consolas" panose="020B0609020204030204" pitchFamily="49" charset="0"/>
              </a:rPr>
              <a:t>s</a:t>
            </a:r>
            <a:r>
              <a:rPr lang="en-US" b="1"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setComponents</a:t>
            </a:r>
            <a:r>
              <a:rPr lang="en-US" b="1" dirty="0" smtClean="0">
                <a:solidFill>
                  <a:srgbClr val="000000"/>
                </a:solidFill>
                <a:latin typeface="Consolas" panose="020B0609020204030204" pitchFamily="49" charset="0"/>
              </a:rPr>
              <a:t>(){ </a:t>
            </a:r>
            <a:r>
              <a:rPr lang="en-US" dirty="0" smtClean="0">
                <a:solidFill>
                  <a:srgbClr val="0000C0"/>
                </a:solidFill>
                <a:latin typeface="Consolas" panose="020B0609020204030204" pitchFamily="49" charset="0"/>
              </a:rPr>
              <a:t>l1</a:t>
            </a:r>
            <a:r>
              <a:rPr lang="en-US" dirty="0" smtClean="0">
                <a:solidFill>
                  <a:srgbClr val="000000"/>
                </a:solidFill>
                <a:latin typeface="Consolas" panose="020B0609020204030204" pitchFamily="49" charset="0"/>
              </a:rPr>
              <a:t>=</a:t>
            </a:r>
            <a:r>
              <a:rPr lang="en-US" b="1" dirty="0" smtClean="0">
                <a:solidFill>
                  <a:srgbClr val="7F0055"/>
                </a:solidFill>
                <a:latin typeface="Consolas" panose="020B0609020204030204" pitchFamily="49" charset="0"/>
              </a:rPr>
              <a:t>new</a:t>
            </a:r>
            <a:r>
              <a:rPr lang="en-US" b="1" dirty="0" smtClean="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JLabel</a:t>
            </a:r>
            <a:r>
              <a:rPr lang="en-US" b="1" dirty="0">
                <a:solidFill>
                  <a:srgbClr val="000000"/>
                </a:solidFill>
                <a:latin typeface="Consolas" panose="020B0609020204030204" pitchFamily="49" charset="0"/>
              </a:rPr>
              <a:t>(</a:t>
            </a:r>
            <a:r>
              <a:rPr lang="en-US" b="1" dirty="0">
                <a:solidFill>
                  <a:srgbClr val="2A00FF"/>
                </a:solidFill>
                <a:latin typeface="Consolas" panose="020B0609020204030204" pitchFamily="49" charset="0"/>
              </a:rPr>
              <a:t>"Addition of two numbers"</a:t>
            </a:r>
            <a:r>
              <a:rPr lang="en-US" b="1" dirty="0">
                <a:solidFill>
                  <a:srgbClr val="000000"/>
                </a:solidFill>
                <a:latin typeface="Consolas" panose="020B0609020204030204" pitchFamily="49" charset="0"/>
              </a:rPr>
              <a:t>);</a:t>
            </a:r>
          </a:p>
          <a:p>
            <a:r>
              <a:rPr lang="en-US" dirty="0">
                <a:solidFill>
                  <a:srgbClr val="0000C0"/>
                </a:solidFill>
                <a:latin typeface="Consolas" panose="020B0609020204030204" pitchFamily="49" charset="0"/>
              </a:rPr>
              <a:t>l2</a:t>
            </a:r>
            <a:r>
              <a:rPr lang="en-US" dirty="0">
                <a:solidFill>
                  <a:srgbClr val="000000"/>
                </a:solidFill>
                <a:latin typeface="Consolas" panose="020B0609020204030204" pitchFamily="49" charset="0"/>
              </a:rPr>
              <a:t>=</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JLabel</a:t>
            </a:r>
            <a:r>
              <a:rPr lang="en-US" b="1" dirty="0">
                <a:solidFill>
                  <a:srgbClr val="000000"/>
                </a:solidFill>
                <a:latin typeface="Consolas" panose="020B0609020204030204" pitchFamily="49" charset="0"/>
              </a:rPr>
              <a:t>(</a:t>
            </a:r>
            <a:r>
              <a:rPr lang="en-US" b="1" dirty="0">
                <a:solidFill>
                  <a:srgbClr val="2A00FF"/>
                </a:solidFill>
                <a:latin typeface="Consolas" panose="020B0609020204030204" pitchFamily="49" charset="0"/>
              </a:rPr>
              <a:t>"First Number</a:t>
            </a:r>
            <a:r>
              <a:rPr lang="en-US" b="1" dirty="0" smtClean="0">
                <a:solidFill>
                  <a:srgbClr val="2A00FF"/>
                </a:solidFill>
                <a:latin typeface="Consolas" panose="020B0609020204030204" pitchFamily="49" charset="0"/>
              </a:rPr>
              <a:t>"</a:t>
            </a:r>
            <a:r>
              <a:rPr lang="en-US" b="1" dirty="0" smtClean="0">
                <a:solidFill>
                  <a:srgbClr val="000000"/>
                </a:solidFill>
                <a:latin typeface="Consolas" panose="020B0609020204030204" pitchFamily="49" charset="0"/>
              </a:rPr>
              <a:t>); </a:t>
            </a:r>
            <a:r>
              <a:rPr lang="en-US" dirty="0" smtClean="0">
                <a:solidFill>
                  <a:srgbClr val="0000C0"/>
                </a:solidFill>
                <a:latin typeface="Consolas" panose="020B0609020204030204" pitchFamily="49" charset="0"/>
              </a:rPr>
              <a:t>l3</a:t>
            </a:r>
            <a:r>
              <a:rPr lang="en-US" dirty="0" smtClean="0">
                <a:solidFill>
                  <a:srgbClr val="000000"/>
                </a:solidFill>
                <a:latin typeface="Consolas" panose="020B0609020204030204" pitchFamily="49" charset="0"/>
              </a:rPr>
              <a:t>=</a:t>
            </a:r>
            <a:r>
              <a:rPr lang="en-US" b="1" dirty="0" smtClean="0">
                <a:solidFill>
                  <a:srgbClr val="7F0055"/>
                </a:solidFill>
                <a:latin typeface="Consolas" panose="020B0609020204030204" pitchFamily="49" charset="0"/>
              </a:rPr>
              <a:t>new</a:t>
            </a:r>
            <a:r>
              <a:rPr lang="en-US" b="1" dirty="0" smtClean="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JLabel</a:t>
            </a:r>
            <a:r>
              <a:rPr lang="en-US" b="1" dirty="0">
                <a:solidFill>
                  <a:srgbClr val="000000"/>
                </a:solidFill>
                <a:latin typeface="Consolas" panose="020B0609020204030204" pitchFamily="49" charset="0"/>
              </a:rPr>
              <a:t>(</a:t>
            </a:r>
            <a:r>
              <a:rPr lang="en-US" b="1" dirty="0">
                <a:solidFill>
                  <a:srgbClr val="2A00FF"/>
                </a:solidFill>
                <a:latin typeface="Consolas" panose="020B0609020204030204" pitchFamily="49" charset="0"/>
              </a:rPr>
              <a:t>"Second Number"</a:t>
            </a:r>
            <a:r>
              <a:rPr lang="en-US" b="1" dirty="0">
                <a:solidFill>
                  <a:srgbClr val="000000"/>
                </a:solidFill>
                <a:latin typeface="Consolas" panose="020B0609020204030204" pitchFamily="49" charset="0"/>
              </a:rPr>
              <a:t>);</a:t>
            </a:r>
          </a:p>
          <a:p>
            <a:r>
              <a:rPr lang="en-US" dirty="0">
                <a:solidFill>
                  <a:srgbClr val="0000C0"/>
                </a:solidFill>
                <a:latin typeface="Consolas" panose="020B0609020204030204" pitchFamily="49" charset="0"/>
              </a:rPr>
              <a:t>l4</a:t>
            </a:r>
            <a:r>
              <a:rPr lang="en-US" dirty="0">
                <a:solidFill>
                  <a:srgbClr val="000000"/>
                </a:solidFill>
                <a:latin typeface="Consolas" panose="020B0609020204030204" pitchFamily="49" charset="0"/>
              </a:rPr>
              <a:t>=</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JLabel</a:t>
            </a:r>
            <a:r>
              <a:rPr lang="en-US" b="1" dirty="0" smtClean="0">
                <a:solidFill>
                  <a:srgbClr val="000000"/>
                </a:solidFill>
                <a:latin typeface="Consolas" panose="020B0609020204030204" pitchFamily="49" charset="0"/>
              </a:rPr>
              <a:t>(); </a:t>
            </a:r>
            <a:r>
              <a:rPr lang="en-US" dirty="0" smtClean="0">
                <a:solidFill>
                  <a:srgbClr val="0000C0"/>
                </a:solidFill>
                <a:latin typeface="Consolas" panose="020B0609020204030204" pitchFamily="49" charset="0"/>
              </a:rPr>
              <a:t>t1</a:t>
            </a:r>
            <a:r>
              <a:rPr lang="en-US" dirty="0" smtClean="0">
                <a:solidFill>
                  <a:srgbClr val="000000"/>
                </a:solidFill>
                <a:latin typeface="Consolas" panose="020B0609020204030204" pitchFamily="49" charset="0"/>
              </a:rPr>
              <a:t>=</a:t>
            </a:r>
            <a:r>
              <a:rPr lang="en-US" b="1" dirty="0" smtClean="0">
                <a:solidFill>
                  <a:srgbClr val="7F0055"/>
                </a:solidFill>
                <a:latin typeface="Consolas" panose="020B0609020204030204" pitchFamily="49" charset="0"/>
              </a:rPr>
              <a:t>new</a:t>
            </a:r>
            <a:r>
              <a:rPr lang="en-US" b="1" dirty="0" smtClean="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JTextField</a:t>
            </a:r>
            <a:r>
              <a:rPr lang="en-US" b="1" dirty="0" smtClean="0">
                <a:solidFill>
                  <a:srgbClr val="000000"/>
                </a:solidFill>
                <a:latin typeface="Consolas" panose="020B0609020204030204" pitchFamily="49" charset="0"/>
              </a:rPr>
              <a:t>(); </a:t>
            </a:r>
            <a:r>
              <a:rPr lang="en-US" dirty="0" smtClean="0">
                <a:solidFill>
                  <a:srgbClr val="0000C0"/>
                </a:solidFill>
                <a:latin typeface="Consolas" panose="020B0609020204030204" pitchFamily="49" charset="0"/>
              </a:rPr>
              <a:t>t2</a:t>
            </a:r>
            <a:r>
              <a:rPr lang="en-US" dirty="0" smtClean="0">
                <a:solidFill>
                  <a:srgbClr val="000000"/>
                </a:solidFill>
                <a:latin typeface="Consolas" panose="020B0609020204030204" pitchFamily="49" charset="0"/>
              </a:rPr>
              <a:t>=</a:t>
            </a:r>
            <a:r>
              <a:rPr lang="en-US" b="1" dirty="0" smtClean="0">
                <a:solidFill>
                  <a:srgbClr val="7F0055"/>
                </a:solidFill>
                <a:latin typeface="Consolas" panose="020B0609020204030204" pitchFamily="49" charset="0"/>
              </a:rPr>
              <a:t>new</a:t>
            </a:r>
            <a:r>
              <a:rPr lang="en-US" b="1" dirty="0" smtClean="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JTextField</a:t>
            </a:r>
            <a:r>
              <a:rPr lang="en-US" b="1" dirty="0">
                <a:solidFill>
                  <a:srgbClr val="000000"/>
                </a:solidFill>
                <a:latin typeface="Consolas" panose="020B0609020204030204" pitchFamily="49" charset="0"/>
              </a:rPr>
              <a:t>();</a:t>
            </a:r>
          </a:p>
          <a:p>
            <a:r>
              <a:rPr lang="en-US" dirty="0">
                <a:solidFill>
                  <a:srgbClr val="0000C0"/>
                </a:solidFill>
                <a:latin typeface="Consolas" panose="020B0609020204030204" pitchFamily="49" charset="0"/>
              </a:rPr>
              <a:t>b1</a:t>
            </a:r>
            <a:r>
              <a:rPr lang="en-US" dirty="0">
                <a:solidFill>
                  <a:srgbClr val="000000"/>
                </a:solidFill>
                <a:latin typeface="Consolas" panose="020B0609020204030204" pitchFamily="49" charset="0"/>
              </a:rPr>
              <a:t>=</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JButton</a:t>
            </a:r>
            <a:r>
              <a:rPr lang="en-US" b="1" dirty="0">
                <a:solidFill>
                  <a:srgbClr val="000000"/>
                </a:solidFill>
                <a:latin typeface="Consolas" panose="020B0609020204030204" pitchFamily="49" charset="0"/>
              </a:rPr>
              <a:t>(</a:t>
            </a:r>
            <a:r>
              <a:rPr lang="en-US" b="1" dirty="0">
                <a:solidFill>
                  <a:srgbClr val="2A00FF"/>
                </a:solidFill>
                <a:latin typeface="Consolas" panose="020B0609020204030204" pitchFamily="49" charset="0"/>
              </a:rPr>
              <a:t>"Add</a:t>
            </a:r>
            <a:r>
              <a:rPr lang="en-US" b="1" dirty="0" smtClean="0">
                <a:solidFill>
                  <a:srgbClr val="2A00FF"/>
                </a:solidFill>
                <a:latin typeface="Consolas" panose="020B0609020204030204" pitchFamily="49" charset="0"/>
              </a:rPr>
              <a:t>"</a:t>
            </a:r>
            <a:r>
              <a:rPr lang="en-US" b="1" dirty="0" smtClean="0">
                <a:solidFill>
                  <a:srgbClr val="000000"/>
                </a:solidFill>
                <a:latin typeface="Consolas" panose="020B0609020204030204" pitchFamily="49" charset="0"/>
              </a:rPr>
              <a:t>);  </a:t>
            </a:r>
            <a:r>
              <a:rPr lang="en-US" dirty="0" err="1" smtClean="0">
                <a:solidFill>
                  <a:srgbClr val="000000"/>
                </a:solidFill>
                <a:latin typeface="Consolas" panose="020B0609020204030204" pitchFamily="49" charset="0"/>
              </a:rPr>
              <a:t>setLayout</a:t>
            </a:r>
            <a:r>
              <a:rPr lang="en-US" dirty="0" smtClean="0">
                <a:solidFill>
                  <a:srgbClr val="000000"/>
                </a:solidFill>
                <a:latin typeface="Consolas" panose="020B0609020204030204" pitchFamily="49" charset="0"/>
              </a:rPr>
              <a:t>(</a:t>
            </a:r>
            <a:r>
              <a:rPr lang="en-US" b="1" dirty="0" smtClean="0">
                <a:solidFill>
                  <a:srgbClr val="7F0055"/>
                </a:solidFill>
                <a:latin typeface="Consolas" panose="020B0609020204030204" pitchFamily="49" charset="0"/>
              </a:rPr>
              <a:t>null</a:t>
            </a:r>
            <a:r>
              <a:rPr lang="en-US" b="1" dirty="0">
                <a:solidFill>
                  <a:srgbClr val="000000"/>
                </a:solidFill>
                <a:latin typeface="Consolas" panose="020B0609020204030204" pitchFamily="49" charset="0"/>
              </a:rPr>
              <a:t>);</a:t>
            </a:r>
          </a:p>
          <a:p>
            <a:r>
              <a:rPr lang="en-US" dirty="0">
                <a:solidFill>
                  <a:srgbClr val="0000C0"/>
                </a:solidFill>
                <a:latin typeface="Consolas" panose="020B0609020204030204" pitchFamily="49" charset="0"/>
              </a:rPr>
              <a:t>l1</a:t>
            </a:r>
            <a:r>
              <a:rPr lang="en-US" dirty="0">
                <a:solidFill>
                  <a:srgbClr val="000000"/>
                </a:solidFill>
                <a:latin typeface="Consolas" panose="020B0609020204030204" pitchFamily="49" charset="0"/>
              </a:rPr>
              <a:t>.setBounds(50,50,200,20</a:t>
            </a:r>
            <a:r>
              <a:rPr lang="en-US" dirty="0" smtClean="0">
                <a:solidFill>
                  <a:srgbClr val="000000"/>
                </a:solidFill>
                <a:latin typeface="Consolas" panose="020B0609020204030204" pitchFamily="49" charset="0"/>
              </a:rPr>
              <a:t>); </a:t>
            </a:r>
            <a:r>
              <a:rPr lang="en-US" dirty="0" smtClean="0">
                <a:solidFill>
                  <a:srgbClr val="0000C0"/>
                </a:solidFill>
                <a:latin typeface="Consolas" panose="020B0609020204030204" pitchFamily="49" charset="0"/>
              </a:rPr>
              <a:t>l2</a:t>
            </a:r>
            <a:r>
              <a:rPr lang="en-US" dirty="0" smtClean="0">
                <a:solidFill>
                  <a:srgbClr val="000000"/>
                </a:solidFill>
                <a:latin typeface="Consolas" panose="020B0609020204030204" pitchFamily="49" charset="0"/>
              </a:rPr>
              <a:t>.setBounds(50,80,200,20</a:t>
            </a:r>
            <a:r>
              <a:rPr lang="en-US" dirty="0">
                <a:solidFill>
                  <a:srgbClr val="000000"/>
                </a:solidFill>
                <a:latin typeface="Consolas" panose="020B0609020204030204" pitchFamily="49" charset="0"/>
              </a:rPr>
              <a:t>);</a:t>
            </a:r>
          </a:p>
          <a:p>
            <a:r>
              <a:rPr lang="en-US" dirty="0">
                <a:solidFill>
                  <a:srgbClr val="0000C0"/>
                </a:solidFill>
                <a:latin typeface="Consolas" panose="020B0609020204030204" pitchFamily="49" charset="0"/>
              </a:rPr>
              <a:t>t1</a:t>
            </a:r>
            <a:r>
              <a:rPr lang="en-US" dirty="0">
                <a:solidFill>
                  <a:srgbClr val="000000"/>
                </a:solidFill>
                <a:latin typeface="Consolas" panose="020B0609020204030204" pitchFamily="49" charset="0"/>
              </a:rPr>
              <a:t>.setBounds(150,80,200,20</a:t>
            </a:r>
            <a:r>
              <a:rPr lang="en-US" dirty="0" smtClean="0">
                <a:solidFill>
                  <a:srgbClr val="000000"/>
                </a:solidFill>
                <a:latin typeface="Consolas" panose="020B0609020204030204" pitchFamily="49" charset="0"/>
              </a:rPr>
              <a:t>); </a:t>
            </a:r>
            <a:r>
              <a:rPr lang="en-US" dirty="0" smtClean="0">
                <a:solidFill>
                  <a:srgbClr val="0000C0"/>
                </a:solidFill>
                <a:latin typeface="Consolas" panose="020B0609020204030204" pitchFamily="49" charset="0"/>
              </a:rPr>
              <a:t>l3</a:t>
            </a:r>
            <a:r>
              <a:rPr lang="en-US" dirty="0" smtClean="0">
                <a:solidFill>
                  <a:srgbClr val="000000"/>
                </a:solidFill>
                <a:latin typeface="Consolas" panose="020B0609020204030204" pitchFamily="49" charset="0"/>
              </a:rPr>
              <a:t>.setBounds(50,130,200,20</a:t>
            </a:r>
            <a:r>
              <a:rPr lang="en-US" dirty="0">
                <a:solidFill>
                  <a:srgbClr val="000000"/>
                </a:solidFill>
                <a:latin typeface="Consolas" panose="020B0609020204030204" pitchFamily="49" charset="0"/>
              </a:rPr>
              <a:t>);</a:t>
            </a:r>
          </a:p>
          <a:p>
            <a:r>
              <a:rPr lang="en-US" dirty="0">
                <a:solidFill>
                  <a:srgbClr val="0000C0"/>
                </a:solidFill>
                <a:latin typeface="Consolas" panose="020B0609020204030204" pitchFamily="49" charset="0"/>
              </a:rPr>
              <a:t>t2</a:t>
            </a:r>
            <a:r>
              <a:rPr lang="en-US" dirty="0">
                <a:solidFill>
                  <a:srgbClr val="000000"/>
                </a:solidFill>
                <a:latin typeface="Consolas" panose="020B0609020204030204" pitchFamily="49" charset="0"/>
              </a:rPr>
              <a:t>.setBounds(150,130,200,20</a:t>
            </a:r>
            <a:r>
              <a:rPr lang="en-US" dirty="0" smtClean="0">
                <a:solidFill>
                  <a:srgbClr val="000000"/>
                </a:solidFill>
                <a:latin typeface="Consolas" panose="020B0609020204030204" pitchFamily="49" charset="0"/>
              </a:rPr>
              <a:t>); </a:t>
            </a:r>
            <a:r>
              <a:rPr lang="en-US" dirty="0" smtClean="0">
                <a:solidFill>
                  <a:srgbClr val="0000C0"/>
                </a:solidFill>
                <a:latin typeface="Consolas" panose="020B0609020204030204" pitchFamily="49" charset="0"/>
              </a:rPr>
              <a:t>b1</a:t>
            </a:r>
            <a:r>
              <a:rPr lang="en-US" dirty="0" smtClean="0">
                <a:solidFill>
                  <a:srgbClr val="000000"/>
                </a:solidFill>
                <a:latin typeface="Consolas" panose="020B0609020204030204" pitchFamily="49" charset="0"/>
              </a:rPr>
              <a:t>.setBounds(80,180,200,20); </a:t>
            </a:r>
            <a:r>
              <a:rPr lang="en-US" dirty="0" smtClean="0">
                <a:solidFill>
                  <a:srgbClr val="0000C0"/>
                </a:solidFill>
                <a:latin typeface="Consolas" panose="020B0609020204030204" pitchFamily="49" charset="0"/>
              </a:rPr>
              <a:t>l4</a:t>
            </a:r>
            <a:r>
              <a:rPr lang="en-US" dirty="0" smtClean="0">
                <a:solidFill>
                  <a:srgbClr val="000000"/>
                </a:solidFill>
                <a:latin typeface="Consolas" panose="020B0609020204030204" pitchFamily="49" charset="0"/>
              </a:rPr>
              <a:t>.setBounds(100,240,200,20); </a:t>
            </a:r>
            <a:r>
              <a:rPr lang="en-US" dirty="0" smtClean="0">
                <a:solidFill>
                  <a:srgbClr val="0000C0"/>
                </a:solidFill>
                <a:latin typeface="Consolas" panose="020B0609020204030204" pitchFamily="49" charset="0"/>
              </a:rPr>
              <a:t>b1</a:t>
            </a:r>
            <a:r>
              <a:rPr lang="en-US" dirty="0" smtClean="0">
                <a:solidFill>
                  <a:srgbClr val="000000"/>
                </a:solidFill>
                <a:latin typeface="Consolas" panose="020B0609020204030204" pitchFamily="49" charset="0"/>
              </a:rPr>
              <a:t>.addActionListener(</a:t>
            </a:r>
            <a:r>
              <a:rPr lang="en-US" b="1" dirty="0" smtClean="0">
                <a:solidFill>
                  <a:srgbClr val="7F0055"/>
                </a:solidFill>
                <a:latin typeface="Consolas" panose="020B0609020204030204" pitchFamily="49" charset="0"/>
              </a:rPr>
              <a:t>new</a:t>
            </a:r>
            <a:r>
              <a:rPr lang="en-US" b="1" dirty="0" smtClean="0">
                <a:solidFill>
                  <a:srgbClr val="000000"/>
                </a:solidFill>
                <a:latin typeface="Consolas" panose="020B0609020204030204" pitchFamily="49" charset="0"/>
              </a:rPr>
              <a:t> </a:t>
            </a:r>
            <a:r>
              <a:rPr lang="en-US" b="1" dirty="0">
                <a:solidFill>
                  <a:srgbClr val="000000"/>
                </a:solidFill>
                <a:latin typeface="Consolas" panose="020B0609020204030204" pitchFamily="49" charset="0"/>
              </a:rPr>
              <a:t>Handler());</a:t>
            </a:r>
          </a:p>
          <a:p>
            <a:r>
              <a:rPr lang="en-US" dirty="0">
                <a:solidFill>
                  <a:srgbClr val="000000"/>
                </a:solidFill>
                <a:latin typeface="Consolas" panose="020B0609020204030204" pitchFamily="49" charset="0"/>
              </a:rPr>
              <a:t>add(</a:t>
            </a:r>
            <a:r>
              <a:rPr lang="en-US" dirty="0">
                <a:solidFill>
                  <a:srgbClr val="0000C0"/>
                </a:solidFill>
                <a:latin typeface="Consolas" panose="020B0609020204030204" pitchFamily="49" charset="0"/>
              </a:rPr>
              <a:t>l1</a:t>
            </a:r>
            <a:r>
              <a:rPr lang="en-US" dirty="0">
                <a:solidFill>
                  <a:srgbClr val="000000"/>
                </a:solidFill>
                <a:latin typeface="Consolas" panose="020B0609020204030204" pitchFamily="49" charset="0"/>
              </a:rPr>
              <a:t>);add(</a:t>
            </a:r>
            <a:r>
              <a:rPr lang="en-US" dirty="0">
                <a:solidFill>
                  <a:srgbClr val="0000C0"/>
                </a:solidFill>
                <a:latin typeface="Consolas" panose="020B0609020204030204" pitchFamily="49" charset="0"/>
              </a:rPr>
              <a:t>l2</a:t>
            </a:r>
            <a:r>
              <a:rPr lang="en-US" dirty="0">
                <a:solidFill>
                  <a:srgbClr val="000000"/>
                </a:solidFill>
                <a:latin typeface="Consolas" panose="020B0609020204030204" pitchFamily="49" charset="0"/>
              </a:rPr>
              <a:t>);add(</a:t>
            </a:r>
            <a:r>
              <a:rPr lang="en-US" dirty="0">
                <a:solidFill>
                  <a:srgbClr val="0000C0"/>
                </a:solidFill>
                <a:latin typeface="Consolas" panose="020B0609020204030204" pitchFamily="49" charset="0"/>
              </a:rPr>
              <a:t>t1</a:t>
            </a:r>
            <a:r>
              <a:rPr lang="en-US" dirty="0" smtClean="0">
                <a:solidFill>
                  <a:srgbClr val="000000"/>
                </a:solidFill>
                <a:latin typeface="Consolas" panose="020B0609020204030204" pitchFamily="49" charset="0"/>
              </a:rPr>
              <a:t>); add(</a:t>
            </a:r>
            <a:r>
              <a:rPr lang="en-US" dirty="0" smtClean="0">
                <a:solidFill>
                  <a:srgbClr val="0000C0"/>
                </a:solidFill>
                <a:latin typeface="Consolas" panose="020B0609020204030204" pitchFamily="49" charset="0"/>
              </a:rPr>
              <a:t>l3</a:t>
            </a:r>
            <a:r>
              <a:rPr lang="en-US" dirty="0">
                <a:solidFill>
                  <a:srgbClr val="000000"/>
                </a:solidFill>
                <a:latin typeface="Consolas" panose="020B0609020204030204" pitchFamily="49" charset="0"/>
              </a:rPr>
              <a:t>);add(</a:t>
            </a:r>
            <a:r>
              <a:rPr lang="en-US" dirty="0">
                <a:solidFill>
                  <a:srgbClr val="0000C0"/>
                </a:solidFill>
                <a:latin typeface="Consolas" panose="020B0609020204030204" pitchFamily="49" charset="0"/>
              </a:rPr>
              <a:t>t2</a:t>
            </a:r>
            <a:r>
              <a:rPr lang="en-US" dirty="0">
                <a:solidFill>
                  <a:srgbClr val="000000"/>
                </a:solidFill>
                <a:latin typeface="Consolas" panose="020B0609020204030204" pitchFamily="49" charset="0"/>
              </a:rPr>
              <a:t>);add(</a:t>
            </a:r>
            <a:r>
              <a:rPr lang="en-US" dirty="0">
                <a:solidFill>
                  <a:srgbClr val="0000C0"/>
                </a:solidFill>
                <a:latin typeface="Consolas" panose="020B0609020204030204" pitchFamily="49" charset="0"/>
              </a:rPr>
              <a:t>b1</a:t>
            </a:r>
            <a:r>
              <a:rPr lang="en-US" dirty="0">
                <a:solidFill>
                  <a:srgbClr val="000000"/>
                </a:solidFill>
                <a:latin typeface="Consolas" panose="020B0609020204030204" pitchFamily="49" charset="0"/>
              </a:rPr>
              <a:t>);add(</a:t>
            </a:r>
            <a:r>
              <a:rPr lang="en-US" dirty="0">
                <a:solidFill>
                  <a:srgbClr val="0000C0"/>
                </a:solidFill>
                <a:latin typeface="Consolas" panose="020B0609020204030204" pitchFamily="49" charset="0"/>
              </a:rPr>
              <a:t>l4</a:t>
            </a:r>
            <a:r>
              <a:rPr lang="en-US"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Handler </a:t>
            </a:r>
            <a:r>
              <a:rPr lang="en-US" b="1" dirty="0">
                <a:solidFill>
                  <a:srgbClr val="7F0055"/>
                </a:solidFill>
                <a:latin typeface="Consolas" panose="020B0609020204030204" pitchFamily="49" charset="0"/>
              </a:rPr>
              <a:t>implements</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ActionListener</a:t>
            </a:r>
            <a:r>
              <a:rPr lang="en-US" b="1"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actionPerformed</a:t>
            </a:r>
            <a:r>
              <a:rPr lang="en-US" b="1" dirty="0">
                <a:solidFill>
                  <a:srgbClr val="000000"/>
                </a:solidFill>
                <a:latin typeface="Consolas" panose="020B0609020204030204" pitchFamily="49" charset="0"/>
              </a:rPr>
              <a:t>(</a:t>
            </a:r>
            <a:r>
              <a:rPr lang="en-US" b="1" dirty="0" err="1">
                <a:solidFill>
                  <a:srgbClr val="000000"/>
                </a:solidFill>
                <a:latin typeface="Consolas" panose="020B0609020204030204" pitchFamily="49" charset="0"/>
              </a:rPr>
              <a:t>ActionEvent</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e</a:t>
            </a:r>
            <a:r>
              <a:rPr lang="en-US" b="1" dirty="0">
                <a:solidFill>
                  <a:srgbClr val="000000"/>
                </a:solidFill>
                <a:latin typeface="Consolas" panose="020B0609020204030204" pitchFamily="49" charset="0"/>
              </a:rPr>
              <a:t>){</a:t>
            </a:r>
          </a:p>
          <a:p>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a</a:t>
            </a:r>
            <a:r>
              <a:rPr lang="en-US" b="1" dirty="0">
                <a:solidFill>
                  <a:srgbClr val="000000"/>
                </a:solidFill>
                <a:latin typeface="Consolas" panose="020B0609020204030204" pitchFamily="49" charset="0"/>
              </a:rPr>
              <a:t>=</a:t>
            </a:r>
            <a:r>
              <a:rPr lang="en-US" b="1" dirty="0" err="1">
                <a:solidFill>
                  <a:srgbClr val="000000"/>
                </a:solidFill>
                <a:latin typeface="Consolas" panose="020B0609020204030204" pitchFamily="49" charset="0"/>
              </a:rPr>
              <a:t>Integer.</a:t>
            </a:r>
            <a:r>
              <a:rPr lang="en-US" b="1" i="1" dirty="0" err="1">
                <a:solidFill>
                  <a:srgbClr val="000000"/>
                </a:solidFill>
                <a:latin typeface="Consolas" panose="020B0609020204030204" pitchFamily="49" charset="0"/>
              </a:rPr>
              <a:t>parseInt</a:t>
            </a:r>
            <a:r>
              <a:rPr lang="en-US" b="1" i="1" dirty="0">
                <a:solidFill>
                  <a:srgbClr val="000000"/>
                </a:solidFill>
                <a:latin typeface="Consolas" panose="020B0609020204030204" pitchFamily="49" charset="0"/>
              </a:rPr>
              <a:t>(</a:t>
            </a:r>
            <a:r>
              <a:rPr lang="en-US" b="1" i="1" dirty="0">
                <a:solidFill>
                  <a:srgbClr val="0000C0"/>
                </a:solidFill>
                <a:latin typeface="Consolas" panose="020B0609020204030204" pitchFamily="49" charset="0"/>
              </a:rPr>
              <a:t>t1</a:t>
            </a:r>
            <a:r>
              <a:rPr lang="en-US" b="1" i="1" dirty="0">
                <a:solidFill>
                  <a:srgbClr val="000000"/>
                </a:solidFill>
                <a:latin typeface="Consolas" panose="020B0609020204030204" pitchFamily="49" charset="0"/>
              </a:rPr>
              <a:t>.getText</a:t>
            </a:r>
            <a:r>
              <a:rPr lang="en-US" b="1" i="1" dirty="0" smtClean="0">
                <a:solidFill>
                  <a:srgbClr val="000000"/>
                </a:solidFill>
                <a:latin typeface="Consolas" panose="020B0609020204030204" pitchFamily="49" charset="0"/>
              </a:rPr>
              <a:t>());</a:t>
            </a:r>
            <a:r>
              <a:rPr lang="en-US" b="1" dirty="0" err="1" smtClean="0">
                <a:solidFill>
                  <a:srgbClr val="7F0055"/>
                </a:solidFill>
                <a:latin typeface="Consolas" panose="020B0609020204030204" pitchFamily="49" charset="0"/>
              </a:rPr>
              <a:t>int</a:t>
            </a:r>
            <a:r>
              <a:rPr lang="en-US" b="1" dirty="0" smtClean="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b</a:t>
            </a:r>
            <a:r>
              <a:rPr lang="en-US" b="1" dirty="0">
                <a:solidFill>
                  <a:srgbClr val="000000"/>
                </a:solidFill>
                <a:latin typeface="Consolas" panose="020B0609020204030204" pitchFamily="49" charset="0"/>
              </a:rPr>
              <a:t>=</a:t>
            </a:r>
            <a:r>
              <a:rPr lang="en-US" b="1" dirty="0" err="1">
                <a:solidFill>
                  <a:srgbClr val="000000"/>
                </a:solidFill>
                <a:latin typeface="Consolas" panose="020B0609020204030204" pitchFamily="49" charset="0"/>
              </a:rPr>
              <a:t>Integer.</a:t>
            </a:r>
            <a:r>
              <a:rPr lang="en-US" b="1" i="1" dirty="0" err="1">
                <a:solidFill>
                  <a:srgbClr val="000000"/>
                </a:solidFill>
                <a:latin typeface="Consolas" panose="020B0609020204030204" pitchFamily="49" charset="0"/>
              </a:rPr>
              <a:t>parseInt</a:t>
            </a:r>
            <a:r>
              <a:rPr lang="en-US" b="1" i="1" dirty="0">
                <a:solidFill>
                  <a:srgbClr val="000000"/>
                </a:solidFill>
                <a:latin typeface="Consolas" panose="020B0609020204030204" pitchFamily="49" charset="0"/>
              </a:rPr>
              <a:t>(</a:t>
            </a:r>
            <a:r>
              <a:rPr lang="en-US" b="1" i="1" dirty="0">
                <a:solidFill>
                  <a:srgbClr val="0000C0"/>
                </a:solidFill>
                <a:latin typeface="Consolas" panose="020B0609020204030204" pitchFamily="49" charset="0"/>
              </a:rPr>
              <a:t>t2</a:t>
            </a:r>
            <a:r>
              <a:rPr lang="en-US" b="1" i="1" dirty="0">
                <a:solidFill>
                  <a:srgbClr val="000000"/>
                </a:solidFill>
                <a:latin typeface="Consolas" panose="020B0609020204030204" pitchFamily="49" charset="0"/>
              </a:rPr>
              <a:t>.getText());</a:t>
            </a:r>
          </a:p>
          <a:p>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k</a:t>
            </a:r>
            <a:r>
              <a:rPr lang="en-US" b="1" dirty="0">
                <a:solidFill>
                  <a:srgbClr val="000000"/>
                </a:solidFill>
                <a:latin typeface="Consolas" panose="020B0609020204030204" pitchFamily="49" charset="0"/>
              </a:rPr>
              <a:t>=</a:t>
            </a:r>
            <a:r>
              <a:rPr lang="en-US" b="1" dirty="0" err="1">
                <a:solidFill>
                  <a:srgbClr val="6A3E3E"/>
                </a:solidFill>
                <a:latin typeface="Consolas" panose="020B0609020204030204" pitchFamily="49" charset="0"/>
              </a:rPr>
              <a:t>a</a:t>
            </a:r>
            <a:r>
              <a:rPr lang="en-US" b="1" dirty="0" err="1">
                <a:solidFill>
                  <a:srgbClr val="000000"/>
                </a:solidFill>
                <a:latin typeface="Consolas" panose="020B0609020204030204" pitchFamily="49" charset="0"/>
              </a:rPr>
              <a:t>+</a:t>
            </a:r>
            <a:r>
              <a:rPr lang="en-US" b="1" dirty="0" err="1">
                <a:solidFill>
                  <a:srgbClr val="6A3E3E"/>
                </a:solidFill>
                <a:latin typeface="Consolas" panose="020B0609020204030204" pitchFamily="49" charset="0"/>
              </a:rPr>
              <a:t>b</a:t>
            </a:r>
            <a:r>
              <a:rPr lang="en-US" b="1" dirty="0" smtClean="0">
                <a:solidFill>
                  <a:srgbClr val="000000"/>
                </a:solidFill>
                <a:latin typeface="Consolas" panose="020B0609020204030204" pitchFamily="49" charset="0"/>
              </a:rPr>
              <a:t>; </a:t>
            </a:r>
            <a:r>
              <a:rPr lang="en-US" dirty="0" smtClean="0">
                <a:solidFill>
                  <a:srgbClr val="0000C0"/>
                </a:solidFill>
                <a:latin typeface="Consolas" panose="020B0609020204030204" pitchFamily="49" charset="0"/>
              </a:rPr>
              <a:t>l4</a:t>
            </a:r>
            <a:r>
              <a:rPr lang="en-US" dirty="0" smtClean="0">
                <a:solidFill>
                  <a:srgbClr val="000000"/>
                </a:solidFill>
                <a:latin typeface="Consolas" panose="020B0609020204030204" pitchFamily="49" charset="0"/>
              </a:rPr>
              <a:t>.setText</a:t>
            </a:r>
            <a:r>
              <a:rPr lang="en-US" dirty="0">
                <a:solidFill>
                  <a:srgbClr val="000000"/>
                </a:solidFill>
                <a:latin typeface="Consolas" panose="020B0609020204030204" pitchFamily="49" charset="0"/>
              </a:rPr>
              <a:t>(</a:t>
            </a:r>
            <a:r>
              <a:rPr lang="en-US" dirty="0">
                <a:solidFill>
                  <a:srgbClr val="2A00FF"/>
                </a:solidFill>
                <a:latin typeface="Consolas" panose="020B0609020204030204" pitchFamily="49" charset="0"/>
              </a:rPr>
              <a:t>"Result "</a:t>
            </a:r>
            <a:r>
              <a:rPr lang="en-US" dirty="0">
                <a:solidFill>
                  <a:srgbClr val="000000"/>
                </a:solidFill>
                <a:latin typeface="Consolas" panose="020B0609020204030204" pitchFamily="49" charset="0"/>
              </a:rPr>
              <a:t>+</a:t>
            </a:r>
            <a:r>
              <a:rPr lang="en-US" dirty="0">
                <a:solidFill>
                  <a:srgbClr val="6A3E3E"/>
                </a:solidFill>
                <a:latin typeface="Consolas" panose="020B0609020204030204" pitchFamily="49" charset="0"/>
              </a:rPr>
              <a:t>k</a:t>
            </a:r>
            <a:r>
              <a:rPr lang="en-US"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main(String[] </a:t>
            </a:r>
            <a:r>
              <a:rPr lang="en-US" b="1" dirty="0" err="1">
                <a:solidFill>
                  <a:srgbClr val="6A3E3E"/>
                </a:solidFill>
                <a:latin typeface="Consolas" panose="020B0609020204030204" pitchFamily="49" charset="0"/>
              </a:rPr>
              <a:t>args</a:t>
            </a:r>
            <a:r>
              <a:rPr lang="en-US" b="1"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Example </a:t>
            </a:r>
            <a:r>
              <a:rPr lang="en-US" dirty="0" err="1">
                <a:solidFill>
                  <a:srgbClr val="6A3E3E"/>
                </a:solidFill>
                <a:latin typeface="Consolas" panose="020B0609020204030204" pitchFamily="49" charset="0"/>
              </a:rPr>
              <a:t>jf</a:t>
            </a:r>
            <a:r>
              <a:rPr lang="en-US" dirty="0">
                <a:solidFill>
                  <a:srgbClr val="000000"/>
                </a:solidFill>
                <a:latin typeface="Consolas" panose="020B0609020204030204" pitchFamily="49" charset="0"/>
              </a:rPr>
              <a:t>=</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Example(</a:t>
            </a:r>
            <a:r>
              <a:rPr lang="en-US" b="1" dirty="0">
                <a:solidFill>
                  <a:srgbClr val="2A00FF"/>
                </a:solidFill>
                <a:latin typeface="Consolas" panose="020B0609020204030204" pitchFamily="49" charset="0"/>
              </a:rPr>
              <a:t>"Swing Example"</a:t>
            </a:r>
            <a:r>
              <a:rPr lang="en-US" b="1" dirty="0">
                <a:solidFill>
                  <a:srgbClr val="000000"/>
                </a:solidFill>
                <a:latin typeface="Consolas" panose="020B0609020204030204" pitchFamily="49" charset="0"/>
              </a:rPr>
              <a:t>);</a:t>
            </a:r>
          </a:p>
          <a:p>
            <a:r>
              <a:rPr lang="en-US" dirty="0" err="1">
                <a:solidFill>
                  <a:srgbClr val="6A3E3E"/>
                </a:solidFill>
                <a:latin typeface="Consolas" panose="020B0609020204030204" pitchFamily="49" charset="0"/>
              </a:rPr>
              <a:t>jf</a:t>
            </a:r>
            <a:r>
              <a:rPr lang="en-US" dirty="0" err="1">
                <a:solidFill>
                  <a:srgbClr val="000000"/>
                </a:solidFill>
                <a:latin typeface="Consolas" panose="020B0609020204030204" pitchFamily="49" charset="0"/>
              </a:rPr>
              <a:t>.setComponents</a:t>
            </a:r>
            <a:r>
              <a:rPr lang="en-US" dirty="0" smtClean="0">
                <a:solidFill>
                  <a:srgbClr val="000000"/>
                </a:solidFill>
                <a:latin typeface="Consolas" panose="020B0609020204030204" pitchFamily="49" charset="0"/>
              </a:rPr>
              <a:t>(); </a:t>
            </a:r>
            <a:r>
              <a:rPr lang="en-US" dirty="0" err="1" smtClean="0">
                <a:solidFill>
                  <a:srgbClr val="6A3E3E"/>
                </a:solidFill>
                <a:latin typeface="Consolas" panose="020B0609020204030204" pitchFamily="49" charset="0"/>
              </a:rPr>
              <a:t>jf</a:t>
            </a:r>
            <a:r>
              <a:rPr lang="en-US" dirty="0" err="1" smtClean="0">
                <a:solidFill>
                  <a:srgbClr val="000000"/>
                </a:solidFill>
                <a:latin typeface="Consolas" panose="020B0609020204030204" pitchFamily="49" charset="0"/>
              </a:rPr>
              <a:t>.setSize</a:t>
            </a:r>
            <a:r>
              <a:rPr lang="en-US" dirty="0" smtClean="0">
                <a:solidFill>
                  <a:srgbClr val="000000"/>
                </a:solidFill>
                <a:latin typeface="Consolas" panose="020B0609020204030204" pitchFamily="49" charset="0"/>
              </a:rPr>
              <a:t>(400,400); </a:t>
            </a:r>
            <a:r>
              <a:rPr lang="en-US" dirty="0" err="1" smtClean="0">
                <a:solidFill>
                  <a:srgbClr val="6A3E3E"/>
                </a:solidFill>
                <a:latin typeface="Consolas" panose="020B0609020204030204" pitchFamily="49" charset="0"/>
              </a:rPr>
              <a:t>jf</a:t>
            </a:r>
            <a:r>
              <a:rPr lang="en-US" dirty="0" err="1" smtClean="0">
                <a:solidFill>
                  <a:srgbClr val="000000"/>
                </a:solidFill>
                <a:latin typeface="Consolas" panose="020B0609020204030204" pitchFamily="49" charset="0"/>
              </a:rPr>
              <a:t>.setVisible</a:t>
            </a:r>
            <a:r>
              <a:rPr lang="en-US" dirty="0" smtClean="0">
                <a:solidFill>
                  <a:srgbClr val="000000"/>
                </a:solidFill>
                <a:latin typeface="Consolas" panose="020B0609020204030204" pitchFamily="49" charset="0"/>
              </a:rPr>
              <a:t>(</a:t>
            </a:r>
            <a:r>
              <a:rPr lang="en-US" b="1" dirty="0" smtClean="0">
                <a:solidFill>
                  <a:srgbClr val="7F0055"/>
                </a:solidFill>
                <a:latin typeface="Consolas" panose="020B0609020204030204" pitchFamily="49" charset="0"/>
              </a:rPr>
              <a:t>true</a:t>
            </a:r>
            <a:r>
              <a:rPr lang="en-US" b="1" dirty="0">
                <a:solidFill>
                  <a:srgbClr val="000000"/>
                </a:solidFill>
                <a:latin typeface="Consolas" panose="020B0609020204030204" pitchFamily="49" charset="0"/>
              </a:rPr>
              <a:t>);</a:t>
            </a:r>
          </a:p>
          <a:p>
            <a:r>
              <a:rPr lang="en-US" dirty="0" err="1">
                <a:solidFill>
                  <a:srgbClr val="6A3E3E"/>
                </a:solidFill>
                <a:latin typeface="Consolas" panose="020B0609020204030204" pitchFamily="49" charset="0"/>
              </a:rPr>
              <a:t>jf</a:t>
            </a:r>
            <a:r>
              <a:rPr lang="en-US" dirty="0" err="1">
                <a:solidFill>
                  <a:srgbClr val="000000"/>
                </a:solidFill>
                <a:latin typeface="Consolas" panose="020B0609020204030204" pitchFamily="49" charset="0"/>
              </a:rPr>
              <a:t>.setDefaultCloseOperation</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JFrame.</a:t>
            </a:r>
            <a:r>
              <a:rPr lang="en-US" b="1" i="1" dirty="0" err="1">
                <a:solidFill>
                  <a:srgbClr val="0000C0"/>
                </a:solidFill>
                <a:latin typeface="Consolas" panose="020B0609020204030204" pitchFamily="49" charset="0"/>
              </a:rPr>
              <a:t>EXIT_ON_CLOSE</a:t>
            </a:r>
            <a:r>
              <a:rPr lang="en-US" b="1" i="1" dirty="0" smtClean="0">
                <a:solidFill>
                  <a:srgbClr val="000000"/>
                </a:solidFill>
                <a:latin typeface="Consolas" panose="020B0609020204030204" pitchFamily="49" charset="0"/>
              </a:rPr>
              <a:t>); </a:t>
            </a:r>
            <a:r>
              <a:rPr lang="en-US" dirty="0" smtClean="0">
                <a:solidFill>
                  <a:srgbClr val="000000"/>
                </a:solidFill>
                <a:latin typeface="Consolas" panose="020B0609020204030204" pitchFamily="49" charset="0"/>
              </a:rPr>
              <a:t>}}</a:t>
            </a:r>
            <a:endParaRPr lang="en-US" dirty="0"/>
          </a:p>
        </p:txBody>
      </p:sp>
      <p:pic>
        <p:nvPicPr>
          <p:cNvPr id="3" name="Picture 2"/>
          <p:cNvPicPr>
            <a:picLocks noChangeAspect="1"/>
          </p:cNvPicPr>
          <p:nvPr/>
        </p:nvPicPr>
        <p:blipFill rotWithShape="1">
          <a:blip r:embed="rId2"/>
          <a:srcRect r="71140" b="49470"/>
          <a:stretch/>
        </p:blipFill>
        <p:spPr>
          <a:xfrm>
            <a:off x="8334104" y="457136"/>
            <a:ext cx="3174274" cy="3148888"/>
          </a:xfrm>
          <a:prstGeom prst="rect">
            <a:avLst/>
          </a:prstGeom>
        </p:spPr>
      </p:pic>
    </p:spTree>
    <p:extLst>
      <p:ext uri="{BB962C8B-B14F-4D97-AF65-F5344CB8AC3E}">
        <p14:creationId xmlns:p14="http://schemas.microsoft.com/office/powerpoint/2010/main" val="256435159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7234" y="0"/>
            <a:ext cx="9257211" cy="6124754"/>
          </a:xfrm>
          <a:prstGeom prst="rect">
            <a:avLst/>
          </a:prstGeom>
        </p:spPr>
        <p:txBody>
          <a:bodyPr wrap="square">
            <a:spAutoFit/>
          </a:bodyPr>
          <a:lstStyle/>
          <a:p>
            <a:r>
              <a:rPr lang="en-US" sz="2800" dirty="0"/>
              <a:t>import </a:t>
            </a:r>
            <a:r>
              <a:rPr lang="en-US" sz="2800" dirty="0" err="1"/>
              <a:t>javax.swing</a:t>
            </a:r>
            <a:r>
              <a:rPr lang="en-US" sz="2800" dirty="0"/>
              <a:t>.*;</a:t>
            </a:r>
          </a:p>
          <a:p>
            <a:r>
              <a:rPr lang="en-US" sz="2800" dirty="0"/>
              <a:t>import </a:t>
            </a:r>
            <a:r>
              <a:rPr lang="en-US" sz="2800" dirty="0" err="1"/>
              <a:t>java.awt.Color</a:t>
            </a:r>
            <a:r>
              <a:rPr lang="en-US" sz="2800" dirty="0"/>
              <a:t>.*;</a:t>
            </a:r>
          </a:p>
          <a:p>
            <a:r>
              <a:rPr lang="en-US" sz="2800" dirty="0"/>
              <a:t>class </a:t>
            </a:r>
            <a:r>
              <a:rPr lang="en-US" sz="2800" dirty="0" err="1"/>
              <a:t>MyFrame</a:t>
            </a:r>
            <a:r>
              <a:rPr lang="en-US" sz="2800" dirty="0"/>
              <a:t> extends </a:t>
            </a:r>
            <a:r>
              <a:rPr lang="en-US" sz="2800" dirty="0" err="1"/>
              <a:t>JFrame</a:t>
            </a:r>
            <a:r>
              <a:rPr lang="en-US" sz="2800" dirty="0"/>
              <a:t>{</a:t>
            </a:r>
          </a:p>
          <a:p>
            <a:r>
              <a:rPr lang="en-US" sz="2800" dirty="0"/>
              <a:t>public static void main(String[] </a:t>
            </a:r>
            <a:r>
              <a:rPr lang="en-US" sz="2800" dirty="0" err="1"/>
              <a:t>args</a:t>
            </a:r>
            <a:r>
              <a:rPr lang="en-US" sz="2800" dirty="0"/>
              <a:t>){</a:t>
            </a:r>
          </a:p>
          <a:p>
            <a:r>
              <a:rPr lang="en-US" sz="2800" dirty="0" err="1">
                <a:solidFill>
                  <a:srgbClr val="FF0000"/>
                </a:solidFill>
              </a:rPr>
              <a:t>JFrame</a:t>
            </a:r>
            <a:r>
              <a:rPr lang="en-US" sz="2800" dirty="0">
                <a:solidFill>
                  <a:srgbClr val="FF0000"/>
                </a:solidFill>
              </a:rPr>
              <a:t> frame=new </a:t>
            </a:r>
            <a:r>
              <a:rPr lang="en-US" sz="2800" dirty="0" err="1">
                <a:solidFill>
                  <a:srgbClr val="FF0000"/>
                </a:solidFill>
              </a:rPr>
              <a:t>JFrame</a:t>
            </a:r>
            <a:r>
              <a:rPr lang="en-US" sz="2800" dirty="0">
                <a:solidFill>
                  <a:srgbClr val="FF0000"/>
                </a:solidFill>
              </a:rPr>
              <a:t>();</a:t>
            </a:r>
          </a:p>
          <a:p>
            <a:r>
              <a:rPr lang="en-US" sz="2800" dirty="0" err="1">
                <a:solidFill>
                  <a:srgbClr val="FF0000"/>
                </a:solidFill>
              </a:rPr>
              <a:t>frame.setVisible</a:t>
            </a:r>
            <a:r>
              <a:rPr lang="en-US" sz="2800" dirty="0">
                <a:solidFill>
                  <a:srgbClr val="FF0000"/>
                </a:solidFill>
              </a:rPr>
              <a:t>(true);</a:t>
            </a:r>
          </a:p>
          <a:p>
            <a:r>
              <a:rPr lang="en-US" sz="2800" dirty="0" err="1">
                <a:solidFill>
                  <a:srgbClr val="FF0000"/>
                </a:solidFill>
              </a:rPr>
              <a:t>frame.setDefaultCloseOperation</a:t>
            </a:r>
            <a:r>
              <a:rPr lang="en-US" sz="2800" dirty="0">
                <a:solidFill>
                  <a:srgbClr val="FF0000"/>
                </a:solidFill>
              </a:rPr>
              <a:t>(</a:t>
            </a:r>
            <a:r>
              <a:rPr lang="en-US" sz="2800" dirty="0" err="1">
                <a:solidFill>
                  <a:srgbClr val="FF0000"/>
                </a:solidFill>
              </a:rPr>
              <a:t>JFrame.EXIT_ON_CLOSE</a:t>
            </a:r>
            <a:r>
              <a:rPr lang="en-US" sz="2800" dirty="0">
                <a:solidFill>
                  <a:srgbClr val="FF0000"/>
                </a:solidFill>
              </a:rPr>
              <a:t>);</a:t>
            </a:r>
          </a:p>
          <a:p>
            <a:r>
              <a:rPr lang="en-US" sz="2800" dirty="0" err="1">
                <a:solidFill>
                  <a:srgbClr val="FF0000"/>
                </a:solidFill>
              </a:rPr>
              <a:t>frame.setSize</a:t>
            </a:r>
            <a:r>
              <a:rPr lang="en-US" sz="2800" dirty="0">
                <a:solidFill>
                  <a:srgbClr val="FF0000"/>
                </a:solidFill>
              </a:rPr>
              <a:t>(700,500);</a:t>
            </a:r>
          </a:p>
          <a:p>
            <a:r>
              <a:rPr lang="en-US" sz="2800" dirty="0" err="1">
                <a:solidFill>
                  <a:srgbClr val="FF0000"/>
                </a:solidFill>
              </a:rPr>
              <a:t>frame.setLocation</a:t>
            </a:r>
            <a:r>
              <a:rPr lang="en-US" sz="2800" dirty="0">
                <a:solidFill>
                  <a:srgbClr val="FF0000"/>
                </a:solidFill>
              </a:rPr>
              <a:t>(100,50);</a:t>
            </a:r>
          </a:p>
          <a:p>
            <a:r>
              <a:rPr lang="en-US" sz="2800" dirty="0" err="1">
                <a:solidFill>
                  <a:srgbClr val="FF0000"/>
                </a:solidFill>
              </a:rPr>
              <a:t>frame.setBounds</a:t>
            </a:r>
            <a:r>
              <a:rPr lang="en-US" sz="2800" dirty="0">
                <a:solidFill>
                  <a:srgbClr val="FF0000"/>
                </a:solidFill>
              </a:rPr>
              <a:t>(100,100,200,300); </a:t>
            </a:r>
          </a:p>
          <a:p>
            <a:r>
              <a:rPr lang="en-US" sz="2800" dirty="0" err="1">
                <a:solidFill>
                  <a:srgbClr val="FF0000"/>
                </a:solidFill>
              </a:rPr>
              <a:t>frame.setTitle</a:t>
            </a:r>
            <a:r>
              <a:rPr lang="en-US" sz="2800" dirty="0">
                <a:solidFill>
                  <a:srgbClr val="FF0000"/>
                </a:solidFill>
              </a:rPr>
              <a:t>("My title");</a:t>
            </a:r>
          </a:p>
          <a:p>
            <a:r>
              <a:rPr lang="en-US" sz="2800" dirty="0" err="1"/>
              <a:t>ImageIcon</a:t>
            </a:r>
            <a:r>
              <a:rPr lang="en-US" sz="2800" dirty="0"/>
              <a:t> </a:t>
            </a:r>
            <a:r>
              <a:rPr lang="en-US" sz="2800" dirty="0" err="1"/>
              <a:t>ico</a:t>
            </a:r>
            <a:r>
              <a:rPr lang="en-US" sz="2800" dirty="0"/>
              <a:t>=new </a:t>
            </a:r>
            <a:r>
              <a:rPr lang="en-US" sz="2800" dirty="0" err="1"/>
              <a:t>ImageIcon</a:t>
            </a:r>
            <a:r>
              <a:rPr lang="en-US" sz="2800" dirty="0"/>
              <a:t>("icon.png");</a:t>
            </a:r>
          </a:p>
          <a:p>
            <a:r>
              <a:rPr lang="en-US" sz="2800" dirty="0" err="1"/>
              <a:t>frame.setIconImage</a:t>
            </a:r>
            <a:r>
              <a:rPr lang="en-US" sz="2800" dirty="0"/>
              <a:t>(</a:t>
            </a:r>
            <a:r>
              <a:rPr lang="en-US" sz="2800" dirty="0" err="1"/>
              <a:t>ico.getImage</a:t>
            </a:r>
            <a:r>
              <a:rPr lang="en-US" sz="2800" dirty="0"/>
              <a:t>());</a:t>
            </a:r>
          </a:p>
          <a:p>
            <a:r>
              <a:rPr lang="en-US" sz="2800" dirty="0" smtClean="0"/>
              <a:t>}}</a:t>
            </a:r>
            <a:endParaRPr lang="en-US" sz="2800" dirty="0"/>
          </a:p>
        </p:txBody>
      </p:sp>
      <p:sp>
        <p:nvSpPr>
          <p:cNvPr id="3" name="Rectangle 2"/>
          <p:cNvSpPr/>
          <p:nvPr/>
        </p:nvSpPr>
        <p:spPr>
          <a:xfrm>
            <a:off x="8172994" y="130630"/>
            <a:ext cx="4045131" cy="3970318"/>
          </a:xfrm>
          <a:prstGeom prst="rect">
            <a:avLst/>
          </a:prstGeom>
        </p:spPr>
        <p:txBody>
          <a:bodyPr wrap="square">
            <a:spAutoFit/>
          </a:bodyPr>
          <a:lstStyle/>
          <a:p>
            <a:r>
              <a:rPr lang="en-US" dirty="0"/>
              <a:t>import </a:t>
            </a:r>
            <a:r>
              <a:rPr lang="en-US" dirty="0" err="1"/>
              <a:t>javax.swing.JFrame</a:t>
            </a:r>
            <a:r>
              <a:rPr lang="en-US" dirty="0"/>
              <a:t>;</a:t>
            </a:r>
          </a:p>
          <a:p>
            <a:r>
              <a:rPr lang="en-US" dirty="0"/>
              <a:t>import </a:t>
            </a:r>
            <a:r>
              <a:rPr lang="en-US" dirty="0" err="1"/>
              <a:t>java.awt.Color</a:t>
            </a:r>
            <a:r>
              <a:rPr lang="en-US" dirty="0"/>
              <a:t>;</a:t>
            </a:r>
          </a:p>
          <a:p>
            <a:r>
              <a:rPr lang="en-US" dirty="0"/>
              <a:t>public class </a:t>
            </a:r>
            <a:r>
              <a:rPr lang="en-US" dirty="0" err="1"/>
              <a:t>ColoredFrame</a:t>
            </a:r>
            <a:r>
              <a:rPr lang="en-US" dirty="0"/>
              <a:t> {</a:t>
            </a:r>
          </a:p>
          <a:p>
            <a:r>
              <a:rPr lang="en-US" dirty="0"/>
              <a:t>public static void main( String[] </a:t>
            </a:r>
            <a:r>
              <a:rPr lang="en-US" dirty="0" err="1"/>
              <a:t>args</a:t>
            </a:r>
            <a:r>
              <a:rPr lang="en-US" dirty="0"/>
              <a:t> ) {</a:t>
            </a:r>
          </a:p>
          <a:p>
            <a:r>
              <a:rPr lang="en-US" dirty="0"/>
              <a:t>        </a:t>
            </a:r>
            <a:r>
              <a:rPr lang="en-US" dirty="0" err="1"/>
              <a:t>JFrame</a:t>
            </a:r>
            <a:r>
              <a:rPr lang="en-US" dirty="0"/>
              <a:t> frame = new </a:t>
            </a:r>
            <a:r>
              <a:rPr lang="en-US" dirty="0" err="1"/>
              <a:t>JFrame</a:t>
            </a:r>
            <a:r>
              <a:rPr lang="en-US" dirty="0"/>
              <a:t>( "</a:t>
            </a:r>
            <a:r>
              <a:rPr lang="en-US" dirty="0" err="1"/>
              <a:t>TestFrame</a:t>
            </a:r>
            <a:r>
              <a:rPr lang="en-US" dirty="0"/>
              <a:t>" );</a:t>
            </a:r>
          </a:p>
          <a:p>
            <a:r>
              <a:rPr lang="en-US" dirty="0"/>
              <a:t>        </a:t>
            </a:r>
            <a:r>
              <a:rPr lang="en-US" dirty="0" err="1"/>
              <a:t>frame.getContentPane</a:t>
            </a:r>
            <a:r>
              <a:rPr lang="en-US" dirty="0"/>
              <a:t>().</a:t>
            </a:r>
            <a:r>
              <a:rPr lang="en-US" dirty="0" err="1"/>
              <a:t>setBackground</a:t>
            </a:r>
            <a:r>
              <a:rPr lang="en-US" dirty="0"/>
              <a:t>( </a:t>
            </a:r>
            <a:r>
              <a:rPr lang="en-US" dirty="0" err="1"/>
              <a:t>Color.PINK</a:t>
            </a:r>
            <a:r>
              <a:rPr lang="en-US" dirty="0"/>
              <a:t> );</a:t>
            </a:r>
          </a:p>
          <a:p>
            <a:r>
              <a:rPr lang="en-US" dirty="0"/>
              <a:t>        </a:t>
            </a:r>
            <a:r>
              <a:rPr lang="en-US" dirty="0" err="1"/>
              <a:t>frame.setSize</a:t>
            </a:r>
            <a:r>
              <a:rPr lang="en-US" dirty="0"/>
              <a:t>( 200, 200 );</a:t>
            </a:r>
          </a:p>
          <a:p>
            <a:r>
              <a:rPr lang="en-US" dirty="0"/>
              <a:t>        </a:t>
            </a:r>
            <a:r>
              <a:rPr lang="en-US" dirty="0" err="1"/>
              <a:t>frame.setVisible</a:t>
            </a:r>
            <a:r>
              <a:rPr lang="en-US" dirty="0"/>
              <a:t>( true </a:t>
            </a:r>
            <a:r>
              <a:rPr lang="en-US" dirty="0" smtClean="0"/>
              <a:t>);</a:t>
            </a:r>
          </a:p>
          <a:p>
            <a:r>
              <a:rPr lang="en-US" dirty="0"/>
              <a:t>//</a:t>
            </a:r>
            <a:r>
              <a:rPr lang="en-US" dirty="0" err="1"/>
              <a:t>frame.setResizable</a:t>
            </a:r>
            <a:r>
              <a:rPr lang="en-US" dirty="0"/>
              <a:t>(false);</a:t>
            </a:r>
          </a:p>
          <a:p>
            <a:r>
              <a:rPr lang="en-US" dirty="0"/>
              <a:t>        </a:t>
            </a:r>
            <a:r>
              <a:rPr lang="en-US" dirty="0" err="1"/>
              <a:t>frame.setDefaultCloseOperation</a:t>
            </a:r>
            <a:r>
              <a:rPr lang="en-US" dirty="0"/>
              <a:t>( </a:t>
            </a:r>
            <a:r>
              <a:rPr lang="en-US" dirty="0" err="1"/>
              <a:t>JFrame.EXIT_ON_CLOSE</a:t>
            </a:r>
            <a:r>
              <a:rPr lang="en-US" dirty="0"/>
              <a:t> </a:t>
            </a:r>
            <a:r>
              <a:rPr lang="en-US" dirty="0" smtClean="0"/>
              <a:t>);       </a:t>
            </a:r>
            <a:r>
              <a:rPr lang="en-US" dirty="0"/>
              <a:t>}}</a:t>
            </a:r>
          </a:p>
        </p:txBody>
      </p:sp>
    </p:spTree>
    <p:extLst>
      <p:ext uri="{BB962C8B-B14F-4D97-AF65-F5344CB8AC3E}">
        <p14:creationId xmlns:p14="http://schemas.microsoft.com/office/powerpoint/2010/main" val="192532585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41326" y="2288314"/>
            <a:ext cx="4624252" cy="4524315"/>
          </a:xfrm>
          <a:prstGeom prst="rect">
            <a:avLst/>
          </a:prstGeom>
        </p:spPr>
        <p:txBody>
          <a:bodyPr wrap="square">
            <a:spAutoFit/>
          </a:bodyPr>
          <a:lstStyle/>
          <a:p>
            <a:r>
              <a:rPr lang="en-US" dirty="0"/>
              <a:t>import </a:t>
            </a:r>
            <a:r>
              <a:rPr lang="en-US" dirty="0" err="1"/>
              <a:t>javax.swing</a:t>
            </a:r>
            <a:r>
              <a:rPr lang="en-US" dirty="0"/>
              <a:t>.*;</a:t>
            </a:r>
          </a:p>
          <a:p>
            <a:r>
              <a:rPr lang="en-US" dirty="0"/>
              <a:t>import </a:t>
            </a:r>
            <a:r>
              <a:rPr lang="en-US" dirty="0" err="1"/>
              <a:t>java.awt</a:t>
            </a:r>
            <a:r>
              <a:rPr lang="en-US" dirty="0"/>
              <a:t>.*;</a:t>
            </a:r>
          </a:p>
          <a:p>
            <a:r>
              <a:rPr lang="en-US" dirty="0"/>
              <a:t>public class </a:t>
            </a:r>
            <a:r>
              <a:rPr lang="en-US" dirty="0" err="1"/>
              <a:t>ColoredFrame</a:t>
            </a:r>
            <a:r>
              <a:rPr lang="en-US" dirty="0"/>
              <a:t> {</a:t>
            </a:r>
          </a:p>
          <a:p>
            <a:r>
              <a:rPr lang="en-US" dirty="0"/>
              <a:t>public static void main( String[] </a:t>
            </a:r>
            <a:r>
              <a:rPr lang="en-US" dirty="0" err="1"/>
              <a:t>args</a:t>
            </a:r>
            <a:r>
              <a:rPr lang="en-US" dirty="0"/>
              <a:t> ) {</a:t>
            </a:r>
          </a:p>
          <a:p>
            <a:r>
              <a:rPr lang="en-US" dirty="0" err="1"/>
              <a:t>JFrame</a:t>
            </a:r>
            <a:r>
              <a:rPr lang="en-US" dirty="0"/>
              <a:t> frame = new </a:t>
            </a:r>
            <a:r>
              <a:rPr lang="en-US" dirty="0" err="1"/>
              <a:t>JFrame</a:t>
            </a:r>
            <a:r>
              <a:rPr lang="en-US" dirty="0"/>
              <a:t>("</a:t>
            </a:r>
            <a:r>
              <a:rPr lang="en-US" dirty="0" err="1"/>
              <a:t>TestFrame</a:t>
            </a:r>
            <a:r>
              <a:rPr lang="en-US" dirty="0"/>
              <a:t>");</a:t>
            </a:r>
          </a:p>
          <a:p>
            <a:r>
              <a:rPr lang="en-US" dirty="0" err="1"/>
              <a:t>frame.setVisible</a:t>
            </a:r>
            <a:r>
              <a:rPr lang="en-US" dirty="0"/>
              <a:t>( true );</a:t>
            </a:r>
          </a:p>
          <a:p>
            <a:r>
              <a:rPr lang="en-US" dirty="0" err="1"/>
              <a:t>frame.setDefaultCloseOperation</a:t>
            </a:r>
            <a:r>
              <a:rPr lang="en-US" dirty="0"/>
              <a:t>(</a:t>
            </a:r>
            <a:r>
              <a:rPr lang="en-US" dirty="0" err="1"/>
              <a:t>JFrame.EXIT_ON_CLOSE</a:t>
            </a:r>
            <a:r>
              <a:rPr lang="en-US" dirty="0"/>
              <a:t> );</a:t>
            </a:r>
          </a:p>
          <a:p>
            <a:r>
              <a:rPr lang="en-US" dirty="0" err="1"/>
              <a:t>frame.setBounds</a:t>
            </a:r>
            <a:r>
              <a:rPr lang="en-US" dirty="0"/>
              <a:t>(100,100,1000,500);</a:t>
            </a:r>
          </a:p>
          <a:p>
            <a:r>
              <a:rPr lang="en-US" dirty="0"/>
              <a:t>Container c=</a:t>
            </a:r>
            <a:r>
              <a:rPr lang="en-US" dirty="0" err="1"/>
              <a:t>frame.getContentPane</a:t>
            </a:r>
            <a:r>
              <a:rPr lang="en-US" dirty="0"/>
              <a:t>();</a:t>
            </a:r>
          </a:p>
          <a:p>
            <a:r>
              <a:rPr lang="en-US" dirty="0" err="1"/>
              <a:t>c.setLayout</a:t>
            </a:r>
            <a:r>
              <a:rPr lang="en-US" dirty="0"/>
              <a:t>(null);       </a:t>
            </a:r>
          </a:p>
          <a:p>
            <a:r>
              <a:rPr lang="en-US" dirty="0" err="1"/>
              <a:t>ImageIcon</a:t>
            </a:r>
            <a:r>
              <a:rPr lang="en-US" dirty="0"/>
              <a:t> icon=new </a:t>
            </a:r>
            <a:r>
              <a:rPr lang="en-US" dirty="0" err="1"/>
              <a:t>ImageIcon</a:t>
            </a:r>
            <a:r>
              <a:rPr lang="en-US" dirty="0"/>
              <a:t>("handd.PNG");</a:t>
            </a:r>
          </a:p>
          <a:p>
            <a:r>
              <a:rPr lang="en-US" dirty="0" err="1"/>
              <a:t>JLabel</a:t>
            </a:r>
            <a:r>
              <a:rPr lang="en-US" dirty="0"/>
              <a:t> label=new </a:t>
            </a:r>
            <a:r>
              <a:rPr lang="en-US" dirty="0" err="1"/>
              <a:t>JLabel</a:t>
            </a:r>
            <a:r>
              <a:rPr lang="en-US" dirty="0"/>
              <a:t>(icon);</a:t>
            </a:r>
          </a:p>
          <a:p>
            <a:r>
              <a:rPr lang="en-US" dirty="0" err="1"/>
              <a:t>label.setBounds</a:t>
            </a:r>
            <a:r>
              <a:rPr lang="en-US" dirty="0"/>
              <a:t>(100,50,icon.getIconWidth(),</a:t>
            </a:r>
            <a:r>
              <a:rPr lang="en-US" dirty="0" err="1"/>
              <a:t>icon.getIconHeight</a:t>
            </a:r>
            <a:r>
              <a:rPr lang="en-US" dirty="0"/>
              <a:t>()); </a:t>
            </a:r>
            <a:r>
              <a:rPr lang="en-US" dirty="0" smtClean="0"/>
              <a:t> </a:t>
            </a:r>
            <a:endParaRPr lang="en-US" dirty="0"/>
          </a:p>
          <a:p>
            <a:r>
              <a:rPr lang="en-US" dirty="0" err="1"/>
              <a:t>c.add</a:t>
            </a:r>
            <a:r>
              <a:rPr lang="en-US" dirty="0"/>
              <a:t>(label</a:t>
            </a:r>
            <a:r>
              <a:rPr lang="en-US" dirty="0" smtClean="0"/>
              <a:t>);}}</a:t>
            </a:r>
            <a:endParaRPr lang="en-US" dirty="0"/>
          </a:p>
        </p:txBody>
      </p:sp>
      <p:sp>
        <p:nvSpPr>
          <p:cNvPr id="3" name="Rectangle 2"/>
          <p:cNvSpPr/>
          <p:nvPr/>
        </p:nvSpPr>
        <p:spPr>
          <a:xfrm>
            <a:off x="535576" y="237446"/>
            <a:ext cx="7694023" cy="6001643"/>
          </a:xfrm>
          <a:prstGeom prst="rect">
            <a:avLst/>
          </a:prstGeom>
        </p:spPr>
        <p:txBody>
          <a:bodyPr wrap="square">
            <a:spAutoFit/>
          </a:bodyPr>
          <a:lstStyle/>
          <a:p>
            <a:r>
              <a:rPr lang="en-US" sz="2400" dirty="0"/>
              <a:t>import </a:t>
            </a:r>
            <a:r>
              <a:rPr lang="en-US" sz="2400" dirty="0" err="1"/>
              <a:t>javax.swing</a:t>
            </a:r>
            <a:r>
              <a:rPr lang="en-US" sz="2400" dirty="0"/>
              <a:t>.*;</a:t>
            </a:r>
          </a:p>
          <a:p>
            <a:r>
              <a:rPr lang="en-US" sz="2400" dirty="0"/>
              <a:t>import </a:t>
            </a:r>
            <a:r>
              <a:rPr lang="en-US" sz="2400" dirty="0" err="1"/>
              <a:t>java.awt</a:t>
            </a:r>
            <a:r>
              <a:rPr lang="en-US" sz="2400" dirty="0"/>
              <a:t>.*;</a:t>
            </a:r>
          </a:p>
          <a:p>
            <a:r>
              <a:rPr lang="en-US" sz="2400" dirty="0"/>
              <a:t>public class </a:t>
            </a:r>
            <a:r>
              <a:rPr lang="en-US" sz="2400" dirty="0" err="1"/>
              <a:t>ColoredFrame</a:t>
            </a:r>
            <a:r>
              <a:rPr lang="en-US" sz="2400" dirty="0"/>
              <a:t> {</a:t>
            </a:r>
          </a:p>
          <a:p>
            <a:r>
              <a:rPr lang="en-US" sz="2400" dirty="0"/>
              <a:t>public static void main( String[] </a:t>
            </a:r>
            <a:r>
              <a:rPr lang="en-US" sz="2400" dirty="0" err="1"/>
              <a:t>args</a:t>
            </a:r>
            <a:r>
              <a:rPr lang="en-US" sz="2400" dirty="0"/>
              <a:t> ) {</a:t>
            </a:r>
          </a:p>
          <a:p>
            <a:r>
              <a:rPr lang="en-US" sz="2400" dirty="0" err="1">
                <a:solidFill>
                  <a:srgbClr val="FF0000"/>
                </a:solidFill>
              </a:rPr>
              <a:t>JFrame</a:t>
            </a:r>
            <a:r>
              <a:rPr lang="en-US" sz="2400" dirty="0">
                <a:solidFill>
                  <a:srgbClr val="FF0000"/>
                </a:solidFill>
              </a:rPr>
              <a:t> frame = new </a:t>
            </a:r>
            <a:r>
              <a:rPr lang="en-US" sz="2400" dirty="0" err="1">
                <a:solidFill>
                  <a:srgbClr val="FF0000"/>
                </a:solidFill>
              </a:rPr>
              <a:t>JFrame</a:t>
            </a:r>
            <a:r>
              <a:rPr lang="en-US" sz="2400" dirty="0">
                <a:solidFill>
                  <a:srgbClr val="FF0000"/>
                </a:solidFill>
              </a:rPr>
              <a:t>("</a:t>
            </a:r>
            <a:r>
              <a:rPr lang="en-US" sz="2400" dirty="0" err="1">
                <a:solidFill>
                  <a:srgbClr val="FF0000"/>
                </a:solidFill>
              </a:rPr>
              <a:t>TestFrame</a:t>
            </a:r>
            <a:r>
              <a:rPr lang="en-US" sz="2400" dirty="0">
                <a:solidFill>
                  <a:srgbClr val="FF0000"/>
                </a:solidFill>
              </a:rPr>
              <a:t>");</a:t>
            </a:r>
          </a:p>
          <a:p>
            <a:r>
              <a:rPr lang="en-US" sz="2400" dirty="0" err="1">
                <a:solidFill>
                  <a:srgbClr val="FF0000"/>
                </a:solidFill>
              </a:rPr>
              <a:t>frame.setVisible</a:t>
            </a:r>
            <a:r>
              <a:rPr lang="en-US" sz="2400" dirty="0">
                <a:solidFill>
                  <a:srgbClr val="FF0000"/>
                </a:solidFill>
              </a:rPr>
              <a:t>( true );</a:t>
            </a:r>
          </a:p>
          <a:p>
            <a:r>
              <a:rPr lang="en-US" sz="2400" dirty="0" err="1">
                <a:solidFill>
                  <a:srgbClr val="FF0000"/>
                </a:solidFill>
              </a:rPr>
              <a:t>frame.setDefaultCloseOperation</a:t>
            </a:r>
            <a:r>
              <a:rPr lang="en-US" sz="2400" dirty="0">
                <a:solidFill>
                  <a:srgbClr val="FF0000"/>
                </a:solidFill>
              </a:rPr>
              <a:t>(</a:t>
            </a:r>
            <a:r>
              <a:rPr lang="en-US" sz="2400" dirty="0" err="1">
                <a:solidFill>
                  <a:srgbClr val="FF0000"/>
                </a:solidFill>
              </a:rPr>
              <a:t>JFrame.EXIT_ON_CLOSE</a:t>
            </a:r>
            <a:r>
              <a:rPr lang="en-US" sz="2400" dirty="0">
                <a:solidFill>
                  <a:srgbClr val="FF0000"/>
                </a:solidFill>
              </a:rPr>
              <a:t> );</a:t>
            </a:r>
          </a:p>
          <a:p>
            <a:r>
              <a:rPr lang="en-US" sz="2400" dirty="0" err="1">
                <a:solidFill>
                  <a:srgbClr val="FF0000"/>
                </a:solidFill>
              </a:rPr>
              <a:t>frame.setBounds</a:t>
            </a:r>
            <a:r>
              <a:rPr lang="en-US" sz="2400" dirty="0">
                <a:solidFill>
                  <a:srgbClr val="FF0000"/>
                </a:solidFill>
              </a:rPr>
              <a:t>(100,100,1000,500);</a:t>
            </a:r>
          </a:p>
          <a:p>
            <a:r>
              <a:rPr lang="en-US" sz="2400" dirty="0">
                <a:solidFill>
                  <a:srgbClr val="00B050"/>
                </a:solidFill>
              </a:rPr>
              <a:t>Container c=</a:t>
            </a:r>
            <a:r>
              <a:rPr lang="en-US" sz="2400" dirty="0" err="1">
                <a:solidFill>
                  <a:srgbClr val="00B050"/>
                </a:solidFill>
              </a:rPr>
              <a:t>frame.getContentPane</a:t>
            </a:r>
            <a:r>
              <a:rPr lang="en-US" sz="2400" dirty="0">
                <a:solidFill>
                  <a:srgbClr val="00B050"/>
                </a:solidFill>
              </a:rPr>
              <a:t>();</a:t>
            </a:r>
          </a:p>
          <a:p>
            <a:r>
              <a:rPr lang="en-US" sz="2400" dirty="0" err="1">
                <a:solidFill>
                  <a:srgbClr val="00B050"/>
                </a:solidFill>
              </a:rPr>
              <a:t>c.setLayout</a:t>
            </a:r>
            <a:r>
              <a:rPr lang="en-US" sz="2400" dirty="0">
                <a:solidFill>
                  <a:srgbClr val="00B050"/>
                </a:solidFill>
              </a:rPr>
              <a:t>(null);       </a:t>
            </a:r>
          </a:p>
          <a:p>
            <a:r>
              <a:rPr lang="en-US" sz="2400" dirty="0" err="1"/>
              <a:t>JLabel</a:t>
            </a:r>
            <a:r>
              <a:rPr lang="en-US" sz="2400" dirty="0"/>
              <a:t> label=new </a:t>
            </a:r>
            <a:r>
              <a:rPr lang="en-US" sz="2400" dirty="0" err="1"/>
              <a:t>JLabel</a:t>
            </a:r>
            <a:r>
              <a:rPr lang="en-US" sz="2400" dirty="0"/>
              <a:t>("Enter name");</a:t>
            </a:r>
          </a:p>
          <a:p>
            <a:r>
              <a:rPr lang="en-US" sz="2400" dirty="0" err="1">
                <a:solidFill>
                  <a:srgbClr val="FF0000"/>
                </a:solidFill>
              </a:rPr>
              <a:t>label.setText</a:t>
            </a:r>
            <a:r>
              <a:rPr lang="en-US" sz="2400" dirty="0">
                <a:solidFill>
                  <a:srgbClr val="FF0000"/>
                </a:solidFill>
              </a:rPr>
              <a:t>("Password");</a:t>
            </a:r>
          </a:p>
          <a:p>
            <a:r>
              <a:rPr lang="en-US" sz="2400" dirty="0" err="1">
                <a:solidFill>
                  <a:srgbClr val="FF0000"/>
                </a:solidFill>
              </a:rPr>
              <a:t>label.setBounds</a:t>
            </a:r>
            <a:r>
              <a:rPr lang="en-US" sz="2400" dirty="0">
                <a:solidFill>
                  <a:srgbClr val="FF0000"/>
                </a:solidFill>
              </a:rPr>
              <a:t>(100,50,100,30</a:t>
            </a:r>
            <a:r>
              <a:rPr lang="en-US" sz="2400" dirty="0" smtClean="0">
                <a:solidFill>
                  <a:srgbClr val="FF0000"/>
                </a:solidFill>
              </a:rPr>
              <a:t>); </a:t>
            </a:r>
          </a:p>
          <a:p>
            <a:r>
              <a:rPr lang="en-US" sz="2400" dirty="0">
                <a:solidFill>
                  <a:srgbClr val="FF0000"/>
                </a:solidFill>
              </a:rPr>
              <a:t>Font f=new Font("Aerial",Font.BOLD,30);</a:t>
            </a:r>
          </a:p>
          <a:p>
            <a:r>
              <a:rPr lang="en-US" sz="2400" dirty="0" err="1">
                <a:solidFill>
                  <a:srgbClr val="FF0000"/>
                </a:solidFill>
              </a:rPr>
              <a:t>label.setFont</a:t>
            </a:r>
            <a:r>
              <a:rPr lang="en-US" sz="2400" dirty="0">
                <a:solidFill>
                  <a:srgbClr val="FF0000"/>
                </a:solidFill>
              </a:rPr>
              <a:t>(f);</a:t>
            </a:r>
          </a:p>
          <a:p>
            <a:r>
              <a:rPr lang="en-US" sz="2400" dirty="0" err="1">
                <a:solidFill>
                  <a:srgbClr val="FF0000"/>
                </a:solidFill>
              </a:rPr>
              <a:t>c.add</a:t>
            </a:r>
            <a:r>
              <a:rPr lang="en-US" sz="2400" dirty="0">
                <a:solidFill>
                  <a:srgbClr val="FF0000"/>
                </a:solidFill>
              </a:rPr>
              <a:t>(label</a:t>
            </a:r>
            <a:r>
              <a:rPr lang="en-US" sz="2400" dirty="0" smtClean="0">
                <a:solidFill>
                  <a:srgbClr val="FF0000"/>
                </a:solidFill>
              </a:rPr>
              <a:t>); </a:t>
            </a:r>
            <a:r>
              <a:rPr lang="en-US" sz="2400" dirty="0" smtClean="0"/>
              <a:t>}}</a:t>
            </a:r>
            <a:endParaRPr lang="en-US" sz="2400" dirty="0"/>
          </a:p>
        </p:txBody>
      </p:sp>
    </p:spTree>
    <p:extLst>
      <p:ext uri="{BB962C8B-B14F-4D97-AF65-F5344CB8AC3E}">
        <p14:creationId xmlns:p14="http://schemas.microsoft.com/office/powerpoint/2010/main" val="365348425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1673" y="203906"/>
            <a:ext cx="6096000" cy="3970318"/>
          </a:xfrm>
          <a:prstGeom prst="rect">
            <a:avLst/>
          </a:prstGeom>
        </p:spPr>
        <p:txBody>
          <a:bodyPr>
            <a:spAutoFit/>
          </a:bodyPr>
          <a:lstStyle/>
          <a:p>
            <a:r>
              <a:rPr lang="en-US" dirty="0"/>
              <a:t>class </a:t>
            </a:r>
            <a:r>
              <a:rPr lang="en-US" dirty="0" err="1"/>
              <a:t>CurrentThreadDemo</a:t>
            </a:r>
            <a:r>
              <a:rPr lang="en-US" dirty="0"/>
              <a:t> {</a:t>
            </a:r>
          </a:p>
          <a:p>
            <a:r>
              <a:rPr lang="en-US" dirty="0"/>
              <a:t>public static void main(String </a:t>
            </a:r>
            <a:r>
              <a:rPr lang="en-US" dirty="0" err="1"/>
              <a:t>args</a:t>
            </a:r>
            <a:r>
              <a:rPr lang="en-US" dirty="0"/>
              <a:t>[]) { </a:t>
            </a:r>
          </a:p>
          <a:p>
            <a:r>
              <a:rPr lang="en-US" dirty="0"/>
              <a:t>Thread t = </a:t>
            </a:r>
            <a:r>
              <a:rPr lang="en-US" dirty="0" err="1"/>
              <a:t>Thread.currentThread</a:t>
            </a:r>
            <a:r>
              <a:rPr lang="en-US" dirty="0"/>
              <a:t>(); </a:t>
            </a:r>
          </a:p>
          <a:p>
            <a:r>
              <a:rPr lang="en-US" dirty="0" err="1"/>
              <a:t>System.out.println</a:t>
            </a:r>
            <a:r>
              <a:rPr lang="en-US" dirty="0"/>
              <a:t>("Current thread: " + t);</a:t>
            </a:r>
          </a:p>
          <a:p>
            <a:r>
              <a:rPr lang="en-US" dirty="0"/>
              <a:t>// change the name of the thread </a:t>
            </a:r>
          </a:p>
          <a:p>
            <a:r>
              <a:rPr lang="en-US" dirty="0" err="1"/>
              <a:t>t.setName</a:t>
            </a:r>
            <a:r>
              <a:rPr lang="en-US" dirty="0"/>
              <a:t>("My Thread"); </a:t>
            </a:r>
          </a:p>
          <a:p>
            <a:r>
              <a:rPr lang="en-US" dirty="0" err="1"/>
              <a:t>System.out.println</a:t>
            </a:r>
            <a:r>
              <a:rPr lang="en-US" dirty="0"/>
              <a:t>("After name change: " + t); </a:t>
            </a:r>
          </a:p>
          <a:p>
            <a:r>
              <a:rPr lang="en-US" dirty="0"/>
              <a:t>try {</a:t>
            </a:r>
          </a:p>
          <a:p>
            <a:r>
              <a:rPr lang="en-US" dirty="0"/>
              <a:t>for(</a:t>
            </a:r>
            <a:r>
              <a:rPr lang="en-US" dirty="0" err="1"/>
              <a:t>int</a:t>
            </a:r>
            <a:r>
              <a:rPr lang="en-US" dirty="0"/>
              <a:t> n = 5; n &gt; 0; n--) { </a:t>
            </a:r>
          </a:p>
          <a:p>
            <a:r>
              <a:rPr lang="en-US" dirty="0" err="1"/>
              <a:t>System.out.println</a:t>
            </a:r>
            <a:r>
              <a:rPr lang="en-US" dirty="0"/>
              <a:t>(n); </a:t>
            </a:r>
          </a:p>
          <a:p>
            <a:r>
              <a:rPr lang="en-US" dirty="0" err="1"/>
              <a:t>Thread.sleep</a:t>
            </a:r>
            <a:r>
              <a:rPr lang="en-US" dirty="0"/>
              <a:t>(1000</a:t>
            </a:r>
            <a:r>
              <a:rPr lang="en-US" dirty="0" smtClean="0"/>
              <a:t>);}</a:t>
            </a:r>
            <a:endParaRPr lang="en-US" dirty="0"/>
          </a:p>
          <a:p>
            <a:r>
              <a:rPr lang="en-US" dirty="0"/>
              <a:t>} catch (</a:t>
            </a:r>
            <a:r>
              <a:rPr lang="en-US" dirty="0" err="1"/>
              <a:t>InterruptedException</a:t>
            </a:r>
            <a:r>
              <a:rPr lang="en-US" dirty="0"/>
              <a:t> e) { </a:t>
            </a:r>
          </a:p>
          <a:p>
            <a:r>
              <a:rPr lang="en-US" dirty="0" err="1"/>
              <a:t>System.out.println</a:t>
            </a:r>
            <a:r>
              <a:rPr lang="en-US" dirty="0"/>
              <a:t>("Main thread interrupted");</a:t>
            </a:r>
          </a:p>
          <a:p>
            <a:r>
              <a:rPr lang="en-US" dirty="0"/>
              <a:t>} } }</a:t>
            </a:r>
          </a:p>
        </p:txBody>
      </p:sp>
      <p:sp>
        <p:nvSpPr>
          <p:cNvPr id="3" name="Rectangle 2"/>
          <p:cNvSpPr/>
          <p:nvPr/>
        </p:nvSpPr>
        <p:spPr>
          <a:xfrm>
            <a:off x="6317673" y="203906"/>
            <a:ext cx="5326281" cy="6463308"/>
          </a:xfrm>
          <a:prstGeom prst="rect">
            <a:avLst/>
          </a:prstGeom>
        </p:spPr>
        <p:txBody>
          <a:bodyPr wrap="square">
            <a:spAutoFit/>
          </a:bodyPr>
          <a:lstStyle/>
          <a:p>
            <a:r>
              <a:rPr lang="en-US" dirty="0"/>
              <a:t>class </a:t>
            </a:r>
            <a:r>
              <a:rPr lang="en-US" dirty="0" err="1"/>
              <a:t>NewThread</a:t>
            </a:r>
            <a:r>
              <a:rPr lang="en-US" dirty="0"/>
              <a:t> implements Runnable { </a:t>
            </a:r>
          </a:p>
          <a:p>
            <a:r>
              <a:rPr lang="en-US" dirty="0"/>
              <a:t>Thread t;</a:t>
            </a:r>
          </a:p>
          <a:p>
            <a:r>
              <a:rPr lang="en-US" dirty="0" err="1"/>
              <a:t>NewThread</a:t>
            </a:r>
            <a:r>
              <a:rPr lang="en-US" dirty="0"/>
              <a:t>() {	// Create a new, second thread </a:t>
            </a:r>
          </a:p>
          <a:p>
            <a:r>
              <a:rPr lang="en-US" dirty="0"/>
              <a:t>t = new Thread(this, "Demo Thread"); </a:t>
            </a:r>
            <a:r>
              <a:rPr lang="en-US" dirty="0" smtClean="0"/>
              <a:t> </a:t>
            </a:r>
          </a:p>
          <a:p>
            <a:r>
              <a:rPr lang="en-US" dirty="0" err="1" smtClean="0"/>
              <a:t>System.out.println</a:t>
            </a:r>
            <a:r>
              <a:rPr lang="en-US" dirty="0"/>
              <a:t>("Child thread: " + t);</a:t>
            </a:r>
          </a:p>
          <a:p>
            <a:r>
              <a:rPr lang="en-US" dirty="0" err="1"/>
              <a:t>t.start</a:t>
            </a:r>
            <a:r>
              <a:rPr lang="en-US" dirty="0"/>
              <a:t>(); </a:t>
            </a:r>
            <a:r>
              <a:rPr lang="en-US" dirty="0" smtClean="0"/>
              <a:t>} </a:t>
            </a:r>
            <a:endParaRPr lang="en-US" dirty="0"/>
          </a:p>
          <a:p>
            <a:r>
              <a:rPr lang="en-US" dirty="0"/>
              <a:t>// This is the entry point for the second thread. </a:t>
            </a:r>
          </a:p>
          <a:p>
            <a:r>
              <a:rPr lang="en-US" dirty="0"/>
              <a:t>public void run() {</a:t>
            </a:r>
          </a:p>
          <a:p>
            <a:r>
              <a:rPr lang="en-US" dirty="0"/>
              <a:t>try </a:t>
            </a:r>
            <a:r>
              <a:rPr lang="en-US" dirty="0" smtClean="0"/>
              <a:t>{ for(</a:t>
            </a:r>
            <a:r>
              <a:rPr lang="en-US" dirty="0" err="1" smtClean="0"/>
              <a:t>int</a:t>
            </a:r>
            <a:r>
              <a:rPr lang="en-US" dirty="0" smtClean="0"/>
              <a:t> </a:t>
            </a:r>
            <a:r>
              <a:rPr lang="en-US" dirty="0" err="1"/>
              <a:t>i</a:t>
            </a:r>
            <a:r>
              <a:rPr lang="en-US" dirty="0"/>
              <a:t> = 5; </a:t>
            </a:r>
            <a:r>
              <a:rPr lang="en-US" dirty="0" err="1"/>
              <a:t>i</a:t>
            </a:r>
            <a:r>
              <a:rPr lang="en-US" dirty="0"/>
              <a:t> &gt; 0; </a:t>
            </a:r>
            <a:r>
              <a:rPr lang="en-US" dirty="0" err="1"/>
              <a:t>i</a:t>
            </a:r>
            <a:r>
              <a:rPr lang="en-US" dirty="0"/>
              <a:t>--) { </a:t>
            </a:r>
          </a:p>
          <a:p>
            <a:r>
              <a:rPr lang="en-US" dirty="0" err="1"/>
              <a:t>System.out.println</a:t>
            </a:r>
            <a:r>
              <a:rPr lang="en-US" dirty="0"/>
              <a:t>("Child Thread: " + </a:t>
            </a:r>
            <a:r>
              <a:rPr lang="en-US" dirty="0" err="1"/>
              <a:t>i</a:t>
            </a:r>
            <a:r>
              <a:rPr lang="en-US" dirty="0"/>
              <a:t>); </a:t>
            </a:r>
          </a:p>
          <a:p>
            <a:r>
              <a:rPr lang="en-US" dirty="0" err="1"/>
              <a:t>Thread.sleep</a:t>
            </a:r>
            <a:r>
              <a:rPr lang="en-US" dirty="0"/>
              <a:t>(500</a:t>
            </a:r>
            <a:r>
              <a:rPr lang="en-US" dirty="0" smtClean="0"/>
              <a:t>); }</a:t>
            </a:r>
            <a:endParaRPr lang="en-US" dirty="0"/>
          </a:p>
          <a:p>
            <a:r>
              <a:rPr lang="en-US" dirty="0"/>
              <a:t>} catch (</a:t>
            </a:r>
            <a:r>
              <a:rPr lang="en-US" dirty="0" err="1"/>
              <a:t>InterruptedException</a:t>
            </a:r>
            <a:r>
              <a:rPr lang="en-US" dirty="0"/>
              <a:t> e) { </a:t>
            </a:r>
          </a:p>
          <a:p>
            <a:r>
              <a:rPr lang="en-US" dirty="0" err="1"/>
              <a:t>System.out.println</a:t>
            </a:r>
            <a:r>
              <a:rPr lang="en-US" dirty="0"/>
              <a:t>("Child interrupted</a:t>
            </a:r>
            <a:r>
              <a:rPr lang="en-US" dirty="0" smtClean="0"/>
              <a:t>."); }</a:t>
            </a:r>
            <a:endParaRPr lang="en-US" dirty="0"/>
          </a:p>
          <a:p>
            <a:r>
              <a:rPr lang="en-US" dirty="0" err="1"/>
              <a:t>System.out.println</a:t>
            </a:r>
            <a:r>
              <a:rPr lang="en-US" dirty="0"/>
              <a:t>("Exiting child thread</a:t>
            </a:r>
            <a:r>
              <a:rPr lang="en-US" dirty="0" smtClean="0"/>
              <a:t>.");} </a:t>
            </a:r>
            <a:r>
              <a:rPr lang="en-US" dirty="0"/>
              <a:t>} </a:t>
            </a:r>
          </a:p>
          <a:p>
            <a:r>
              <a:rPr lang="en-US" dirty="0"/>
              <a:t>class </a:t>
            </a:r>
            <a:r>
              <a:rPr lang="en-US" dirty="0" err="1"/>
              <a:t>ThreadDemo</a:t>
            </a:r>
            <a:r>
              <a:rPr lang="en-US" dirty="0"/>
              <a:t> {</a:t>
            </a:r>
          </a:p>
          <a:p>
            <a:r>
              <a:rPr lang="en-US" dirty="0"/>
              <a:t>public static void main(String </a:t>
            </a:r>
            <a:r>
              <a:rPr lang="en-US" dirty="0" err="1"/>
              <a:t>args</a:t>
            </a:r>
            <a:r>
              <a:rPr lang="en-US" dirty="0"/>
              <a:t>[]) { </a:t>
            </a:r>
          </a:p>
          <a:p>
            <a:r>
              <a:rPr lang="en-US" dirty="0"/>
              <a:t>new </a:t>
            </a:r>
            <a:r>
              <a:rPr lang="en-US" dirty="0" err="1"/>
              <a:t>NewThread</a:t>
            </a:r>
            <a:r>
              <a:rPr lang="en-US" dirty="0"/>
              <a:t>(); // create a new thread </a:t>
            </a:r>
          </a:p>
          <a:p>
            <a:r>
              <a:rPr lang="en-US" dirty="0"/>
              <a:t>try </a:t>
            </a:r>
            <a:r>
              <a:rPr lang="en-US" dirty="0" smtClean="0"/>
              <a:t>{  for(</a:t>
            </a:r>
            <a:r>
              <a:rPr lang="en-US" dirty="0" err="1" smtClean="0"/>
              <a:t>int</a:t>
            </a:r>
            <a:r>
              <a:rPr lang="en-US" dirty="0" smtClean="0"/>
              <a:t> </a:t>
            </a:r>
            <a:r>
              <a:rPr lang="en-US" dirty="0" err="1"/>
              <a:t>i</a:t>
            </a:r>
            <a:r>
              <a:rPr lang="en-US" dirty="0"/>
              <a:t> = 5; </a:t>
            </a:r>
            <a:r>
              <a:rPr lang="en-US" dirty="0" err="1"/>
              <a:t>i</a:t>
            </a:r>
            <a:r>
              <a:rPr lang="en-US" dirty="0"/>
              <a:t> &gt; 0; </a:t>
            </a:r>
            <a:r>
              <a:rPr lang="en-US" dirty="0" err="1"/>
              <a:t>i</a:t>
            </a:r>
            <a:r>
              <a:rPr lang="en-US" dirty="0"/>
              <a:t>--) { </a:t>
            </a:r>
          </a:p>
          <a:p>
            <a:r>
              <a:rPr lang="en-US" dirty="0" err="1"/>
              <a:t>System.out.println</a:t>
            </a:r>
            <a:r>
              <a:rPr lang="en-US" dirty="0"/>
              <a:t>("Main Thread: " + </a:t>
            </a:r>
            <a:r>
              <a:rPr lang="en-US" dirty="0" err="1"/>
              <a:t>i</a:t>
            </a:r>
            <a:r>
              <a:rPr lang="en-US" dirty="0"/>
              <a:t>); </a:t>
            </a:r>
          </a:p>
          <a:p>
            <a:r>
              <a:rPr lang="en-US" dirty="0" err="1"/>
              <a:t>Thread.sleep</a:t>
            </a:r>
            <a:r>
              <a:rPr lang="en-US" dirty="0"/>
              <a:t>(1000</a:t>
            </a:r>
            <a:r>
              <a:rPr lang="en-US" dirty="0" smtClean="0"/>
              <a:t>); }</a:t>
            </a:r>
            <a:endParaRPr lang="en-US" dirty="0"/>
          </a:p>
          <a:p>
            <a:r>
              <a:rPr lang="en-US" dirty="0"/>
              <a:t>} catch (</a:t>
            </a:r>
            <a:r>
              <a:rPr lang="en-US" dirty="0" err="1"/>
              <a:t>InterruptedException</a:t>
            </a:r>
            <a:r>
              <a:rPr lang="en-US" dirty="0"/>
              <a:t> e) { </a:t>
            </a:r>
          </a:p>
          <a:p>
            <a:r>
              <a:rPr lang="en-US" dirty="0" err="1"/>
              <a:t>System.out.println</a:t>
            </a:r>
            <a:r>
              <a:rPr lang="en-US" dirty="0"/>
              <a:t>("Main thread interrupted</a:t>
            </a:r>
            <a:r>
              <a:rPr lang="en-US" dirty="0" smtClean="0"/>
              <a:t>.");}</a:t>
            </a:r>
            <a:endParaRPr lang="en-US" dirty="0"/>
          </a:p>
          <a:p>
            <a:r>
              <a:rPr lang="en-US" dirty="0" err="1"/>
              <a:t>System.out.println</a:t>
            </a:r>
            <a:r>
              <a:rPr lang="en-US" dirty="0"/>
              <a:t>("Main thread exiting</a:t>
            </a:r>
            <a:r>
              <a:rPr lang="en-US" dirty="0" smtClean="0"/>
              <a:t>.");  } </a:t>
            </a:r>
            <a:r>
              <a:rPr lang="en-US" dirty="0"/>
              <a:t>} </a:t>
            </a:r>
          </a:p>
        </p:txBody>
      </p:sp>
    </p:spTree>
    <p:extLst>
      <p:ext uri="{BB962C8B-B14F-4D97-AF65-F5344CB8AC3E}">
        <p14:creationId xmlns:p14="http://schemas.microsoft.com/office/powerpoint/2010/main" val="265102413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1555" y="226318"/>
            <a:ext cx="8303622" cy="5632311"/>
          </a:xfrm>
          <a:prstGeom prst="rect">
            <a:avLst/>
          </a:prstGeom>
        </p:spPr>
        <p:txBody>
          <a:bodyPr wrap="square">
            <a:spAutoFit/>
          </a:bodyPr>
          <a:lstStyle/>
          <a:p>
            <a:r>
              <a:rPr lang="en-US" sz="2400" b="1" dirty="0"/>
              <a:t>import </a:t>
            </a:r>
            <a:r>
              <a:rPr lang="en-US" sz="2400" b="1" dirty="0" err="1"/>
              <a:t>javax.swing</a:t>
            </a:r>
            <a:r>
              <a:rPr lang="en-US" sz="2400" b="1" dirty="0"/>
              <a:t>.*;</a:t>
            </a:r>
          </a:p>
          <a:p>
            <a:r>
              <a:rPr lang="en-US" sz="2400" b="1" dirty="0"/>
              <a:t>import </a:t>
            </a:r>
            <a:r>
              <a:rPr lang="en-US" sz="2400" b="1" dirty="0" err="1"/>
              <a:t>java.awt</a:t>
            </a:r>
            <a:r>
              <a:rPr lang="en-US" sz="2400" b="1" dirty="0"/>
              <a:t>.*;</a:t>
            </a:r>
          </a:p>
          <a:p>
            <a:r>
              <a:rPr lang="en-US" sz="2400" b="1" dirty="0"/>
              <a:t>public class ABC {</a:t>
            </a:r>
          </a:p>
          <a:p>
            <a:r>
              <a:rPr lang="en-US" sz="2400" b="1" dirty="0"/>
              <a:t>public static void main( String[] </a:t>
            </a:r>
            <a:r>
              <a:rPr lang="en-US" sz="2400" b="1" dirty="0" err="1"/>
              <a:t>args</a:t>
            </a:r>
            <a:r>
              <a:rPr lang="en-US" sz="2400" b="1" dirty="0"/>
              <a:t> ) {</a:t>
            </a:r>
          </a:p>
          <a:p>
            <a:r>
              <a:rPr lang="nn-NO" sz="2400" dirty="0">
                <a:solidFill>
                  <a:srgbClr val="FF0000"/>
                </a:solidFill>
              </a:rPr>
              <a:t>JFrame frame = </a:t>
            </a:r>
            <a:r>
              <a:rPr lang="nn-NO" sz="2400" b="1" dirty="0">
                <a:solidFill>
                  <a:srgbClr val="FF0000"/>
                </a:solidFill>
              </a:rPr>
              <a:t>new JFrame("TestFrame");</a:t>
            </a:r>
          </a:p>
          <a:p>
            <a:r>
              <a:rPr lang="en-US" sz="2400" dirty="0" err="1">
                <a:solidFill>
                  <a:srgbClr val="FF0000"/>
                </a:solidFill>
              </a:rPr>
              <a:t>frame.setVisible</a:t>
            </a:r>
            <a:r>
              <a:rPr lang="en-US" sz="2400" dirty="0">
                <a:solidFill>
                  <a:srgbClr val="FF0000"/>
                </a:solidFill>
              </a:rPr>
              <a:t>( </a:t>
            </a:r>
            <a:r>
              <a:rPr lang="en-US" sz="2400" b="1" dirty="0">
                <a:solidFill>
                  <a:srgbClr val="FF0000"/>
                </a:solidFill>
              </a:rPr>
              <a:t>true );</a:t>
            </a:r>
          </a:p>
          <a:p>
            <a:r>
              <a:rPr lang="en-US" sz="2400" dirty="0" err="1">
                <a:solidFill>
                  <a:srgbClr val="FF0000"/>
                </a:solidFill>
              </a:rPr>
              <a:t>frame.setDefaultCloseOperation</a:t>
            </a:r>
            <a:r>
              <a:rPr lang="en-US" sz="2400" dirty="0">
                <a:solidFill>
                  <a:srgbClr val="FF0000"/>
                </a:solidFill>
              </a:rPr>
              <a:t>(</a:t>
            </a:r>
            <a:r>
              <a:rPr lang="en-US" sz="2400" dirty="0" err="1">
                <a:solidFill>
                  <a:srgbClr val="FF0000"/>
                </a:solidFill>
              </a:rPr>
              <a:t>JFrame.</a:t>
            </a:r>
            <a:r>
              <a:rPr lang="en-US" sz="2400" b="1" i="1" dirty="0" err="1">
                <a:solidFill>
                  <a:srgbClr val="FF0000"/>
                </a:solidFill>
              </a:rPr>
              <a:t>EXIT_ON_CLOSE</a:t>
            </a:r>
            <a:r>
              <a:rPr lang="en-US" sz="2400" b="1" i="1" dirty="0">
                <a:solidFill>
                  <a:srgbClr val="FF0000"/>
                </a:solidFill>
              </a:rPr>
              <a:t> );</a:t>
            </a:r>
          </a:p>
          <a:p>
            <a:r>
              <a:rPr lang="en-US" sz="2400" dirty="0" err="1">
                <a:solidFill>
                  <a:srgbClr val="FF0000"/>
                </a:solidFill>
              </a:rPr>
              <a:t>frame.setBounds</a:t>
            </a:r>
            <a:r>
              <a:rPr lang="en-US" sz="2400" dirty="0">
                <a:solidFill>
                  <a:srgbClr val="FF0000"/>
                </a:solidFill>
              </a:rPr>
              <a:t>(100,100,1000,500);</a:t>
            </a:r>
          </a:p>
          <a:p>
            <a:r>
              <a:rPr lang="en-US" sz="2400" dirty="0">
                <a:solidFill>
                  <a:srgbClr val="FF0000"/>
                </a:solidFill>
              </a:rPr>
              <a:t>Container c=</a:t>
            </a:r>
            <a:r>
              <a:rPr lang="en-US" sz="2400" dirty="0" err="1">
                <a:solidFill>
                  <a:srgbClr val="FF0000"/>
                </a:solidFill>
              </a:rPr>
              <a:t>frame.getContentPane</a:t>
            </a:r>
            <a:r>
              <a:rPr lang="en-US" sz="2400" dirty="0">
                <a:solidFill>
                  <a:srgbClr val="FF0000"/>
                </a:solidFill>
              </a:rPr>
              <a:t>();</a:t>
            </a:r>
          </a:p>
          <a:p>
            <a:r>
              <a:rPr lang="en-US" sz="2400" dirty="0" err="1">
                <a:solidFill>
                  <a:srgbClr val="FF0000"/>
                </a:solidFill>
              </a:rPr>
              <a:t>c.setLayout</a:t>
            </a:r>
            <a:r>
              <a:rPr lang="en-US" sz="2400" dirty="0">
                <a:solidFill>
                  <a:srgbClr val="FF0000"/>
                </a:solidFill>
              </a:rPr>
              <a:t>(</a:t>
            </a:r>
            <a:r>
              <a:rPr lang="en-US" sz="2400" b="1" dirty="0">
                <a:solidFill>
                  <a:srgbClr val="FF0000"/>
                </a:solidFill>
              </a:rPr>
              <a:t>null);       </a:t>
            </a:r>
          </a:p>
          <a:p>
            <a:r>
              <a:rPr lang="en-US" sz="2400" dirty="0" err="1"/>
              <a:t>ImageIcon</a:t>
            </a:r>
            <a:r>
              <a:rPr lang="en-US" sz="2400" dirty="0"/>
              <a:t> icon=</a:t>
            </a:r>
            <a:r>
              <a:rPr lang="en-US" sz="2400" b="1" dirty="0"/>
              <a:t>new </a:t>
            </a:r>
            <a:r>
              <a:rPr lang="en-US" sz="2400" b="1" dirty="0" err="1"/>
              <a:t>ImageIcon</a:t>
            </a:r>
            <a:r>
              <a:rPr lang="en-US" sz="2400" b="1" dirty="0"/>
              <a:t>("handd.PNG");</a:t>
            </a:r>
          </a:p>
          <a:p>
            <a:r>
              <a:rPr lang="en-US" sz="2400" dirty="0" err="1"/>
              <a:t>JLabel</a:t>
            </a:r>
            <a:r>
              <a:rPr lang="en-US" sz="2400" dirty="0"/>
              <a:t> label=</a:t>
            </a:r>
            <a:r>
              <a:rPr lang="en-US" sz="2400" b="1" dirty="0"/>
              <a:t>new </a:t>
            </a:r>
            <a:r>
              <a:rPr lang="en-US" sz="2400" b="1" dirty="0" err="1"/>
              <a:t>JLabel</a:t>
            </a:r>
            <a:r>
              <a:rPr lang="en-US" sz="2400" b="1" dirty="0"/>
              <a:t>("Text",</a:t>
            </a:r>
            <a:r>
              <a:rPr lang="en-US" sz="2400" b="1" dirty="0" err="1"/>
              <a:t>icon,JLabel.</a:t>
            </a:r>
            <a:r>
              <a:rPr lang="en-US" sz="2400" b="1" i="1" dirty="0" err="1"/>
              <a:t>LEFT</a:t>
            </a:r>
            <a:r>
              <a:rPr lang="en-US" sz="2400" b="1" i="1" dirty="0"/>
              <a:t>);</a:t>
            </a:r>
          </a:p>
          <a:p>
            <a:r>
              <a:rPr lang="en-US" sz="2400" dirty="0" err="1"/>
              <a:t>label.setBounds</a:t>
            </a:r>
            <a:r>
              <a:rPr lang="en-US" sz="2400" dirty="0"/>
              <a:t>(100,50,200,300 );   </a:t>
            </a:r>
          </a:p>
          <a:p>
            <a:r>
              <a:rPr lang="en-US" sz="2400" dirty="0" err="1">
                <a:solidFill>
                  <a:srgbClr val="FF0000"/>
                </a:solidFill>
              </a:rPr>
              <a:t>c.add</a:t>
            </a:r>
            <a:r>
              <a:rPr lang="en-US" sz="2400" dirty="0">
                <a:solidFill>
                  <a:srgbClr val="FF0000"/>
                </a:solidFill>
              </a:rPr>
              <a:t>(label);  </a:t>
            </a:r>
          </a:p>
          <a:p>
            <a:r>
              <a:rPr lang="en-US" sz="2400" dirty="0"/>
              <a:t>}}</a:t>
            </a:r>
          </a:p>
        </p:txBody>
      </p:sp>
    </p:spTree>
    <p:extLst>
      <p:ext uri="{BB962C8B-B14F-4D97-AF65-F5344CB8AC3E}">
        <p14:creationId xmlns:p14="http://schemas.microsoft.com/office/powerpoint/2010/main" val="389751123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6721" y="100650"/>
            <a:ext cx="7815942" cy="6740307"/>
          </a:xfrm>
          <a:prstGeom prst="rect">
            <a:avLst/>
          </a:prstGeom>
        </p:spPr>
        <p:txBody>
          <a:bodyPr wrap="square">
            <a:spAutoFit/>
          </a:bodyPr>
          <a:lstStyle/>
          <a:p>
            <a:r>
              <a:rPr lang="en-US" sz="2400" b="1" dirty="0"/>
              <a:t>import </a:t>
            </a:r>
            <a:r>
              <a:rPr lang="en-US" sz="2400" b="1" dirty="0" err="1"/>
              <a:t>javax.swing</a:t>
            </a:r>
            <a:r>
              <a:rPr lang="en-US" sz="2400" b="1" dirty="0"/>
              <a:t>.*;</a:t>
            </a:r>
          </a:p>
          <a:p>
            <a:r>
              <a:rPr lang="en-US" sz="2400" b="1" dirty="0"/>
              <a:t>import </a:t>
            </a:r>
            <a:r>
              <a:rPr lang="en-US" sz="2400" b="1" dirty="0" err="1"/>
              <a:t>java.awt</a:t>
            </a:r>
            <a:r>
              <a:rPr lang="en-US" sz="2400" b="1" dirty="0"/>
              <a:t>.*;</a:t>
            </a:r>
          </a:p>
          <a:p>
            <a:r>
              <a:rPr lang="en-US" sz="2400" b="1" dirty="0"/>
              <a:t>import </a:t>
            </a:r>
            <a:r>
              <a:rPr lang="en-US" sz="2400" b="1" dirty="0" err="1"/>
              <a:t>java.awt.Font</a:t>
            </a:r>
            <a:r>
              <a:rPr lang="en-US" sz="2400" b="1" dirty="0"/>
              <a:t>;</a:t>
            </a:r>
          </a:p>
          <a:p>
            <a:r>
              <a:rPr lang="en-US" sz="2400" b="1" dirty="0"/>
              <a:t>public class ABC {</a:t>
            </a:r>
          </a:p>
          <a:p>
            <a:r>
              <a:rPr lang="en-US" sz="2400" b="1" dirty="0"/>
              <a:t>public static void main( String[] </a:t>
            </a:r>
            <a:r>
              <a:rPr lang="en-US" sz="2400" b="1" dirty="0" err="1"/>
              <a:t>args</a:t>
            </a:r>
            <a:r>
              <a:rPr lang="en-US" sz="2400" b="1" dirty="0"/>
              <a:t> ) {</a:t>
            </a:r>
          </a:p>
          <a:p>
            <a:r>
              <a:rPr lang="nn-NO" sz="2400" dirty="0">
                <a:solidFill>
                  <a:srgbClr val="FF0000"/>
                </a:solidFill>
              </a:rPr>
              <a:t>JFrame frame = </a:t>
            </a:r>
            <a:r>
              <a:rPr lang="nn-NO" sz="2400" b="1" dirty="0">
                <a:solidFill>
                  <a:srgbClr val="FF0000"/>
                </a:solidFill>
              </a:rPr>
              <a:t>new JFrame("TestFrame");</a:t>
            </a:r>
          </a:p>
          <a:p>
            <a:r>
              <a:rPr lang="en-US" sz="2400" dirty="0" err="1">
                <a:solidFill>
                  <a:srgbClr val="FF0000"/>
                </a:solidFill>
              </a:rPr>
              <a:t>frame.setVisible</a:t>
            </a:r>
            <a:r>
              <a:rPr lang="en-US" sz="2400" dirty="0">
                <a:solidFill>
                  <a:srgbClr val="FF0000"/>
                </a:solidFill>
              </a:rPr>
              <a:t>( </a:t>
            </a:r>
            <a:r>
              <a:rPr lang="en-US" sz="2400" b="1" dirty="0">
                <a:solidFill>
                  <a:srgbClr val="FF0000"/>
                </a:solidFill>
              </a:rPr>
              <a:t>true );</a:t>
            </a:r>
          </a:p>
          <a:p>
            <a:r>
              <a:rPr lang="en-US" sz="2400" dirty="0" err="1">
                <a:solidFill>
                  <a:srgbClr val="FF0000"/>
                </a:solidFill>
              </a:rPr>
              <a:t>frame.setDefaultCloseOperation</a:t>
            </a:r>
            <a:r>
              <a:rPr lang="en-US" sz="2400" dirty="0">
                <a:solidFill>
                  <a:srgbClr val="FF0000"/>
                </a:solidFill>
              </a:rPr>
              <a:t>(</a:t>
            </a:r>
            <a:r>
              <a:rPr lang="en-US" sz="2400" dirty="0" err="1">
                <a:solidFill>
                  <a:srgbClr val="FF0000"/>
                </a:solidFill>
              </a:rPr>
              <a:t>JFrame.</a:t>
            </a:r>
            <a:r>
              <a:rPr lang="en-US" sz="2400" b="1" i="1" dirty="0" err="1">
                <a:solidFill>
                  <a:srgbClr val="FF0000"/>
                </a:solidFill>
              </a:rPr>
              <a:t>EXIT_ON_CLOSE</a:t>
            </a:r>
            <a:r>
              <a:rPr lang="en-US" sz="2400" b="1" i="1" dirty="0">
                <a:solidFill>
                  <a:srgbClr val="FF0000"/>
                </a:solidFill>
              </a:rPr>
              <a:t> );</a:t>
            </a:r>
          </a:p>
          <a:p>
            <a:r>
              <a:rPr lang="en-US" sz="2400" dirty="0" err="1">
                <a:solidFill>
                  <a:srgbClr val="FF0000"/>
                </a:solidFill>
              </a:rPr>
              <a:t>frame.setBounds</a:t>
            </a:r>
            <a:r>
              <a:rPr lang="en-US" sz="2400" dirty="0">
                <a:solidFill>
                  <a:srgbClr val="FF0000"/>
                </a:solidFill>
              </a:rPr>
              <a:t>(100,100,1000,500);</a:t>
            </a:r>
          </a:p>
          <a:p>
            <a:r>
              <a:rPr lang="en-US" sz="2400" dirty="0">
                <a:solidFill>
                  <a:srgbClr val="00B050"/>
                </a:solidFill>
              </a:rPr>
              <a:t>Container c=</a:t>
            </a:r>
            <a:r>
              <a:rPr lang="en-US" sz="2400" dirty="0" err="1">
                <a:solidFill>
                  <a:srgbClr val="00B050"/>
                </a:solidFill>
              </a:rPr>
              <a:t>frame.getContentPane</a:t>
            </a:r>
            <a:r>
              <a:rPr lang="en-US" sz="2400" dirty="0">
                <a:solidFill>
                  <a:srgbClr val="00B050"/>
                </a:solidFill>
              </a:rPr>
              <a:t>();</a:t>
            </a:r>
          </a:p>
          <a:p>
            <a:r>
              <a:rPr lang="en-US" sz="2400" dirty="0" err="1">
                <a:solidFill>
                  <a:srgbClr val="00B050"/>
                </a:solidFill>
              </a:rPr>
              <a:t>c.setLayout</a:t>
            </a:r>
            <a:r>
              <a:rPr lang="en-US" sz="2400" dirty="0">
                <a:solidFill>
                  <a:srgbClr val="00B050"/>
                </a:solidFill>
              </a:rPr>
              <a:t>(</a:t>
            </a:r>
            <a:r>
              <a:rPr lang="en-US" sz="2400" b="1" dirty="0">
                <a:solidFill>
                  <a:srgbClr val="00B050"/>
                </a:solidFill>
              </a:rPr>
              <a:t>null);</a:t>
            </a:r>
          </a:p>
          <a:p>
            <a:r>
              <a:rPr lang="en-US" sz="2400" dirty="0" err="1"/>
              <a:t>JTextField</a:t>
            </a:r>
            <a:r>
              <a:rPr lang="en-US" sz="2400" dirty="0"/>
              <a:t> </a:t>
            </a:r>
            <a:r>
              <a:rPr lang="en-US" sz="2400" dirty="0" err="1"/>
              <a:t>mytext</a:t>
            </a:r>
            <a:r>
              <a:rPr lang="en-US" sz="2400" dirty="0"/>
              <a:t>=</a:t>
            </a:r>
            <a:r>
              <a:rPr lang="en-US" sz="2400" b="1" dirty="0"/>
              <a:t>new </a:t>
            </a:r>
            <a:r>
              <a:rPr lang="en-US" sz="2400" b="1" dirty="0" err="1"/>
              <a:t>JTextField</a:t>
            </a:r>
            <a:r>
              <a:rPr lang="en-US" sz="2400" b="1" dirty="0"/>
              <a:t>();</a:t>
            </a:r>
          </a:p>
          <a:p>
            <a:r>
              <a:rPr lang="en-US" sz="2400" dirty="0" err="1"/>
              <a:t>mytext.setBounds</a:t>
            </a:r>
            <a:r>
              <a:rPr lang="en-US" sz="2400" dirty="0"/>
              <a:t>(100,20,200,40);</a:t>
            </a:r>
          </a:p>
          <a:p>
            <a:r>
              <a:rPr lang="en-US" sz="2400" dirty="0" err="1"/>
              <a:t>c.add</a:t>
            </a:r>
            <a:r>
              <a:rPr lang="en-US" sz="2400" dirty="0"/>
              <a:t>(</a:t>
            </a:r>
            <a:r>
              <a:rPr lang="en-US" sz="2400" dirty="0" err="1"/>
              <a:t>mytext</a:t>
            </a:r>
            <a:r>
              <a:rPr lang="en-US" sz="2400" dirty="0"/>
              <a:t>);</a:t>
            </a:r>
          </a:p>
          <a:p>
            <a:r>
              <a:rPr lang="fr-FR" sz="2400" dirty="0"/>
              <a:t>Font </a:t>
            </a:r>
            <a:r>
              <a:rPr lang="fr-FR" sz="2400" dirty="0" err="1"/>
              <a:t>font</a:t>
            </a:r>
            <a:r>
              <a:rPr lang="fr-FR" sz="2400" dirty="0"/>
              <a:t> = </a:t>
            </a:r>
            <a:r>
              <a:rPr lang="fr-FR" sz="2400" b="1" dirty="0"/>
              <a:t>new Font("</a:t>
            </a:r>
            <a:r>
              <a:rPr lang="fr-FR" sz="2400" b="1" dirty="0" err="1"/>
              <a:t>Verdana</a:t>
            </a:r>
            <a:r>
              <a:rPr lang="fr-FR" sz="2400" b="1" dirty="0"/>
              <a:t>", </a:t>
            </a:r>
            <a:r>
              <a:rPr lang="fr-FR" sz="2400" b="1" dirty="0" err="1"/>
              <a:t>Font.</a:t>
            </a:r>
            <a:r>
              <a:rPr lang="fr-FR" sz="2400" b="1" i="1" dirty="0" err="1"/>
              <a:t>BOLD</a:t>
            </a:r>
            <a:r>
              <a:rPr lang="fr-FR" sz="2400" b="1" i="1" dirty="0"/>
              <a:t>, 30);</a:t>
            </a:r>
          </a:p>
          <a:p>
            <a:r>
              <a:rPr lang="en-US" sz="2400" dirty="0" err="1"/>
              <a:t>mytext.setFont</a:t>
            </a:r>
            <a:r>
              <a:rPr lang="en-US" sz="2400" dirty="0"/>
              <a:t>(font);</a:t>
            </a:r>
          </a:p>
          <a:p>
            <a:r>
              <a:rPr lang="en-US" sz="2400" dirty="0" err="1"/>
              <a:t>mytext.setForeground</a:t>
            </a:r>
            <a:r>
              <a:rPr lang="en-US" sz="2400" dirty="0"/>
              <a:t>(</a:t>
            </a:r>
            <a:r>
              <a:rPr lang="en-US" sz="2400" dirty="0" err="1"/>
              <a:t>Color.</a:t>
            </a:r>
            <a:r>
              <a:rPr lang="en-US" sz="2400" b="1" i="1" dirty="0" err="1"/>
              <a:t>BLUE</a:t>
            </a:r>
            <a:r>
              <a:rPr lang="en-US" sz="2400" b="1" i="1" dirty="0"/>
              <a:t>);</a:t>
            </a:r>
          </a:p>
          <a:p>
            <a:r>
              <a:rPr lang="en-US" sz="2400" dirty="0" err="1"/>
              <a:t>c.add</a:t>
            </a:r>
            <a:r>
              <a:rPr lang="en-US" sz="2400" dirty="0"/>
              <a:t>(</a:t>
            </a:r>
            <a:r>
              <a:rPr lang="en-US" sz="2400" dirty="0" err="1"/>
              <a:t>mytext</a:t>
            </a:r>
            <a:r>
              <a:rPr lang="en-US" sz="2400" dirty="0"/>
              <a:t>); }}</a:t>
            </a:r>
          </a:p>
        </p:txBody>
      </p:sp>
      <p:pic>
        <p:nvPicPr>
          <p:cNvPr id="5" name="Picture 4"/>
          <p:cNvPicPr>
            <a:picLocks noChangeAspect="1"/>
          </p:cNvPicPr>
          <p:nvPr/>
        </p:nvPicPr>
        <p:blipFill rotWithShape="1">
          <a:blip r:embed="rId2"/>
          <a:srcRect l="7701" t="13519" r="19971" b="22505"/>
          <a:stretch/>
        </p:blipFill>
        <p:spPr>
          <a:xfrm>
            <a:off x="6975566" y="100650"/>
            <a:ext cx="5107577" cy="4601978"/>
          </a:xfrm>
          <a:prstGeom prst="rect">
            <a:avLst/>
          </a:prstGeom>
        </p:spPr>
      </p:pic>
    </p:spTree>
    <p:extLst>
      <p:ext uri="{BB962C8B-B14F-4D97-AF65-F5344CB8AC3E}">
        <p14:creationId xmlns:p14="http://schemas.microsoft.com/office/powerpoint/2010/main" val="13101874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1" y="283761"/>
            <a:ext cx="5455919" cy="5940088"/>
          </a:xfrm>
          <a:prstGeom prst="rect">
            <a:avLst/>
          </a:prstGeom>
          <a:ln w="38100">
            <a:solidFill>
              <a:schemeClr val="tx1"/>
            </a:solidFill>
          </a:ln>
        </p:spPr>
        <p:txBody>
          <a:bodyPr wrap="square">
            <a:spAutoFit/>
          </a:bodyPr>
          <a:lstStyle/>
          <a:p>
            <a:r>
              <a:rPr lang="en-US" sz="2000" b="1" dirty="0" smtClean="0">
                <a:solidFill>
                  <a:srgbClr val="7F0055"/>
                </a:solidFill>
                <a:latin typeface="Consolas" panose="020B0609020204030204" pitchFamily="49" charset="0"/>
              </a:rPr>
              <a:t>Abstract class</a:t>
            </a:r>
          </a:p>
          <a:p>
            <a:r>
              <a:rPr lang="en-US" sz="2000" b="1" dirty="0" smtClean="0">
                <a:solidFill>
                  <a:srgbClr val="FF0000"/>
                </a:solidFill>
                <a:latin typeface="Consolas" panose="020B0609020204030204" pitchFamily="49" charset="0"/>
              </a:rPr>
              <a:t>public </a:t>
            </a:r>
            <a:r>
              <a:rPr lang="en-US" sz="2000" b="1" dirty="0">
                <a:solidFill>
                  <a:srgbClr val="FF0000"/>
                </a:solidFill>
                <a:latin typeface="Consolas" panose="020B0609020204030204" pitchFamily="49" charset="0"/>
              </a:rPr>
              <a:t>class </a:t>
            </a:r>
            <a:r>
              <a:rPr lang="en-US" sz="2000" b="1" dirty="0" smtClean="0">
                <a:solidFill>
                  <a:srgbClr val="FF0000"/>
                </a:solidFill>
                <a:latin typeface="Consolas" panose="020B0609020204030204" pitchFamily="49" charset="0"/>
              </a:rPr>
              <a:t>Main </a:t>
            </a:r>
            <a:r>
              <a:rPr lang="en-US" sz="2000" b="1" dirty="0">
                <a:solidFill>
                  <a:srgbClr val="FF0000"/>
                </a:solidFill>
                <a:latin typeface="Consolas" panose="020B0609020204030204" pitchFamily="49" charset="0"/>
              </a:rPr>
              <a:t>{</a:t>
            </a:r>
          </a:p>
          <a:p>
            <a:r>
              <a:rPr lang="en-US" sz="2000" b="1" dirty="0">
                <a:solidFill>
                  <a:srgbClr val="FF0000"/>
                </a:solidFill>
                <a:latin typeface="Consolas" panose="020B0609020204030204" pitchFamily="49" charset="0"/>
              </a:rPr>
              <a:t>public static void main(String </a:t>
            </a:r>
            <a:r>
              <a:rPr lang="en-US" sz="2000" b="1" dirty="0" err="1">
                <a:solidFill>
                  <a:srgbClr val="FF0000"/>
                </a:solidFill>
                <a:latin typeface="Consolas" panose="020B0609020204030204" pitchFamily="49" charset="0"/>
              </a:rPr>
              <a:t>args</a:t>
            </a:r>
            <a:r>
              <a:rPr lang="en-US" sz="2000" b="1" dirty="0">
                <a:solidFill>
                  <a:srgbClr val="FF0000"/>
                </a:solidFill>
                <a:latin typeface="Consolas" panose="020B0609020204030204" pitchFamily="49" charset="0"/>
              </a:rPr>
              <a:t>[]) {</a:t>
            </a:r>
          </a:p>
          <a:p>
            <a:r>
              <a:rPr lang="en-US" sz="2000" dirty="0">
                <a:solidFill>
                  <a:srgbClr val="FF0000"/>
                </a:solidFill>
                <a:latin typeface="Consolas" panose="020B0609020204030204" pitchFamily="49" charset="0"/>
              </a:rPr>
              <a:t>//Father f=new Father();</a:t>
            </a:r>
            <a:r>
              <a:rPr lang="en-US" sz="2000" dirty="0" err="1">
                <a:solidFill>
                  <a:srgbClr val="FF0000"/>
                </a:solidFill>
                <a:latin typeface="Consolas" panose="020B0609020204030204" pitchFamily="49" charset="0"/>
              </a:rPr>
              <a:t>f.cal</a:t>
            </a:r>
            <a:r>
              <a:rPr lang="en-US" sz="2000" dirty="0">
                <a:solidFill>
                  <a:srgbClr val="FF0000"/>
                </a:solidFill>
                <a:latin typeface="Consolas" panose="020B0609020204030204" pitchFamily="49" charset="0"/>
              </a:rPr>
              <a:t>();</a:t>
            </a:r>
          </a:p>
          <a:p>
            <a:r>
              <a:rPr lang="en-US" sz="2000" dirty="0">
                <a:solidFill>
                  <a:srgbClr val="FF0000"/>
                </a:solidFill>
                <a:latin typeface="Consolas" panose="020B0609020204030204" pitchFamily="49" charset="0"/>
              </a:rPr>
              <a:t>Son s=</a:t>
            </a:r>
            <a:r>
              <a:rPr lang="en-US" sz="2000" b="1" dirty="0">
                <a:solidFill>
                  <a:srgbClr val="FF0000"/>
                </a:solidFill>
                <a:latin typeface="Consolas" panose="020B0609020204030204" pitchFamily="49" charset="0"/>
              </a:rPr>
              <a:t>new Son();</a:t>
            </a:r>
          </a:p>
          <a:p>
            <a:r>
              <a:rPr lang="en-US" sz="2000" dirty="0" err="1">
                <a:solidFill>
                  <a:srgbClr val="FF0000"/>
                </a:solidFill>
                <a:latin typeface="Consolas" panose="020B0609020204030204" pitchFamily="49" charset="0"/>
              </a:rPr>
              <a:t>s.cal</a:t>
            </a:r>
            <a:r>
              <a:rPr lang="en-US" sz="2000" dirty="0">
                <a:solidFill>
                  <a:srgbClr val="FF0000"/>
                </a:solidFill>
                <a:latin typeface="Consolas" panose="020B0609020204030204" pitchFamily="49" charset="0"/>
              </a:rPr>
              <a:t>();</a:t>
            </a:r>
          </a:p>
          <a:p>
            <a:r>
              <a:rPr lang="en-US" sz="2000" dirty="0">
                <a:solidFill>
                  <a:srgbClr val="FF0000"/>
                </a:solidFill>
                <a:latin typeface="Consolas" panose="020B0609020204030204" pitchFamily="49" charset="0"/>
              </a:rPr>
              <a:t>Daughter d=</a:t>
            </a:r>
            <a:r>
              <a:rPr lang="en-US" sz="2000" b="1" dirty="0">
                <a:solidFill>
                  <a:srgbClr val="FF0000"/>
                </a:solidFill>
                <a:latin typeface="Consolas" panose="020B0609020204030204" pitchFamily="49" charset="0"/>
              </a:rPr>
              <a:t>new Daughter();</a:t>
            </a:r>
          </a:p>
          <a:p>
            <a:r>
              <a:rPr lang="en-US" sz="2000" dirty="0" err="1">
                <a:solidFill>
                  <a:srgbClr val="FF0000"/>
                </a:solidFill>
                <a:latin typeface="Consolas" panose="020B0609020204030204" pitchFamily="49" charset="0"/>
              </a:rPr>
              <a:t>d.cal</a:t>
            </a:r>
            <a:r>
              <a:rPr lang="en-US" sz="2000" dirty="0">
                <a:solidFill>
                  <a:srgbClr val="FF0000"/>
                </a:solidFill>
                <a:latin typeface="Consolas" panose="020B0609020204030204" pitchFamily="49" charset="0"/>
              </a:rPr>
              <a:t>();  }  } </a:t>
            </a:r>
          </a:p>
          <a:p>
            <a:r>
              <a:rPr lang="en-US" sz="2000" b="1" dirty="0">
                <a:solidFill>
                  <a:srgbClr val="7F0055"/>
                </a:solidFill>
                <a:latin typeface="Consolas" panose="020B0609020204030204" pitchFamily="49" charset="0"/>
              </a:rPr>
              <a:t>abstract</a:t>
            </a:r>
            <a:r>
              <a:rPr lang="en-US" sz="2000" b="1" dirty="0">
                <a:solidFill>
                  <a:srgbClr val="000000"/>
                </a:solidFill>
                <a:latin typeface="Consolas" panose="020B0609020204030204" pitchFamily="49" charset="0"/>
              </a:rPr>
              <a:t> </a:t>
            </a:r>
            <a:r>
              <a:rPr lang="en-US" sz="2000" b="1" dirty="0">
                <a:solidFill>
                  <a:srgbClr val="7F0055"/>
                </a:solidFill>
                <a:latin typeface="Consolas" panose="020B0609020204030204" pitchFamily="49" charset="0"/>
              </a:rPr>
              <a:t>class</a:t>
            </a:r>
            <a:r>
              <a:rPr lang="en-US" sz="2000" b="1" dirty="0">
                <a:solidFill>
                  <a:srgbClr val="000000"/>
                </a:solidFill>
                <a:latin typeface="Consolas" panose="020B0609020204030204" pitchFamily="49" charset="0"/>
              </a:rPr>
              <a:t> Father {</a:t>
            </a:r>
          </a:p>
          <a:p>
            <a:r>
              <a:rPr lang="en-US" sz="2000" b="1" dirty="0">
                <a:solidFill>
                  <a:srgbClr val="7F0055"/>
                </a:solidFill>
                <a:latin typeface="Consolas" panose="020B0609020204030204" pitchFamily="49" charset="0"/>
              </a:rPr>
              <a:t>abstract</a:t>
            </a:r>
            <a:r>
              <a:rPr lang="en-US" sz="2000" b="1" dirty="0">
                <a:solidFill>
                  <a:srgbClr val="000000"/>
                </a:solidFill>
                <a:latin typeface="Consolas" panose="020B0609020204030204" pitchFamily="49" charset="0"/>
              </a:rPr>
              <a:t> </a:t>
            </a:r>
            <a:r>
              <a:rPr lang="en-US" sz="2000" b="1" dirty="0">
                <a:solidFill>
                  <a:srgbClr val="7F0055"/>
                </a:solidFill>
                <a:latin typeface="Consolas" panose="020B0609020204030204" pitchFamily="49" charset="0"/>
              </a:rPr>
              <a:t>void</a:t>
            </a:r>
            <a:r>
              <a:rPr lang="en-US" sz="2000" b="1" dirty="0">
                <a:solidFill>
                  <a:srgbClr val="000000"/>
                </a:solidFill>
                <a:latin typeface="Consolas" panose="020B0609020204030204" pitchFamily="49" charset="0"/>
              </a:rPr>
              <a:t> </a:t>
            </a:r>
            <a:r>
              <a:rPr lang="en-US" sz="2000" b="1" dirty="0" err="1">
                <a:solidFill>
                  <a:srgbClr val="000000"/>
                </a:solidFill>
                <a:latin typeface="Consolas" panose="020B0609020204030204" pitchFamily="49" charset="0"/>
              </a:rPr>
              <a:t>cal</a:t>
            </a:r>
            <a:r>
              <a:rPr lang="en-US" sz="2000" b="1" dirty="0">
                <a:solidFill>
                  <a:srgbClr val="000000"/>
                </a:solidFill>
                <a:latin typeface="Consolas" panose="020B0609020204030204" pitchFamily="49" charset="0"/>
              </a:rPr>
              <a:t>() </a:t>
            </a:r>
            <a:r>
              <a:rPr lang="en-US" sz="2000" b="1" dirty="0" smtClean="0">
                <a:solidFill>
                  <a:srgbClr val="000000"/>
                </a:solidFill>
                <a:latin typeface="Consolas" panose="020B0609020204030204" pitchFamily="49" charset="0"/>
              </a:rPr>
              <a:t>;  </a:t>
            </a:r>
            <a:r>
              <a:rPr lang="en-US" sz="2000" dirty="0" smtClean="0">
                <a:solidFill>
                  <a:srgbClr val="000000"/>
                </a:solidFill>
                <a:latin typeface="Consolas" panose="020B0609020204030204" pitchFamily="49" charset="0"/>
              </a:rPr>
              <a:t>}</a:t>
            </a:r>
            <a:endParaRPr lang="en-US" sz="2000" dirty="0">
              <a:solidFill>
                <a:srgbClr val="000000"/>
              </a:solidFill>
              <a:latin typeface="Consolas" panose="020B0609020204030204" pitchFamily="49" charset="0"/>
            </a:endParaRPr>
          </a:p>
          <a:p>
            <a:r>
              <a:rPr lang="en-US" sz="2000" b="1" dirty="0">
                <a:solidFill>
                  <a:srgbClr val="7F0055"/>
                </a:solidFill>
                <a:latin typeface="Consolas" panose="020B0609020204030204" pitchFamily="49" charset="0"/>
              </a:rPr>
              <a:t>class</a:t>
            </a:r>
            <a:r>
              <a:rPr lang="en-US" sz="2000" b="1" dirty="0">
                <a:solidFill>
                  <a:srgbClr val="000000"/>
                </a:solidFill>
                <a:latin typeface="Consolas" panose="020B0609020204030204" pitchFamily="49" charset="0"/>
              </a:rPr>
              <a:t> Son </a:t>
            </a:r>
            <a:r>
              <a:rPr lang="en-US" sz="2000" b="1" dirty="0">
                <a:solidFill>
                  <a:srgbClr val="7F0055"/>
                </a:solidFill>
                <a:latin typeface="Consolas" panose="020B0609020204030204" pitchFamily="49" charset="0"/>
              </a:rPr>
              <a:t>extends</a:t>
            </a:r>
            <a:r>
              <a:rPr lang="en-US" sz="2000" b="1" dirty="0">
                <a:solidFill>
                  <a:srgbClr val="000000"/>
                </a:solidFill>
                <a:latin typeface="Consolas" panose="020B0609020204030204" pitchFamily="49" charset="0"/>
              </a:rPr>
              <a:t> Father{</a:t>
            </a:r>
          </a:p>
          <a:p>
            <a:r>
              <a:rPr lang="en-US" sz="2000" b="1" dirty="0">
                <a:solidFill>
                  <a:srgbClr val="7F0055"/>
                </a:solidFill>
                <a:latin typeface="Consolas" panose="020B0609020204030204" pitchFamily="49" charset="0"/>
              </a:rPr>
              <a:t>void</a:t>
            </a:r>
            <a:r>
              <a:rPr lang="en-US" sz="2000" b="1" dirty="0">
                <a:solidFill>
                  <a:srgbClr val="000000"/>
                </a:solidFill>
                <a:latin typeface="Consolas" panose="020B0609020204030204" pitchFamily="49" charset="0"/>
              </a:rPr>
              <a:t> </a:t>
            </a:r>
            <a:r>
              <a:rPr lang="en-US" sz="2000" b="1" dirty="0" err="1">
                <a:solidFill>
                  <a:srgbClr val="000000"/>
                </a:solidFill>
                <a:latin typeface="Consolas" panose="020B0609020204030204" pitchFamily="49" charset="0"/>
              </a:rPr>
              <a:t>cal</a:t>
            </a:r>
            <a:r>
              <a:rPr lang="en-US" sz="2000" b="1" dirty="0">
                <a:solidFill>
                  <a:srgbClr val="000000"/>
                </a:solidFill>
                <a:latin typeface="Consolas" panose="020B0609020204030204" pitchFamily="49" charset="0"/>
              </a:rPr>
              <a:t>() {</a:t>
            </a:r>
          </a:p>
          <a:p>
            <a:r>
              <a:rPr lang="en-US" sz="2000" dirty="0" err="1">
                <a:solidFill>
                  <a:srgbClr val="000000"/>
                </a:solidFill>
                <a:latin typeface="Consolas" panose="020B0609020204030204" pitchFamily="49" charset="0"/>
              </a:rPr>
              <a:t>System.</a:t>
            </a:r>
            <a:r>
              <a:rPr lang="en-US" sz="2000" b="1" i="1" dirty="0" err="1">
                <a:solidFill>
                  <a:srgbClr val="0000C0"/>
                </a:solidFill>
                <a:latin typeface="Consolas" panose="020B0609020204030204" pitchFamily="49" charset="0"/>
              </a:rPr>
              <a:t>out</a:t>
            </a:r>
            <a:r>
              <a:rPr lang="en-US" sz="2000" b="1" i="1" dirty="0" err="1">
                <a:solidFill>
                  <a:srgbClr val="000000"/>
                </a:solidFill>
                <a:latin typeface="Consolas" panose="020B0609020204030204" pitchFamily="49" charset="0"/>
              </a:rPr>
              <a:t>.println</a:t>
            </a:r>
            <a:r>
              <a:rPr lang="en-US" sz="2000" b="1" i="1" dirty="0">
                <a:solidFill>
                  <a:srgbClr val="000000"/>
                </a:solidFill>
                <a:latin typeface="Consolas" panose="020B0609020204030204" pitchFamily="49" charset="0"/>
              </a:rPr>
              <a:t>(</a:t>
            </a:r>
            <a:r>
              <a:rPr lang="en-US" sz="2000" b="1" i="1" dirty="0">
                <a:solidFill>
                  <a:srgbClr val="2A00FF"/>
                </a:solidFill>
                <a:latin typeface="Consolas" panose="020B0609020204030204" pitchFamily="49" charset="0"/>
              </a:rPr>
              <a:t>"From </a:t>
            </a:r>
            <a:r>
              <a:rPr lang="en-US" sz="2000" b="1" i="1" dirty="0" err="1">
                <a:solidFill>
                  <a:srgbClr val="2A00FF"/>
                </a:solidFill>
                <a:latin typeface="Consolas" panose="020B0609020204030204" pitchFamily="49" charset="0"/>
              </a:rPr>
              <a:t>sublcass</a:t>
            </a:r>
            <a:r>
              <a:rPr lang="en-US" sz="2000" b="1" i="1" dirty="0" smtClean="0">
                <a:solidFill>
                  <a:srgbClr val="2A00FF"/>
                </a:solidFill>
                <a:latin typeface="Consolas" panose="020B0609020204030204" pitchFamily="49" charset="0"/>
              </a:rPr>
              <a:t>"</a:t>
            </a:r>
            <a:r>
              <a:rPr lang="en-US" sz="2000" b="1" i="1" dirty="0" smtClean="0">
                <a:solidFill>
                  <a:srgbClr val="000000"/>
                </a:solidFill>
                <a:latin typeface="Consolas" panose="020B0609020204030204" pitchFamily="49" charset="0"/>
              </a:rPr>
              <a:t>);  </a:t>
            </a:r>
            <a:r>
              <a:rPr lang="en-US" sz="2000" dirty="0" smtClean="0">
                <a:solidFill>
                  <a:srgbClr val="000000"/>
                </a:solidFill>
                <a:latin typeface="Consolas" panose="020B0609020204030204" pitchFamily="49" charset="0"/>
              </a:rPr>
              <a:t>}}</a:t>
            </a:r>
            <a:endParaRPr lang="en-US" sz="2000" dirty="0">
              <a:solidFill>
                <a:srgbClr val="000000"/>
              </a:solidFill>
              <a:latin typeface="Consolas" panose="020B0609020204030204" pitchFamily="49" charset="0"/>
            </a:endParaRPr>
          </a:p>
          <a:p>
            <a:r>
              <a:rPr lang="en-US" sz="2000" b="1" dirty="0">
                <a:solidFill>
                  <a:srgbClr val="7F0055"/>
                </a:solidFill>
                <a:latin typeface="Consolas" panose="020B0609020204030204" pitchFamily="49" charset="0"/>
              </a:rPr>
              <a:t>class</a:t>
            </a:r>
            <a:r>
              <a:rPr lang="en-US" sz="2000" b="1" dirty="0">
                <a:solidFill>
                  <a:srgbClr val="000000"/>
                </a:solidFill>
                <a:latin typeface="Consolas" panose="020B0609020204030204" pitchFamily="49" charset="0"/>
              </a:rPr>
              <a:t> Daughter </a:t>
            </a:r>
            <a:r>
              <a:rPr lang="en-US" sz="2000" b="1" dirty="0">
                <a:solidFill>
                  <a:srgbClr val="7F0055"/>
                </a:solidFill>
                <a:latin typeface="Consolas" panose="020B0609020204030204" pitchFamily="49" charset="0"/>
              </a:rPr>
              <a:t>extends</a:t>
            </a:r>
            <a:r>
              <a:rPr lang="en-US" sz="2000" b="1" dirty="0">
                <a:solidFill>
                  <a:srgbClr val="000000"/>
                </a:solidFill>
                <a:latin typeface="Consolas" panose="020B0609020204030204" pitchFamily="49" charset="0"/>
              </a:rPr>
              <a:t> Father{</a:t>
            </a:r>
          </a:p>
          <a:p>
            <a:r>
              <a:rPr lang="en-US" sz="2000" b="1" dirty="0">
                <a:solidFill>
                  <a:srgbClr val="7F0055"/>
                </a:solidFill>
                <a:latin typeface="Consolas" panose="020B0609020204030204" pitchFamily="49" charset="0"/>
              </a:rPr>
              <a:t>void</a:t>
            </a:r>
            <a:r>
              <a:rPr lang="en-US" sz="2000" b="1" dirty="0">
                <a:solidFill>
                  <a:srgbClr val="000000"/>
                </a:solidFill>
                <a:latin typeface="Consolas" panose="020B0609020204030204" pitchFamily="49" charset="0"/>
              </a:rPr>
              <a:t> </a:t>
            </a:r>
            <a:r>
              <a:rPr lang="en-US" sz="2000" b="1" dirty="0" err="1">
                <a:solidFill>
                  <a:srgbClr val="000000"/>
                </a:solidFill>
                <a:latin typeface="Consolas" panose="020B0609020204030204" pitchFamily="49" charset="0"/>
              </a:rPr>
              <a:t>cal</a:t>
            </a:r>
            <a:r>
              <a:rPr lang="en-US" sz="2000" b="1" dirty="0">
                <a:solidFill>
                  <a:srgbClr val="000000"/>
                </a:solidFill>
                <a:latin typeface="Consolas" panose="020B0609020204030204" pitchFamily="49" charset="0"/>
              </a:rPr>
              <a:t>() {</a:t>
            </a:r>
          </a:p>
          <a:p>
            <a:r>
              <a:rPr lang="en-US" sz="2000" dirty="0" err="1">
                <a:solidFill>
                  <a:srgbClr val="000000"/>
                </a:solidFill>
                <a:latin typeface="Consolas" panose="020B0609020204030204" pitchFamily="49" charset="0"/>
              </a:rPr>
              <a:t>System.</a:t>
            </a:r>
            <a:r>
              <a:rPr lang="en-US" sz="2000" b="1" i="1" dirty="0" err="1">
                <a:solidFill>
                  <a:srgbClr val="0000C0"/>
                </a:solidFill>
                <a:latin typeface="Consolas" panose="020B0609020204030204" pitchFamily="49" charset="0"/>
              </a:rPr>
              <a:t>out</a:t>
            </a:r>
            <a:r>
              <a:rPr lang="en-US" sz="2000" b="1" i="1" dirty="0" err="1">
                <a:solidFill>
                  <a:srgbClr val="000000"/>
                </a:solidFill>
                <a:latin typeface="Consolas" panose="020B0609020204030204" pitchFamily="49" charset="0"/>
              </a:rPr>
              <a:t>.println</a:t>
            </a:r>
            <a:r>
              <a:rPr lang="en-US" sz="2000" b="1" i="1" dirty="0">
                <a:solidFill>
                  <a:srgbClr val="000000"/>
                </a:solidFill>
                <a:latin typeface="Consolas" panose="020B0609020204030204" pitchFamily="49" charset="0"/>
              </a:rPr>
              <a:t>(</a:t>
            </a:r>
            <a:r>
              <a:rPr lang="en-US" sz="2000" b="1" i="1" dirty="0">
                <a:solidFill>
                  <a:srgbClr val="2A00FF"/>
                </a:solidFill>
                <a:latin typeface="Consolas" panose="020B0609020204030204" pitchFamily="49" charset="0"/>
              </a:rPr>
              <a:t>"From Daughter"</a:t>
            </a:r>
            <a:r>
              <a:rPr lang="en-US" sz="2000" b="1" i="1" dirty="0">
                <a:solidFill>
                  <a:srgbClr val="000000"/>
                </a:solidFill>
                <a:latin typeface="Consolas" panose="020B0609020204030204" pitchFamily="49" charset="0"/>
              </a:rPr>
              <a:t>);}}</a:t>
            </a:r>
            <a:endParaRPr lang="en-US" sz="2000" dirty="0"/>
          </a:p>
        </p:txBody>
      </p:sp>
      <p:sp>
        <p:nvSpPr>
          <p:cNvPr id="5" name="Rectangle 4"/>
          <p:cNvSpPr/>
          <p:nvPr/>
        </p:nvSpPr>
        <p:spPr>
          <a:xfrm>
            <a:off x="6178732" y="95687"/>
            <a:ext cx="5329645" cy="4093428"/>
          </a:xfrm>
          <a:prstGeom prst="rect">
            <a:avLst/>
          </a:prstGeom>
          <a:ln w="38100">
            <a:solidFill>
              <a:schemeClr val="tx1"/>
            </a:solidFill>
          </a:ln>
        </p:spPr>
        <p:txBody>
          <a:bodyPr wrap="square">
            <a:spAutoFit/>
          </a:bodyPr>
          <a:lstStyle/>
          <a:p>
            <a:r>
              <a:rPr lang="en-US" sz="2000" b="1" dirty="0" smtClean="0">
                <a:solidFill>
                  <a:srgbClr val="7F0055"/>
                </a:solidFill>
                <a:latin typeface="Consolas" panose="020B0609020204030204" pitchFamily="49" charset="0"/>
              </a:rPr>
              <a:t>Interface </a:t>
            </a:r>
          </a:p>
          <a:p>
            <a:r>
              <a:rPr lang="en-US" sz="2000" b="1" dirty="0" smtClean="0">
                <a:solidFill>
                  <a:srgbClr val="FF0000"/>
                </a:solidFill>
                <a:latin typeface="Consolas" panose="020B0609020204030204" pitchFamily="49" charset="0"/>
              </a:rPr>
              <a:t>public </a:t>
            </a:r>
            <a:r>
              <a:rPr lang="en-US" sz="2000" b="1" dirty="0">
                <a:solidFill>
                  <a:srgbClr val="FF0000"/>
                </a:solidFill>
                <a:latin typeface="Consolas" panose="020B0609020204030204" pitchFamily="49" charset="0"/>
              </a:rPr>
              <a:t>class </a:t>
            </a:r>
            <a:r>
              <a:rPr lang="en-US" sz="2000" b="1" dirty="0" smtClean="0">
                <a:solidFill>
                  <a:srgbClr val="FF0000"/>
                </a:solidFill>
                <a:latin typeface="Consolas" panose="020B0609020204030204" pitchFamily="49" charset="0"/>
              </a:rPr>
              <a:t>Main </a:t>
            </a:r>
            <a:r>
              <a:rPr lang="en-US" sz="2000" b="1" dirty="0">
                <a:solidFill>
                  <a:srgbClr val="FF0000"/>
                </a:solidFill>
                <a:latin typeface="Consolas" panose="020B0609020204030204" pitchFamily="49" charset="0"/>
              </a:rPr>
              <a:t>{</a:t>
            </a:r>
          </a:p>
          <a:p>
            <a:r>
              <a:rPr lang="en-US" sz="2000" b="1" dirty="0">
                <a:solidFill>
                  <a:srgbClr val="FF0000"/>
                </a:solidFill>
                <a:latin typeface="Consolas" panose="020B0609020204030204" pitchFamily="49" charset="0"/>
              </a:rPr>
              <a:t>public static void main(String []</a:t>
            </a:r>
            <a:r>
              <a:rPr lang="en-US" sz="2000" b="1" dirty="0" err="1">
                <a:solidFill>
                  <a:srgbClr val="FF0000"/>
                </a:solidFill>
                <a:latin typeface="Consolas" panose="020B0609020204030204" pitchFamily="49" charset="0"/>
              </a:rPr>
              <a:t>args</a:t>
            </a:r>
            <a:r>
              <a:rPr lang="en-US" sz="2000" b="1" dirty="0">
                <a:solidFill>
                  <a:srgbClr val="FF0000"/>
                </a:solidFill>
                <a:latin typeface="Consolas" panose="020B0609020204030204" pitchFamily="49" charset="0"/>
              </a:rPr>
              <a:t>) {</a:t>
            </a:r>
          </a:p>
          <a:p>
            <a:r>
              <a:rPr lang="en-US" sz="2000" dirty="0">
                <a:solidFill>
                  <a:srgbClr val="FF0000"/>
                </a:solidFill>
                <a:latin typeface="Consolas" panose="020B0609020204030204" pitchFamily="49" charset="0"/>
              </a:rPr>
              <a:t>Son s=</a:t>
            </a:r>
            <a:r>
              <a:rPr lang="en-US" sz="2000" b="1" dirty="0">
                <a:solidFill>
                  <a:srgbClr val="FF0000"/>
                </a:solidFill>
                <a:latin typeface="Consolas" panose="020B0609020204030204" pitchFamily="49" charset="0"/>
              </a:rPr>
              <a:t>new Son();</a:t>
            </a:r>
          </a:p>
          <a:p>
            <a:r>
              <a:rPr lang="en-US" sz="2000" dirty="0" err="1">
                <a:solidFill>
                  <a:srgbClr val="FF0000"/>
                </a:solidFill>
                <a:latin typeface="Consolas" panose="020B0609020204030204" pitchFamily="49" charset="0"/>
              </a:rPr>
              <a:t>s.add</a:t>
            </a:r>
            <a:r>
              <a:rPr lang="en-US" sz="2000" dirty="0">
                <a:solidFill>
                  <a:srgbClr val="FF0000"/>
                </a:solidFill>
                <a:latin typeface="Consolas" panose="020B0609020204030204" pitchFamily="49" charset="0"/>
              </a:rPr>
              <a:t>();}}</a:t>
            </a:r>
          </a:p>
          <a:p>
            <a:r>
              <a:rPr lang="en-US" sz="2000" b="1" dirty="0">
                <a:solidFill>
                  <a:srgbClr val="7F0055"/>
                </a:solidFill>
                <a:latin typeface="Consolas" panose="020B0609020204030204" pitchFamily="49" charset="0"/>
              </a:rPr>
              <a:t>interface</a:t>
            </a:r>
            <a:r>
              <a:rPr lang="en-US" sz="2000" b="1" dirty="0">
                <a:solidFill>
                  <a:srgbClr val="000000"/>
                </a:solidFill>
                <a:latin typeface="Consolas" panose="020B0609020204030204" pitchFamily="49" charset="0"/>
              </a:rPr>
              <a:t> Father{</a:t>
            </a:r>
          </a:p>
          <a:p>
            <a:r>
              <a:rPr lang="en-US" sz="2000" b="1" dirty="0">
                <a:solidFill>
                  <a:srgbClr val="7F0055"/>
                </a:solidFill>
                <a:latin typeface="Consolas" panose="020B0609020204030204" pitchFamily="49" charset="0"/>
              </a:rPr>
              <a:t>static</a:t>
            </a:r>
            <a:r>
              <a:rPr lang="en-US" sz="2000" b="1" dirty="0">
                <a:solidFill>
                  <a:srgbClr val="000000"/>
                </a:solidFill>
                <a:latin typeface="Consolas" panose="020B0609020204030204" pitchFamily="49" charset="0"/>
              </a:rPr>
              <a:t> </a:t>
            </a:r>
            <a:r>
              <a:rPr lang="en-US" sz="2000" b="1" dirty="0">
                <a:solidFill>
                  <a:srgbClr val="7F0055"/>
                </a:solidFill>
                <a:latin typeface="Consolas" panose="020B0609020204030204" pitchFamily="49" charset="0"/>
              </a:rPr>
              <a:t>final</a:t>
            </a:r>
            <a:r>
              <a:rPr lang="en-US" sz="2000" b="1" dirty="0">
                <a:solidFill>
                  <a:srgbClr val="000000"/>
                </a:solidFill>
                <a:latin typeface="Consolas" panose="020B0609020204030204" pitchFamily="49" charset="0"/>
              </a:rPr>
              <a:t> </a:t>
            </a:r>
            <a:r>
              <a:rPr lang="en-US" sz="2000" b="1" dirty="0" err="1">
                <a:solidFill>
                  <a:srgbClr val="7F0055"/>
                </a:solidFill>
                <a:latin typeface="Consolas" panose="020B0609020204030204" pitchFamily="49" charset="0"/>
              </a:rPr>
              <a:t>int</a:t>
            </a:r>
            <a:r>
              <a:rPr lang="en-US" sz="2000" b="1" dirty="0">
                <a:solidFill>
                  <a:srgbClr val="000000"/>
                </a:solidFill>
                <a:latin typeface="Consolas" panose="020B0609020204030204" pitchFamily="49" charset="0"/>
              </a:rPr>
              <a:t> </a:t>
            </a:r>
            <a:r>
              <a:rPr lang="en-US" sz="2000" b="1" i="1" dirty="0">
                <a:solidFill>
                  <a:srgbClr val="0000C0"/>
                </a:solidFill>
                <a:latin typeface="Consolas" panose="020B0609020204030204" pitchFamily="49" charset="0"/>
              </a:rPr>
              <a:t>k</a:t>
            </a:r>
            <a:r>
              <a:rPr lang="en-US" sz="2000" b="1" i="1" dirty="0">
                <a:solidFill>
                  <a:srgbClr val="000000"/>
                </a:solidFill>
                <a:latin typeface="Consolas" panose="020B0609020204030204" pitchFamily="49" charset="0"/>
              </a:rPr>
              <a:t>=100;</a:t>
            </a:r>
          </a:p>
          <a:p>
            <a:r>
              <a:rPr lang="en-US" sz="2000" b="1" dirty="0">
                <a:solidFill>
                  <a:srgbClr val="7F0055"/>
                </a:solidFill>
                <a:latin typeface="Consolas" panose="020B0609020204030204" pitchFamily="49" charset="0"/>
              </a:rPr>
              <a:t>public</a:t>
            </a:r>
            <a:r>
              <a:rPr lang="en-US" sz="2000" b="1" dirty="0">
                <a:solidFill>
                  <a:srgbClr val="000000"/>
                </a:solidFill>
                <a:latin typeface="Consolas" panose="020B0609020204030204" pitchFamily="49" charset="0"/>
              </a:rPr>
              <a:t> </a:t>
            </a:r>
            <a:r>
              <a:rPr lang="en-US" sz="2000" b="1" dirty="0">
                <a:solidFill>
                  <a:srgbClr val="7F0055"/>
                </a:solidFill>
                <a:latin typeface="Consolas" panose="020B0609020204030204" pitchFamily="49" charset="0"/>
              </a:rPr>
              <a:t>void</a:t>
            </a:r>
            <a:r>
              <a:rPr lang="en-US" sz="2000" b="1" dirty="0">
                <a:solidFill>
                  <a:srgbClr val="000000"/>
                </a:solidFill>
                <a:latin typeface="Consolas" panose="020B0609020204030204" pitchFamily="49" charset="0"/>
              </a:rPr>
              <a:t> add</a:t>
            </a:r>
            <a:r>
              <a:rPr lang="en-US" sz="2000" b="1" dirty="0" smtClean="0">
                <a:solidFill>
                  <a:srgbClr val="000000"/>
                </a:solidFill>
                <a:latin typeface="Consolas" panose="020B0609020204030204" pitchFamily="49" charset="0"/>
              </a:rPr>
              <a:t>();  </a:t>
            </a:r>
            <a:r>
              <a:rPr lang="en-US" sz="2000" dirty="0" smtClean="0">
                <a:solidFill>
                  <a:srgbClr val="000000"/>
                </a:solidFill>
                <a:latin typeface="Consolas" panose="020B0609020204030204" pitchFamily="49" charset="0"/>
              </a:rPr>
              <a:t>}</a:t>
            </a:r>
            <a:endParaRPr lang="en-US" sz="2000" dirty="0">
              <a:solidFill>
                <a:srgbClr val="000000"/>
              </a:solidFill>
              <a:latin typeface="Consolas" panose="020B0609020204030204" pitchFamily="49" charset="0"/>
            </a:endParaRPr>
          </a:p>
          <a:p>
            <a:r>
              <a:rPr lang="en-US" sz="2000" b="1" dirty="0">
                <a:solidFill>
                  <a:srgbClr val="7F0055"/>
                </a:solidFill>
                <a:latin typeface="Consolas" panose="020B0609020204030204" pitchFamily="49" charset="0"/>
              </a:rPr>
              <a:t>class</a:t>
            </a:r>
            <a:r>
              <a:rPr lang="en-US" sz="2000" b="1" dirty="0">
                <a:solidFill>
                  <a:srgbClr val="000000"/>
                </a:solidFill>
                <a:latin typeface="Consolas" panose="020B0609020204030204" pitchFamily="49" charset="0"/>
              </a:rPr>
              <a:t> Son </a:t>
            </a:r>
            <a:r>
              <a:rPr lang="en-US" sz="2000" b="1" dirty="0">
                <a:solidFill>
                  <a:srgbClr val="7F0055"/>
                </a:solidFill>
                <a:latin typeface="Consolas" panose="020B0609020204030204" pitchFamily="49" charset="0"/>
              </a:rPr>
              <a:t>implements</a:t>
            </a:r>
            <a:r>
              <a:rPr lang="en-US" sz="2000" b="1" dirty="0">
                <a:solidFill>
                  <a:srgbClr val="000000"/>
                </a:solidFill>
                <a:latin typeface="Consolas" panose="020B0609020204030204" pitchFamily="49" charset="0"/>
              </a:rPr>
              <a:t> Father{</a:t>
            </a:r>
          </a:p>
          <a:p>
            <a:r>
              <a:rPr lang="en-US" sz="2000" b="1" dirty="0" err="1">
                <a:solidFill>
                  <a:srgbClr val="7F0055"/>
                </a:solidFill>
                <a:latin typeface="Consolas" panose="020B0609020204030204" pitchFamily="49" charset="0"/>
              </a:rPr>
              <a:t>int</a:t>
            </a:r>
            <a:r>
              <a:rPr lang="en-US" sz="2000" b="1" dirty="0">
                <a:solidFill>
                  <a:srgbClr val="000000"/>
                </a:solidFill>
                <a:latin typeface="Consolas" panose="020B0609020204030204" pitchFamily="49" charset="0"/>
              </a:rPr>
              <a:t> </a:t>
            </a:r>
            <a:r>
              <a:rPr lang="en-US" sz="2000" b="1" dirty="0">
                <a:solidFill>
                  <a:srgbClr val="0000C0"/>
                </a:solidFill>
                <a:latin typeface="Consolas" panose="020B0609020204030204" pitchFamily="49" charset="0"/>
              </a:rPr>
              <a:t>c</a:t>
            </a:r>
            <a:r>
              <a:rPr lang="en-US" sz="2000" b="1" dirty="0">
                <a:solidFill>
                  <a:srgbClr val="000000"/>
                </a:solidFill>
                <a:latin typeface="Consolas" panose="020B0609020204030204" pitchFamily="49" charset="0"/>
              </a:rPr>
              <a:t>=10+Father.</a:t>
            </a:r>
            <a:r>
              <a:rPr lang="en-US" sz="2000" b="1" i="1" dirty="0">
                <a:solidFill>
                  <a:srgbClr val="0000C0"/>
                </a:solidFill>
                <a:latin typeface="Consolas" panose="020B0609020204030204" pitchFamily="49" charset="0"/>
              </a:rPr>
              <a:t>k</a:t>
            </a:r>
            <a:r>
              <a:rPr lang="en-US" sz="2000" b="1" i="1" dirty="0">
                <a:solidFill>
                  <a:srgbClr val="000000"/>
                </a:solidFill>
                <a:latin typeface="Consolas" panose="020B0609020204030204" pitchFamily="49" charset="0"/>
              </a:rPr>
              <a:t>;</a:t>
            </a:r>
          </a:p>
          <a:p>
            <a:r>
              <a:rPr lang="en-US" sz="2000" b="1" dirty="0">
                <a:solidFill>
                  <a:srgbClr val="7F0055"/>
                </a:solidFill>
                <a:latin typeface="Consolas" panose="020B0609020204030204" pitchFamily="49" charset="0"/>
              </a:rPr>
              <a:t>public</a:t>
            </a:r>
            <a:r>
              <a:rPr lang="en-US" sz="2000" b="1" dirty="0">
                <a:solidFill>
                  <a:srgbClr val="000000"/>
                </a:solidFill>
                <a:latin typeface="Consolas" panose="020B0609020204030204" pitchFamily="49" charset="0"/>
              </a:rPr>
              <a:t> </a:t>
            </a:r>
            <a:r>
              <a:rPr lang="en-US" sz="2000" b="1" dirty="0">
                <a:solidFill>
                  <a:srgbClr val="7F0055"/>
                </a:solidFill>
                <a:latin typeface="Consolas" panose="020B0609020204030204" pitchFamily="49" charset="0"/>
              </a:rPr>
              <a:t>void</a:t>
            </a:r>
            <a:r>
              <a:rPr lang="en-US" sz="2000" b="1" dirty="0">
                <a:solidFill>
                  <a:srgbClr val="000000"/>
                </a:solidFill>
                <a:latin typeface="Consolas" panose="020B0609020204030204" pitchFamily="49" charset="0"/>
              </a:rPr>
              <a:t> add() {</a:t>
            </a:r>
          </a:p>
          <a:p>
            <a:r>
              <a:rPr lang="en-US" sz="2000" dirty="0" err="1">
                <a:solidFill>
                  <a:srgbClr val="000000"/>
                </a:solidFill>
                <a:latin typeface="Consolas" panose="020B0609020204030204" pitchFamily="49" charset="0"/>
              </a:rPr>
              <a:t>System.</a:t>
            </a:r>
            <a:r>
              <a:rPr lang="en-US" sz="2000" b="1" i="1" dirty="0" err="1">
                <a:solidFill>
                  <a:srgbClr val="0000C0"/>
                </a:solidFill>
                <a:latin typeface="Consolas" panose="020B0609020204030204" pitchFamily="49" charset="0"/>
              </a:rPr>
              <a:t>out</a:t>
            </a:r>
            <a:r>
              <a:rPr lang="en-US" sz="2000" b="1" i="1" dirty="0" err="1">
                <a:solidFill>
                  <a:srgbClr val="000000"/>
                </a:solidFill>
                <a:latin typeface="Consolas" panose="020B0609020204030204" pitchFamily="49" charset="0"/>
              </a:rPr>
              <a:t>.println</a:t>
            </a:r>
            <a:r>
              <a:rPr lang="en-US" sz="2000" b="1" i="1" dirty="0">
                <a:solidFill>
                  <a:srgbClr val="000000"/>
                </a:solidFill>
                <a:latin typeface="Consolas" panose="020B0609020204030204" pitchFamily="49" charset="0"/>
              </a:rPr>
              <a:t>(</a:t>
            </a:r>
            <a:r>
              <a:rPr lang="en-US" sz="2000" b="1" i="1" dirty="0">
                <a:solidFill>
                  <a:srgbClr val="0000C0"/>
                </a:solidFill>
                <a:latin typeface="Consolas" panose="020B0609020204030204" pitchFamily="49" charset="0"/>
              </a:rPr>
              <a:t>c</a:t>
            </a:r>
            <a:r>
              <a:rPr lang="en-US" sz="2000" b="1" i="1" dirty="0" smtClean="0">
                <a:solidFill>
                  <a:srgbClr val="000000"/>
                </a:solidFill>
                <a:latin typeface="Consolas" panose="020B0609020204030204" pitchFamily="49" charset="0"/>
              </a:rPr>
              <a:t>);</a:t>
            </a:r>
            <a:r>
              <a:rPr lang="en-US" sz="2000" dirty="0" smtClean="0">
                <a:solidFill>
                  <a:srgbClr val="000000"/>
                </a:solidFill>
                <a:latin typeface="Consolas" panose="020B0609020204030204" pitchFamily="49" charset="0"/>
              </a:rPr>
              <a:t>} }</a:t>
            </a:r>
            <a:endParaRPr lang="en-US" sz="2000" dirty="0">
              <a:solidFill>
                <a:srgbClr val="000000"/>
              </a:solidFill>
              <a:latin typeface="Consolas" panose="020B0609020204030204" pitchFamily="49" charset="0"/>
            </a:endParaRPr>
          </a:p>
        </p:txBody>
      </p:sp>
      <p:sp>
        <p:nvSpPr>
          <p:cNvPr id="2" name="Rectangle 1"/>
          <p:cNvSpPr/>
          <p:nvPr/>
        </p:nvSpPr>
        <p:spPr>
          <a:xfrm>
            <a:off x="6405153" y="3253805"/>
            <a:ext cx="4214949" cy="3477875"/>
          </a:xfrm>
          <a:prstGeom prst="rect">
            <a:avLst/>
          </a:prstGeom>
          <a:ln w="38100">
            <a:solidFill>
              <a:schemeClr val="tx1"/>
            </a:solidFill>
          </a:ln>
        </p:spPr>
        <p:txBody>
          <a:bodyPr wrap="square">
            <a:spAutoFit/>
          </a:bodyPr>
          <a:lstStyle/>
          <a:p>
            <a:r>
              <a:rPr lang="en-US" sz="2000" dirty="0" smtClean="0"/>
              <a:t>Multiple  inheritance</a:t>
            </a:r>
          </a:p>
          <a:p>
            <a:r>
              <a:rPr lang="en-US" sz="2000" dirty="0" smtClean="0"/>
              <a:t>public </a:t>
            </a:r>
            <a:r>
              <a:rPr lang="en-US" sz="2000" dirty="0"/>
              <a:t>class Person implements i1,i2 {</a:t>
            </a:r>
          </a:p>
          <a:p>
            <a:r>
              <a:rPr lang="en-US" sz="2000" dirty="0" smtClean="0"/>
              <a:t>public </a:t>
            </a:r>
            <a:r>
              <a:rPr lang="en-US" sz="2000" dirty="0"/>
              <a:t>void show() {</a:t>
            </a:r>
          </a:p>
          <a:p>
            <a:r>
              <a:rPr lang="en-US" sz="2000" dirty="0" err="1" smtClean="0"/>
              <a:t>System.out.println</a:t>
            </a:r>
            <a:r>
              <a:rPr lang="en-US" sz="2000" dirty="0"/>
              <a:t>("Show");	}</a:t>
            </a:r>
          </a:p>
          <a:p>
            <a:r>
              <a:rPr lang="en-US" sz="2000" dirty="0" smtClean="0"/>
              <a:t>public </a:t>
            </a:r>
            <a:r>
              <a:rPr lang="en-US" sz="2000" dirty="0"/>
              <a:t>void display() {</a:t>
            </a:r>
          </a:p>
          <a:p>
            <a:r>
              <a:rPr lang="en-US" sz="2000" dirty="0" err="1" smtClean="0"/>
              <a:t>System.out.println</a:t>
            </a:r>
            <a:r>
              <a:rPr lang="en-US" sz="2000" dirty="0"/>
              <a:t>("Display");}</a:t>
            </a:r>
          </a:p>
          <a:p>
            <a:r>
              <a:rPr lang="en-US" sz="2000" dirty="0" smtClean="0"/>
              <a:t>public </a:t>
            </a:r>
            <a:r>
              <a:rPr lang="en-US" sz="2000" dirty="0"/>
              <a:t>static void  main(String [] </a:t>
            </a:r>
            <a:r>
              <a:rPr lang="en-US" sz="2000" dirty="0" err="1"/>
              <a:t>args</a:t>
            </a:r>
            <a:r>
              <a:rPr lang="en-US" sz="2000" dirty="0"/>
              <a:t>) {</a:t>
            </a:r>
          </a:p>
          <a:p>
            <a:r>
              <a:rPr lang="en-US" sz="2000" dirty="0" smtClean="0"/>
              <a:t>Person </a:t>
            </a:r>
            <a:r>
              <a:rPr lang="en-US" sz="2000" dirty="0"/>
              <a:t>p=new Person();</a:t>
            </a:r>
          </a:p>
          <a:p>
            <a:r>
              <a:rPr lang="en-US" sz="2000" dirty="0" err="1" smtClean="0"/>
              <a:t>p.show</a:t>
            </a:r>
            <a:r>
              <a:rPr lang="en-US" sz="2000" dirty="0"/>
              <a:t>(); </a:t>
            </a:r>
            <a:r>
              <a:rPr lang="en-US" sz="2000" dirty="0" err="1"/>
              <a:t>p.display</a:t>
            </a:r>
            <a:r>
              <a:rPr lang="en-US" sz="2000" dirty="0" smtClean="0"/>
              <a:t>(); }}</a:t>
            </a:r>
            <a:endParaRPr lang="en-US" sz="2000" dirty="0"/>
          </a:p>
          <a:p>
            <a:r>
              <a:rPr lang="en-US" sz="2000" dirty="0"/>
              <a:t>interface i1</a:t>
            </a:r>
            <a:r>
              <a:rPr lang="en-US" sz="2000" dirty="0" smtClean="0"/>
              <a:t>{ void </a:t>
            </a:r>
            <a:r>
              <a:rPr lang="en-US" sz="2000" dirty="0"/>
              <a:t>show();  }</a:t>
            </a:r>
          </a:p>
          <a:p>
            <a:r>
              <a:rPr lang="en-US" sz="2000" dirty="0"/>
              <a:t>interface i2</a:t>
            </a:r>
            <a:r>
              <a:rPr lang="en-US" sz="2000" dirty="0" smtClean="0"/>
              <a:t>{ void </a:t>
            </a:r>
            <a:r>
              <a:rPr lang="en-US" sz="2000" dirty="0"/>
              <a:t>display();}</a:t>
            </a:r>
          </a:p>
        </p:txBody>
      </p:sp>
    </p:spTree>
    <p:extLst>
      <p:ext uri="{BB962C8B-B14F-4D97-AF65-F5344CB8AC3E}">
        <p14:creationId xmlns:p14="http://schemas.microsoft.com/office/powerpoint/2010/main" val="103460499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8046" y="206785"/>
            <a:ext cx="8133805" cy="6370975"/>
          </a:xfrm>
          <a:prstGeom prst="rect">
            <a:avLst/>
          </a:prstGeom>
        </p:spPr>
        <p:txBody>
          <a:bodyPr wrap="square">
            <a:spAutoFit/>
          </a:bodyPr>
          <a:lstStyle/>
          <a:p>
            <a:r>
              <a:rPr lang="en-US" sz="2400" dirty="0"/>
              <a:t>import </a:t>
            </a:r>
            <a:r>
              <a:rPr lang="en-US" sz="2400" dirty="0" err="1"/>
              <a:t>java.awt</a:t>
            </a:r>
            <a:r>
              <a:rPr lang="en-US" sz="2400" dirty="0"/>
              <a:t>.*;</a:t>
            </a:r>
          </a:p>
          <a:p>
            <a:r>
              <a:rPr lang="en-US" sz="2400" dirty="0"/>
              <a:t>import </a:t>
            </a:r>
            <a:r>
              <a:rPr lang="en-US" sz="2400" dirty="0" err="1"/>
              <a:t>javax.swing</a:t>
            </a:r>
            <a:r>
              <a:rPr lang="en-US" sz="2400" dirty="0"/>
              <a:t>.*;</a:t>
            </a:r>
          </a:p>
          <a:p>
            <a:r>
              <a:rPr lang="en-US" sz="2400" dirty="0"/>
              <a:t>class </a:t>
            </a:r>
            <a:r>
              <a:rPr lang="en-US" sz="2400" dirty="0" err="1"/>
              <a:t>MyPassword</a:t>
            </a:r>
            <a:r>
              <a:rPr lang="en-US" sz="2400" dirty="0"/>
              <a:t>{</a:t>
            </a:r>
          </a:p>
          <a:p>
            <a:r>
              <a:rPr lang="en-US" sz="2400" dirty="0"/>
              <a:t>public static void  main(String[] </a:t>
            </a:r>
            <a:r>
              <a:rPr lang="en-US" sz="2400" dirty="0" err="1"/>
              <a:t>args</a:t>
            </a:r>
            <a:r>
              <a:rPr lang="en-US" sz="2400" dirty="0"/>
              <a:t>){</a:t>
            </a:r>
          </a:p>
          <a:p>
            <a:r>
              <a:rPr lang="en-US" sz="2400" b="1" dirty="0" err="1"/>
              <a:t>JFrame</a:t>
            </a:r>
            <a:r>
              <a:rPr lang="en-US" sz="2400" b="1" dirty="0"/>
              <a:t> frame=new </a:t>
            </a:r>
            <a:r>
              <a:rPr lang="en-US" sz="2400" b="1" dirty="0" err="1"/>
              <a:t>JFrame</a:t>
            </a:r>
            <a:r>
              <a:rPr lang="en-US" sz="2400" b="1" dirty="0"/>
              <a:t>();</a:t>
            </a:r>
          </a:p>
          <a:p>
            <a:r>
              <a:rPr lang="en-US" sz="2400" b="1" dirty="0" err="1"/>
              <a:t>frame.setVisible</a:t>
            </a:r>
            <a:r>
              <a:rPr lang="en-US" sz="2400" b="1" dirty="0"/>
              <a:t>(true);</a:t>
            </a:r>
          </a:p>
          <a:p>
            <a:r>
              <a:rPr lang="en-US" sz="2400" b="1" dirty="0" err="1"/>
              <a:t>frame.setDefaultCloseOperation</a:t>
            </a:r>
            <a:r>
              <a:rPr lang="en-US" sz="2400" b="1" dirty="0"/>
              <a:t>(</a:t>
            </a:r>
            <a:r>
              <a:rPr lang="en-US" sz="2400" b="1" dirty="0" err="1"/>
              <a:t>JFrame.EXIT_ON_CLOSE</a:t>
            </a:r>
            <a:r>
              <a:rPr lang="en-US" sz="2400" b="1" dirty="0"/>
              <a:t>);</a:t>
            </a:r>
          </a:p>
          <a:p>
            <a:r>
              <a:rPr lang="en-US" sz="2400" b="1" dirty="0" err="1"/>
              <a:t>frame.setBounds</a:t>
            </a:r>
            <a:r>
              <a:rPr lang="en-US" sz="2400" b="1" dirty="0"/>
              <a:t>(100,100,1000,500);</a:t>
            </a:r>
          </a:p>
          <a:p>
            <a:r>
              <a:rPr lang="en-US" sz="2400" dirty="0">
                <a:solidFill>
                  <a:srgbClr val="FF0000"/>
                </a:solidFill>
              </a:rPr>
              <a:t>Container c=</a:t>
            </a:r>
            <a:r>
              <a:rPr lang="en-US" sz="2400" dirty="0" err="1">
                <a:solidFill>
                  <a:srgbClr val="FF0000"/>
                </a:solidFill>
              </a:rPr>
              <a:t>frame.getContentPane</a:t>
            </a:r>
            <a:r>
              <a:rPr lang="en-US" sz="2400" dirty="0">
                <a:solidFill>
                  <a:srgbClr val="FF0000"/>
                </a:solidFill>
              </a:rPr>
              <a:t>();</a:t>
            </a:r>
          </a:p>
          <a:p>
            <a:r>
              <a:rPr lang="en-US" sz="2400" dirty="0" err="1">
                <a:solidFill>
                  <a:srgbClr val="FF0000"/>
                </a:solidFill>
              </a:rPr>
              <a:t>c.setLayout</a:t>
            </a:r>
            <a:r>
              <a:rPr lang="en-US" sz="2400" dirty="0">
                <a:solidFill>
                  <a:srgbClr val="FF0000"/>
                </a:solidFill>
              </a:rPr>
              <a:t>(null);</a:t>
            </a:r>
          </a:p>
          <a:p>
            <a:r>
              <a:rPr lang="en-US" sz="2400" dirty="0" err="1">
                <a:solidFill>
                  <a:srgbClr val="FF0000"/>
                </a:solidFill>
              </a:rPr>
              <a:t>JPasswordField</a:t>
            </a:r>
            <a:r>
              <a:rPr lang="en-US" sz="2400" dirty="0">
                <a:solidFill>
                  <a:srgbClr val="FF0000"/>
                </a:solidFill>
              </a:rPr>
              <a:t> pass=new </a:t>
            </a:r>
            <a:r>
              <a:rPr lang="en-US" sz="2400" dirty="0" err="1">
                <a:solidFill>
                  <a:srgbClr val="FF0000"/>
                </a:solidFill>
              </a:rPr>
              <a:t>JPasswordField</a:t>
            </a:r>
            <a:r>
              <a:rPr lang="en-US" sz="2400" dirty="0">
                <a:solidFill>
                  <a:srgbClr val="FF0000"/>
                </a:solidFill>
              </a:rPr>
              <a:t>();</a:t>
            </a:r>
          </a:p>
          <a:p>
            <a:r>
              <a:rPr lang="en-US" sz="2400" dirty="0" err="1">
                <a:solidFill>
                  <a:srgbClr val="FF0000"/>
                </a:solidFill>
              </a:rPr>
              <a:t>pass.setBounds</a:t>
            </a:r>
            <a:r>
              <a:rPr lang="en-US" sz="2400" dirty="0">
                <a:solidFill>
                  <a:srgbClr val="FF0000"/>
                </a:solidFill>
              </a:rPr>
              <a:t>(100,50,100,30);</a:t>
            </a:r>
          </a:p>
          <a:p>
            <a:r>
              <a:rPr lang="en-US" sz="2400" dirty="0">
                <a:solidFill>
                  <a:srgbClr val="FF0000"/>
                </a:solidFill>
              </a:rPr>
              <a:t>Font f =new Font("Arial",Font.BOLD,30);</a:t>
            </a:r>
          </a:p>
          <a:p>
            <a:r>
              <a:rPr lang="en-US" sz="2400" dirty="0" err="1">
                <a:solidFill>
                  <a:srgbClr val="00B050"/>
                </a:solidFill>
              </a:rPr>
              <a:t>pass.setFont</a:t>
            </a:r>
            <a:r>
              <a:rPr lang="en-US" sz="2400" dirty="0">
                <a:solidFill>
                  <a:srgbClr val="00B050"/>
                </a:solidFill>
              </a:rPr>
              <a:t>(f);</a:t>
            </a:r>
          </a:p>
          <a:p>
            <a:r>
              <a:rPr lang="en-US" sz="2400" dirty="0" err="1">
                <a:solidFill>
                  <a:srgbClr val="FF0000"/>
                </a:solidFill>
              </a:rPr>
              <a:t>pass.setBackground</a:t>
            </a:r>
            <a:r>
              <a:rPr lang="en-US" sz="2400" dirty="0">
                <a:solidFill>
                  <a:srgbClr val="FF0000"/>
                </a:solidFill>
              </a:rPr>
              <a:t>(</a:t>
            </a:r>
            <a:r>
              <a:rPr lang="en-US" sz="2400" dirty="0" err="1">
                <a:solidFill>
                  <a:srgbClr val="FF0000"/>
                </a:solidFill>
              </a:rPr>
              <a:t>Color.YELLOW</a:t>
            </a:r>
            <a:r>
              <a:rPr lang="en-US" sz="2400" dirty="0">
                <a:solidFill>
                  <a:srgbClr val="FF0000"/>
                </a:solidFill>
              </a:rPr>
              <a:t>);</a:t>
            </a:r>
          </a:p>
          <a:p>
            <a:r>
              <a:rPr lang="en-US" sz="2400" dirty="0" err="1">
                <a:solidFill>
                  <a:srgbClr val="FF0000"/>
                </a:solidFill>
              </a:rPr>
              <a:t>pass.setForeground</a:t>
            </a:r>
            <a:r>
              <a:rPr lang="en-US" sz="2400" dirty="0">
                <a:solidFill>
                  <a:srgbClr val="FF0000"/>
                </a:solidFill>
              </a:rPr>
              <a:t>(</a:t>
            </a:r>
            <a:r>
              <a:rPr lang="en-US" sz="2400" dirty="0" err="1">
                <a:solidFill>
                  <a:srgbClr val="FF0000"/>
                </a:solidFill>
              </a:rPr>
              <a:t>Color.RED</a:t>
            </a:r>
            <a:r>
              <a:rPr lang="en-US" sz="2400" dirty="0" smtClean="0">
                <a:solidFill>
                  <a:srgbClr val="FF0000"/>
                </a:solidFill>
              </a:rPr>
              <a:t>);</a:t>
            </a:r>
            <a:endParaRPr lang="en-US" sz="2400" dirty="0">
              <a:solidFill>
                <a:srgbClr val="FF0000"/>
              </a:solidFill>
            </a:endParaRPr>
          </a:p>
          <a:p>
            <a:r>
              <a:rPr lang="en-US" sz="2400" dirty="0" err="1">
                <a:solidFill>
                  <a:srgbClr val="00B050"/>
                </a:solidFill>
              </a:rPr>
              <a:t>c.add</a:t>
            </a:r>
            <a:r>
              <a:rPr lang="en-US" sz="2400" dirty="0">
                <a:solidFill>
                  <a:srgbClr val="00B050"/>
                </a:solidFill>
              </a:rPr>
              <a:t>(pass</a:t>
            </a:r>
            <a:r>
              <a:rPr lang="en-US" sz="2400" dirty="0" smtClean="0">
                <a:solidFill>
                  <a:srgbClr val="00B050"/>
                </a:solidFill>
              </a:rPr>
              <a:t>);    </a:t>
            </a:r>
            <a:r>
              <a:rPr lang="en-US" sz="2400" dirty="0" smtClean="0"/>
              <a:t>}}</a:t>
            </a:r>
            <a:endParaRPr lang="en-US" sz="2400" dirty="0"/>
          </a:p>
        </p:txBody>
      </p:sp>
      <p:sp>
        <p:nvSpPr>
          <p:cNvPr id="3" name="Rectangle 2"/>
          <p:cNvSpPr/>
          <p:nvPr/>
        </p:nvSpPr>
        <p:spPr>
          <a:xfrm>
            <a:off x="6248400" y="294144"/>
            <a:ext cx="5299166" cy="5078313"/>
          </a:xfrm>
          <a:prstGeom prst="rect">
            <a:avLst/>
          </a:prstGeom>
        </p:spPr>
        <p:txBody>
          <a:bodyPr wrap="square">
            <a:spAutoFit/>
          </a:bodyPr>
          <a:lstStyle/>
          <a:p>
            <a:r>
              <a:rPr lang="en-US" dirty="0"/>
              <a:t>import </a:t>
            </a:r>
            <a:r>
              <a:rPr lang="en-US" dirty="0" err="1"/>
              <a:t>java.awt</a:t>
            </a:r>
            <a:r>
              <a:rPr lang="en-US" dirty="0"/>
              <a:t>.*;</a:t>
            </a:r>
          </a:p>
          <a:p>
            <a:r>
              <a:rPr lang="en-US" dirty="0"/>
              <a:t>import </a:t>
            </a:r>
            <a:r>
              <a:rPr lang="en-US" dirty="0" err="1"/>
              <a:t>javax.swing</a:t>
            </a:r>
            <a:r>
              <a:rPr lang="en-US" dirty="0"/>
              <a:t>.*;</a:t>
            </a:r>
          </a:p>
          <a:p>
            <a:r>
              <a:rPr lang="en-US" dirty="0"/>
              <a:t>class </a:t>
            </a:r>
            <a:r>
              <a:rPr lang="en-US" dirty="0" err="1"/>
              <a:t>MyFrame</a:t>
            </a:r>
            <a:r>
              <a:rPr lang="en-US" dirty="0"/>
              <a:t> extends </a:t>
            </a:r>
            <a:r>
              <a:rPr lang="en-US" dirty="0" err="1"/>
              <a:t>JFrame</a:t>
            </a:r>
            <a:r>
              <a:rPr lang="en-US" dirty="0"/>
              <a:t>{</a:t>
            </a:r>
          </a:p>
          <a:p>
            <a:r>
              <a:rPr lang="en-US" dirty="0" err="1"/>
              <a:t>JButton</a:t>
            </a:r>
            <a:r>
              <a:rPr lang="en-US" dirty="0"/>
              <a:t> </a:t>
            </a:r>
            <a:r>
              <a:rPr lang="en-US" dirty="0" err="1"/>
              <a:t>btn</a:t>
            </a:r>
            <a:r>
              <a:rPr lang="en-US" dirty="0"/>
              <a:t>=new </a:t>
            </a:r>
            <a:r>
              <a:rPr lang="en-US" dirty="0" err="1"/>
              <a:t>JButton</a:t>
            </a:r>
            <a:r>
              <a:rPr lang="en-US" dirty="0"/>
              <a:t>("Click");</a:t>
            </a:r>
          </a:p>
          <a:p>
            <a:r>
              <a:rPr lang="en-US" dirty="0"/>
              <a:t>Container c;</a:t>
            </a:r>
          </a:p>
          <a:p>
            <a:r>
              <a:rPr lang="en-US" dirty="0" err="1"/>
              <a:t>MyFrame</a:t>
            </a:r>
            <a:r>
              <a:rPr lang="en-US" dirty="0"/>
              <a:t>(){</a:t>
            </a:r>
          </a:p>
          <a:p>
            <a:r>
              <a:rPr lang="en-US" dirty="0"/>
              <a:t>c=</a:t>
            </a:r>
            <a:r>
              <a:rPr lang="en-US" dirty="0" err="1"/>
              <a:t>this.getContentPane</a:t>
            </a:r>
            <a:r>
              <a:rPr lang="en-US" dirty="0"/>
              <a:t>();</a:t>
            </a:r>
          </a:p>
          <a:p>
            <a:r>
              <a:rPr lang="en-US" dirty="0" err="1"/>
              <a:t>c.setLayout</a:t>
            </a:r>
            <a:r>
              <a:rPr lang="en-US" dirty="0"/>
              <a:t>(null);</a:t>
            </a:r>
          </a:p>
          <a:p>
            <a:r>
              <a:rPr lang="en-US" dirty="0" err="1"/>
              <a:t>btn.setBounds</a:t>
            </a:r>
            <a:r>
              <a:rPr lang="en-US" dirty="0"/>
              <a:t>(100,50,100,50);</a:t>
            </a:r>
          </a:p>
          <a:p>
            <a:r>
              <a:rPr lang="en-US" dirty="0" err="1"/>
              <a:t>c.add</a:t>
            </a:r>
            <a:r>
              <a:rPr lang="en-US" dirty="0"/>
              <a:t>(</a:t>
            </a:r>
            <a:r>
              <a:rPr lang="en-US" dirty="0" err="1"/>
              <a:t>btn</a:t>
            </a:r>
            <a:r>
              <a:rPr lang="en-US" dirty="0"/>
              <a:t>);} </a:t>
            </a:r>
            <a:r>
              <a:rPr lang="en-US" dirty="0" smtClean="0"/>
              <a:t> }</a:t>
            </a:r>
            <a:endParaRPr lang="en-US" dirty="0"/>
          </a:p>
          <a:p>
            <a:r>
              <a:rPr lang="en-US" dirty="0"/>
              <a:t>class </a:t>
            </a:r>
            <a:r>
              <a:rPr lang="en-US" dirty="0" err="1"/>
              <a:t>ActionDemo</a:t>
            </a:r>
            <a:r>
              <a:rPr lang="en-US" dirty="0"/>
              <a:t>{</a:t>
            </a:r>
          </a:p>
          <a:p>
            <a:r>
              <a:rPr lang="en-US" dirty="0"/>
              <a:t>public static void  main(String[] </a:t>
            </a:r>
            <a:r>
              <a:rPr lang="en-US" dirty="0" err="1"/>
              <a:t>args</a:t>
            </a:r>
            <a:r>
              <a:rPr lang="en-US" dirty="0"/>
              <a:t>){</a:t>
            </a:r>
          </a:p>
          <a:p>
            <a:r>
              <a:rPr lang="en-US" dirty="0" err="1"/>
              <a:t>MyFrame</a:t>
            </a:r>
            <a:r>
              <a:rPr lang="en-US" dirty="0"/>
              <a:t> f=new </a:t>
            </a:r>
            <a:r>
              <a:rPr lang="en-US" dirty="0" err="1"/>
              <a:t>MyFrame</a:t>
            </a:r>
            <a:r>
              <a:rPr lang="en-US" dirty="0"/>
              <a:t>();</a:t>
            </a:r>
          </a:p>
          <a:p>
            <a:r>
              <a:rPr lang="en-US" dirty="0" err="1"/>
              <a:t>f.setTitle</a:t>
            </a:r>
            <a:r>
              <a:rPr lang="en-US" dirty="0"/>
              <a:t>("Action Demo");</a:t>
            </a:r>
          </a:p>
          <a:p>
            <a:r>
              <a:rPr lang="en-US" dirty="0" err="1"/>
              <a:t>f.setVisible</a:t>
            </a:r>
            <a:r>
              <a:rPr lang="en-US" dirty="0"/>
              <a:t>(true);</a:t>
            </a:r>
          </a:p>
          <a:p>
            <a:r>
              <a:rPr lang="en-US" dirty="0" err="1"/>
              <a:t>f.setDefaultCloseOperation</a:t>
            </a:r>
            <a:r>
              <a:rPr lang="en-US" dirty="0"/>
              <a:t>(</a:t>
            </a:r>
            <a:r>
              <a:rPr lang="en-US" dirty="0" err="1"/>
              <a:t>JFrame.EXIT_ON_CLOSE</a:t>
            </a:r>
            <a:r>
              <a:rPr lang="en-US" dirty="0"/>
              <a:t>);</a:t>
            </a:r>
          </a:p>
          <a:p>
            <a:r>
              <a:rPr lang="en-US" dirty="0" err="1"/>
              <a:t>f.setBounds</a:t>
            </a:r>
            <a:r>
              <a:rPr lang="en-US" dirty="0"/>
              <a:t>(100,50,70,100);</a:t>
            </a:r>
          </a:p>
          <a:p>
            <a:r>
              <a:rPr lang="en-US" dirty="0"/>
              <a:t>}}</a:t>
            </a:r>
          </a:p>
        </p:txBody>
      </p:sp>
      <p:pic>
        <p:nvPicPr>
          <p:cNvPr id="4" name="Picture 3"/>
          <p:cNvPicPr>
            <a:picLocks noChangeAspect="1"/>
          </p:cNvPicPr>
          <p:nvPr/>
        </p:nvPicPr>
        <p:blipFill rotWithShape="1">
          <a:blip r:embed="rId2"/>
          <a:srcRect r="65002" b="55200"/>
          <a:stretch/>
        </p:blipFill>
        <p:spPr>
          <a:xfrm>
            <a:off x="5830389" y="150514"/>
            <a:ext cx="5645331" cy="5949840"/>
          </a:xfrm>
          <a:prstGeom prst="rect">
            <a:avLst/>
          </a:prstGeom>
        </p:spPr>
      </p:pic>
    </p:spTree>
    <p:extLst>
      <p:ext uri="{BB962C8B-B14F-4D97-AF65-F5344CB8AC3E}">
        <p14:creationId xmlns:p14="http://schemas.microsoft.com/office/powerpoint/2010/main" val="78378427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2068" y="322617"/>
            <a:ext cx="6021977" cy="5940088"/>
          </a:xfrm>
          <a:prstGeom prst="rect">
            <a:avLst/>
          </a:prstGeom>
        </p:spPr>
        <p:txBody>
          <a:bodyPr wrap="square">
            <a:spAutoFit/>
          </a:bodyPr>
          <a:lstStyle/>
          <a:p>
            <a:r>
              <a:rPr lang="en-US" sz="2000" b="1" dirty="0"/>
              <a:t>import </a:t>
            </a:r>
            <a:r>
              <a:rPr lang="en-US" sz="2000" b="1" dirty="0" err="1"/>
              <a:t>javax.swing</a:t>
            </a:r>
            <a:r>
              <a:rPr lang="en-US" sz="2000" b="1" dirty="0"/>
              <a:t>.*;</a:t>
            </a:r>
          </a:p>
          <a:p>
            <a:r>
              <a:rPr lang="en-US" sz="2000" b="1" dirty="0"/>
              <a:t>import </a:t>
            </a:r>
            <a:r>
              <a:rPr lang="en-US" sz="2000" b="1" dirty="0" err="1"/>
              <a:t>java.awt</a:t>
            </a:r>
            <a:r>
              <a:rPr lang="en-US" sz="2000" b="1" dirty="0"/>
              <a:t>.*;</a:t>
            </a:r>
          </a:p>
          <a:p>
            <a:r>
              <a:rPr lang="en-US" sz="2000" b="1" dirty="0"/>
              <a:t>public class test{</a:t>
            </a:r>
          </a:p>
          <a:p>
            <a:r>
              <a:rPr lang="en-US" sz="2000" b="1" dirty="0">
                <a:solidFill>
                  <a:srgbClr val="FF0000"/>
                </a:solidFill>
              </a:rPr>
              <a:t>private </a:t>
            </a:r>
            <a:r>
              <a:rPr lang="en-US" sz="2000" b="1" dirty="0" err="1">
                <a:solidFill>
                  <a:srgbClr val="FF0000"/>
                </a:solidFill>
              </a:rPr>
              <a:t>JFrame</a:t>
            </a:r>
            <a:r>
              <a:rPr lang="en-US" sz="2000" b="1" dirty="0">
                <a:solidFill>
                  <a:srgbClr val="FF0000"/>
                </a:solidFill>
              </a:rPr>
              <a:t> f</a:t>
            </a:r>
            <a:r>
              <a:rPr lang="en-US" sz="2000" b="1" dirty="0" smtClean="0">
                <a:solidFill>
                  <a:srgbClr val="FF0000"/>
                </a:solidFill>
              </a:rPr>
              <a:t>;   private </a:t>
            </a:r>
            <a:r>
              <a:rPr lang="en-US" sz="2000" b="1" dirty="0" err="1">
                <a:solidFill>
                  <a:srgbClr val="FF0000"/>
                </a:solidFill>
              </a:rPr>
              <a:t>JPanel</a:t>
            </a:r>
            <a:r>
              <a:rPr lang="en-US" sz="2000" b="1" dirty="0">
                <a:solidFill>
                  <a:srgbClr val="FF0000"/>
                </a:solidFill>
              </a:rPr>
              <a:t> p;</a:t>
            </a:r>
          </a:p>
          <a:p>
            <a:r>
              <a:rPr lang="en-US" sz="2000" b="1" dirty="0">
                <a:solidFill>
                  <a:srgbClr val="FF0000"/>
                </a:solidFill>
              </a:rPr>
              <a:t>private </a:t>
            </a:r>
            <a:r>
              <a:rPr lang="en-US" sz="2000" b="1" dirty="0" err="1">
                <a:solidFill>
                  <a:srgbClr val="FF0000"/>
                </a:solidFill>
              </a:rPr>
              <a:t>JButton</a:t>
            </a:r>
            <a:r>
              <a:rPr lang="en-US" sz="2000" b="1" dirty="0">
                <a:solidFill>
                  <a:srgbClr val="FF0000"/>
                </a:solidFill>
              </a:rPr>
              <a:t> b1</a:t>
            </a:r>
            <a:r>
              <a:rPr lang="en-US" sz="2000" b="1" dirty="0" smtClean="0">
                <a:solidFill>
                  <a:srgbClr val="FF0000"/>
                </a:solidFill>
              </a:rPr>
              <a:t>;   private </a:t>
            </a:r>
            <a:r>
              <a:rPr lang="en-US" sz="2000" b="1" dirty="0" err="1">
                <a:solidFill>
                  <a:srgbClr val="FF0000"/>
                </a:solidFill>
              </a:rPr>
              <a:t>JLabel</a:t>
            </a:r>
            <a:r>
              <a:rPr lang="en-US" sz="2000" b="1" dirty="0">
                <a:solidFill>
                  <a:srgbClr val="FF0000"/>
                </a:solidFill>
              </a:rPr>
              <a:t> l;</a:t>
            </a:r>
          </a:p>
          <a:p>
            <a:r>
              <a:rPr lang="en-US" sz="2000" b="1" dirty="0">
                <a:solidFill>
                  <a:srgbClr val="0070C0"/>
                </a:solidFill>
              </a:rPr>
              <a:t>public test</a:t>
            </a:r>
            <a:r>
              <a:rPr lang="en-US" sz="2000" b="1" dirty="0" smtClean="0">
                <a:solidFill>
                  <a:srgbClr val="0070C0"/>
                </a:solidFill>
              </a:rPr>
              <a:t>(){    </a:t>
            </a:r>
            <a:r>
              <a:rPr lang="en-US" sz="2000" b="1" dirty="0" err="1">
                <a:solidFill>
                  <a:srgbClr val="0070C0"/>
                </a:solidFill>
              </a:rPr>
              <a:t>gui</a:t>
            </a:r>
            <a:r>
              <a:rPr lang="en-US" sz="2000" b="1" dirty="0" smtClean="0">
                <a:solidFill>
                  <a:srgbClr val="0070C0"/>
                </a:solidFill>
              </a:rPr>
              <a:t>();  }</a:t>
            </a:r>
            <a:endParaRPr lang="en-US" sz="2000" b="1" dirty="0">
              <a:solidFill>
                <a:srgbClr val="0070C0"/>
              </a:solidFill>
            </a:endParaRPr>
          </a:p>
          <a:p>
            <a:r>
              <a:rPr lang="en-US" sz="2000" b="1" dirty="0"/>
              <a:t>public void </a:t>
            </a:r>
            <a:r>
              <a:rPr lang="en-US" sz="2000" b="1" dirty="0" err="1"/>
              <a:t>gui</a:t>
            </a:r>
            <a:r>
              <a:rPr lang="en-US" sz="2000" b="1" dirty="0"/>
              <a:t>(){</a:t>
            </a:r>
          </a:p>
          <a:p>
            <a:r>
              <a:rPr lang="en-US" sz="2000" b="1" dirty="0">
                <a:solidFill>
                  <a:srgbClr val="00B050"/>
                </a:solidFill>
              </a:rPr>
              <a:t>f=new </a:t>
            </a:r>
            <a:r>
              <a:rPr lang="en-US" sz="2000" b="1" dirty="0" err="1">
                <a:solidFill>
                  <a:srgbClr val="00B050"/>
                </a:solidFill>
              </a:rPr>
              <a:t>JFrame</a:t>
            </a:r>
            <a:r>
              <a:rPr lang="en-US" sz="2000" b="1" dirty="0">
                <a:solidFill>
                  <a:srgbClr val="00B050"/>
                </a:solidFill>
              </a:rPr>
              <a:t>("</a:t>
            </a:r>
            <a:r>
              <a:rPr lang="en-US" sz="2000" b="1" dirty="0" err="1">
                <a:solidFill>
                  <a:srgbClr val="00B050"/>
                </a:solidFill>
              </a:rPr>
              <a:t>titlee</a:t>
            </a:r>
            <a:r>
              <a:rPr lang="en-US" sz="2000" b="1" dirty="0">
                <a:solidFill>
                  <a:srgbClr val="00B050"/>
                </a:solidFill>
              </a:rPr>
              <a:t>");</a:t>
            </a:r>
          </a:p>
          <a:p>
            <a:r>
              <a:rPr lang="en-US" sz="2000" b="1" dirty="0" err="1">
                <a:solidFill>
                  <a:srgbClr val="00B050"/>
                </a:solidFill>
              </a:rPr>
              <a:t>f.setVisible</a:t>
            </a:r>
            <a:r>
              <a:rPr lang="en-US" sz="2000" b="1" dirty="0">
                <a:solidFill>
                  <a:srgbClr val="00B050"/>
                </a:solidFill>
              </a:rPr>
              <a:t>(true);</a:t>
            </a:r>
          </a:p>
          <a:p>
            <a:r>
              <a:rPr lang="en-US" sz="2000" b="1" dirty="0" err="1">
                <a:solidFill>
                  <a:srgbClr val="00B050"/>
                </a:solidFill>
              </a:rPr>
              <a:t>f.setSize</a:t>
            </a:r>
            <a:r>
              <a:rPr lang="en-US" sz="2000" b="1" dirty="0">
                <a:solidFill>
                  <a:srgbClr val="00B050"/>
                </a:solidFill>
              </a:rPr>
              <a:t>(600,499);</a:t>
            </a:r>
          </a:p>
          <a:p>
            <a:r>
              <a:rPr lang="en-US" sz="2000" b="1" dirty="0" err="1">
                <a:solidFill>
                  <a:srgbClr val="00B050"/>
                </a:solidFill>
              </a:rPr>
              <a:t>f.setDefaultCloseOperation</a:t>
            </a:r>
            <a:r>
              <a:rPr lang="en-US" sz="2000" b="1" dirty="0">
                <a:solidFill>
                  <a:srgbClr val="00B050"/>
                </a:solidFill>
              </a:rPr>
              <a:t>(</a:t>
            </a:r>
            <a:r>
              <a:rPr lang="en-US" sz="2000" b="1" dirty="0" err="1">
                <a:solidFill>
                  <a:srgbClr val="00B050"/>
                </a:solidFill>
              </a:rPr>
              <a:t>JFrame.EXIT_ON_CLOSE</a:t>
            </a:r>
            <a:r>
              <a:rPr lang="en-US" sz="2000" b="1" dirty="0">
                <a:solidFill>
                  <a:srgbClr val="00B050"/>
                </a:solidFill>
              </a:rPr>
              <a:t>);</a:t>
            </a:r>
          </a:p>
          <a:p>
            <a:r>
              <a:rPr lang="en-US" sz="2000" b="1" dirty="0"/>
              <a:t>p= new </a:t>
            </a:r>
            <a:r>
              <a:rPr lang="en-US" sz="2000" b="1" dirty="0" err="1"/>
              <a:t>JPanel</a:t>
            </a:r>
            <a:r>
              <a:rPr lang="en-US" sz="2000" b="1" dirty="0"/>
              <a:t>();</a:t>
            </a:r>
          </a:p>
          <a:p>
            <a:r>
              <a:rPr lang="en-US" sz="2000" b="1" dirty="0" err="1"/>
              <a:t>p.setBackground</a:t>
            </a:r>
            <a:r>
              <a:rPr lang="en-US" sz="2000" b="1" dirty="0"/>
              <a:t>(</a:t>
            </a:r>
            <a:r>
              <a:rPr lang="en-US" sz="2000" b="1" dirty="0" err="1"/>
              <a:t>Color.YELLOW</a:t>
            </a:r>
            <a:r>
              <a:rPr lang="en-US" sz="2000" b="1" dirty="0"/>
              <a:t>);</a:t>
            </a:r>
          </a:p>
          <a:p>
            <a:r>
              <a:rPr lang="en-US" sz="2000" b="1" dirty="0">
                <a:solidFill>
                  <a:srgbClr val="FF0000"/>
                </a:solidFill>
              </a:rPr>
              <a:t>b1=new </a:t>
            </a:r>
            <a:r>
              <a:rPr lang="en-US" sz="2000" b="1" dirty="0" err="1">
                <a:solidFill>
                  <a:srgbClr val="FF0000"/>
                </a:solidFill>
              </a:rPr>
              <a:t>JButton</a:t>
            </a:r>
            <a:r>
              <a:rPr lang="en-US" sz="2000" b="1" dirty="0">
                <a:solidFill>
                  <a:srgbClr val="FF0000"/>
                </a:solidFill>
              </a:rPr>
              <a:t>("Test");</a:t>
            </a:r>
          </a:p>
          <a:p>
            <a:r>
              <a:rPr lang="en-US" sz="2000" b="1" dirty="0">
                <a:solidFill>
                  <a:srgbClr val="FF0000"/>
                </a:solidFill>
              </a:rPr>
              <a:t>l=new </a:t>
            </a:r>
            <a:r>
              <a:rPr lang="en-US" sz="2000" b="1" dirty="0" err="1">
                <a:solidFill>
                  <a:srgbClr val="FF0000"/>
                </a:solidFill>
              </a:rPr>
              <a:t>JLabel</a:t>
            </a:r>
            <a:r>
              <a:rPr lang="en-US" sz="2000" b="1" dirty="0">
                <a:solidFill>
                  <a:srgbClr val="FF0000"/>
                </a:solidFill>
              </a:rPr>
              <a:t>("This is");</a:t>
            </a:r>
          </a:p>
          <a:p>
            <a:r>
              <a:rPr lang="en-US" sz="2000" b="1" dirty="0" err="1">
                <a:solidFill>
                  <a:srgbClr val="7030A0"/>
                </a:solidFill>
              </a:rPr>
              <a:t>p.add</a:t>
            </a:r>
            <a:r>
              <a:rPr lang="en-US" sz="2000" b="1" dirty="0">
                <a:solidFill>
                  <a:srgbClr val="7030A0"/>
                </a:solidFill>
              </a:rPr>
              <a:t>(b1</a:t>
            </a:r>
            <a:r>
              <a:rPr lang="en-US" sz="2000" b="1" dirty="0" smtClean="0">
                <a:solidFill>
                  <a:srgbClr val="7030A0"/>
                </a:solidFill>
              </a:rPr>
              <a:t>); </a:t>
            </a:r>
            <a:r>
              <a:rPr lang="en-US" sz="2000" b="1" dirty="0" err="1" smtClean="0">
                <a:solidFill>
                  <a:srgbClr val="7030A0"/>
                </a:solidFill>
              </a:rPr>
              <a:t>p.add</a:t>
            </a:r>
            <a:r>
              <a:rPr lang="en-US" sz="2000" b="1" dirty="0" smtClean="0">
                <a:solidFill>
                  <a:srgbClr val="7030A0"/>
                </a:solidFill>
              </a:rPr>
              <a:t>(l);    </a:t>
            </a:r>
            <a:r>
              <a:rPr lang="en-US" sz="2000" b="1" dirty="0" err="1" smtClean="0">
                <a:solidFill>
                  <a:srgbClr val="7030A0"/>
                </a:solidFill>
              </a:rPr>
              <a:t>f.add</a:t>
            </a:r>
            <a:r>
              <a:rPr lang="en-US" sz="2000" b="1" dirty="0" smtClean="0">
                <a:solidFill>
                  <a:srgbClr val="7030A0"/>
                </a:solidFill>
              </a:rPr>
              <a:t>(p);</a:t>
            </a:r>
          </a:p>
          <a:p>
            <a:r>
              <a:rPr lang="en-US" sz="2000" b="1" dirty="0" smtClean="0"/>
              <a:t>//</a:t>
            </a:r>
            <a:r>
              <a:rPr lang="en-US" sz="2000" b="1" dirty="0" err="1" smtClean="0"/>
              <a:t>f.add</a:t>
            </a:r>
            <a:r>
              <a:rPr lang="en-US" sz="2000" b="1" dirty="0" smtClean="0"/>
              <a:t>(</a:t>
            </a:r>
            <a:r>
              <a:rPr lang="en-US" sz="2000" b="1" dirty="0" err="1" smtClean="0"/>
              <a:t>p,Borderlayout.SOUTH</a:t>
            </a:r>
            <a:r>
              <a:rPr lang="en-US" sz="2000" b="1" dirty="0" smtClean="0"/>
              <a:t>);  }</a:t>
            </a:r>
            <a:endParaRPr lang="en-US" sz="2000" b="1" dirty="0"/>
          </a:p>
          <a:p>
            <a:r>
              <a:rPr lang="en-US" sz="2000" b="1" dirty="0"/>
              <a:t>public static void main(String [] </a:t>
            </a:r>
            <a:r>
              <a:rPr lang="en-US" sz="2000" b="1" dirty="0" err="1"/>
              <a:t>args</a:t>
            </a:r>
            <a:r>
              <a:rPr lang="en-US" sz="2000" b="1" dirty="0"/>
              <a:t>){</a:t>
            </a:r>
          </a:p>
          <a:p>
            <a:r>
              <a:rPr lang="en-US" sz="2000" b="1" dirty="0">
                <a:solidFill>
                  <a:srgbClr val="7030A0"/>
                </a:solidFill>
              </a:rPr>
              <a:t>test t=new test</a:t>
            </a:r>
            <a:r>
              <a:rPr lang="en-US" sz="2000" b="1" dirty="0" smtClean="0">
                <a:solidFill>
                  <a:srgbClr val="7030A0"/>
                </a:solidFill>
              </a:rPr>
              <a:t>();  </a:t>
            </a:r>
            <a:r>
              <a:rPr lang="en-US" sz="2000" b="1" dirty="0" smtClean="0"/>
              <a:t>}}</a:t>
            </a:r>
            <a:endParaRPr lang="en-US" sz="2000" b="1" dirty="0"/>
          </a:p>
        </p:txBody>
      </p:sp>
      <p:pic>
        <p:nvPicPr>
          <p:cNvPr id="5" name="Picture 4"/>
          <p:cNvPicPr>
            <a:picLocks noChangeAspect="1"/>
          </p:cNvPicPr>
          <p:nvPr/>
        </p:nvPicPr>
        <p:blipFill rotWithShape="1">
          <a:blip r:embed="rId2"/>
          <a:srcRect r="56905" b="36234"/>
          <a:stretch/>
        </p:blipFill>
        <p:spPr>
          <a:xfrm>
            <a:off x="6439989" y="156754"/>
            <a:ext cx="5355772" cy="4807132"/>
          </a:xfrm>
          <a:prstGeom prst="rect">
            <a:avLst/>
          </a:prstGeom>
        </p:spPr>
      </p:pic>
    </p:spTree>
    <p:extLst>
      <p:ext uri="{BB962C8B-B14F-4D97-AF65-F5344CB8AC3E}">
        <p14:creationId xmlns:p14="http://schemas.microsoft.com/office/powerpoint/2010/main" val="171760324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3510" y="0"/>
            <a:ext cx="8856616" cy="6863417"/>
          </a:xfrm>
          <a:prstGeom prst="rect">
            <a:avLst/>
          </a:prstGeom>
        </p:spPr>
        <p:txBody>
          <a:bodyPr wrap="square">
            <a:spAutoFit/>
          </a:bodyPr>
          <a:lstStyle/>
          <a:p>
            <a:r>
              <a:rPr lang="en-US" sz="2000" dirty="0"/>
              <a:t>import </a:t>
            </a:r>
            <a:r>
              <a:rPr lang="en-US" sz="2000" dirty="0" err="1"/>
              <a:t>java.awt</a:t>
            </a:r>
            <a:r>
              <a:rPr lang="en-US" sz="2000" dirty="0"/>
              <a:t>.*;</a:t>
            </a:r>
          </a:p>
          <a:p>
            <a:r>
              <a:rPr lang="en-US" sz="2000" dirty="0"/>
              <a:t>import </a:t>
            </a:r>
            <a:r>
              <a:rPr lang="en-US" sz="2000" dirty="0" err="1"/>
              <a:t>javax.swing</a:t>
            </a:r>
            <a:r>
              <a:rPr lang="en-US" sz="2000" dirty="0"/>
              <a:t>.*;</a:t>
            </a:r>
          </a:p>
          <a:p>
            <a:r>
              <a:rPr lang="en-US" sz="2000" dirty="0"/>
              <a:t>import </a:t>
            </a:r>
            <a:r>
              <a:rPr lang="en-US" sz="2000" dirty="0" err="1"/>
              <a:t>java.awt.event</a:t>
            </a:r>
            <a:r>
              <a:rPr lang="en-US" sz="2000" dirty="0"/>
              <a:t>.*; </a:t>
            </a:r>
          </a:p>
          <a:p>
            <a:r>
              <a:rPr lang="en-US" sz="2000" dirty="0"/>
              <a:t>class Actiondemo2{</a:t>
            </a:r>
          </a:p>
          <a:p>
            <a:r>
              <a:rPr lang="en-US" sz="2000" dirty="0"/>
              <a:t>static Container c;</a:t>
            </a:r>
          </a:p>
          <a:p>
            <a:r>
              <a:rPr lang="en-US" sz="2000" dirty="0"/>
              <a:t>public static void main(String[] </a:t>
            </a:r>
            <a:r>
              <a:rPr lang="en-US" sz="2000" dirty="0" err="1"/>
              <a:t>args</a:t>
            </a:r>
            <a:r>
              <a:rPr lang="en-US" sz="2000" dirty="0"/>
              <a:t>){</a:t>
            </a:r>
          </a:p>
          <a:p>
            <a:r>
              <a:rPr lang="en-US" sz="2000" dirty="0" err="1">
                <a:solidFill>
                  <a:srgbClr val="7030A0"/>
                </a:solidFill>
              </a:rPr>
              <a:t>JFrame</a:t>
            </a:r>
            <a:r>
              <a:rPr lang="en-US" sz="2000" dirty="0">
                <a:solidFill>
                  <a:srgbClr val="7030A0"/>
                </a:solidFill>
              </a:rPr>
              <a:t> frame=new </a:t>
            </a:r>
            <a:r>
              <a:rPr lang="en-US" sz="2000" dirty="0" err="1">
                <a:solidFill>
                  <a:srgbClr val="7030A0"/>
                </a:solidFill>
              </a:rPr>
              <a:t>JFrame</a:t>
            </a:r>
            <a:r>
              <a:rPr lang="en-US" sz="2000" dirty="0">
                <a:solidFill>
                  <a:srgbClr val="7030A0"/>
                </a:solidFill>
              </a:rPr>
              <a:t>("Action Demo Using </a:t>
            </a:r>
            <a:r>
              <a:rPr lang="en-US" sz="2000" dirty="0" smtClean="0">
                <a:solidFill>
                  <a:srgbClr val="7030A0"/>
                </a:solidFill>
              </a:rPr>
              <a:t>Anonymous </a:t>
            </a:r>
            <a:r>
              <a:rPr lang="en-US" sz="2000" dirty="0">
                <a:solidFill>
                  <a:srgbClr val="7030A0"/>
                </a:solidFill>
              </a:rPr>
              <a:t>Inner");</a:t>
            </a:r>
          </a:p>
          <a:p>
            <a:r>
              <a:rPr lang="en-US" sz="2000" dirty="0" err="1">
                <a:solidFill>
                  <a:srgbClr val="7030A0"/>
                </a:solidFill>
              </a:rPr>
              <a:t>frame.setVisible</a:t>
            </a:r>
            <a:r>
              <a:rPr lang="en-US" sz="2000" dirty="0">
                <a:solidFill>
                  <a:srgbClr val="7030A0"/>
                </a:solidFill>
              </a:rPr>
              <a:t>(true</a:t>
            </a:r>
            <a:r>
              <a:rPr lang="en-US" sz="2000" dirty="0" smtClean="0">
                <a:solidFill>
                  <a:srgbClr val="7030A0"/>
                </a:solidFill>
              </a:rPr>
              <a:t>); </a:t>
            </a:r>
          </a:p>
          <a:p>
            <a:r>
              <a:rPr lang="en-US" sz="2000" dirty="0" err="1" smtClean="0">
                <a:solidFill>
                  <a:srgbClr val="7030A0"/>
                </a:solidFill>
              </a:rPr>
              <a:t>frame.setDefaultCloseOperation</a:t>
            </a:r>
            <a:r>
              <a:rPr lang="en-US" sz="2000" dirty="0" smtClean="0">
                <a:solidFill>
                  <a:srgbClr val="7030A0"/>
                </a:solidFill>
              </a:rPr>
              <a:t>(</a:t>
            </a:r>
            <a:r>
              <a:rPr lang="en-US" sz="2000" dirty="0" err="1" smtClean="0">
                <a:solidFill>
                  <a:srgbClr val="7030A0"/>
                </a:solidFill>
              </a:rPr>
              <a:t>JFrame.EXIT_ON_CLOSE</a:t>
            </a:r>
            <a:r>
              <a:rPr lang="en-US" sz="2000" dirty="0">
                <a:solidFill>
                  <a:srgbClr val="7030A0"/>
                </a:solidFill>
              </a:rPr>
              <a:t>);</a:t>
            </a:r>
          </a:p>
          <a:p>
            <a:r>
              <a:rPr lang="en-US" sz="2000" dirty="0" err="1">
                <a:solidFill>
                  <a:srgbClr val="7030A0"/>
                </a:solidFill>
              </a:rPr>
              <a:t>frame.setBounds</a:t>
            </a:r>
            <a:r>
              <a:rPr lang="en-US" sz="2000" dirty="0">
                <a:solidFill>
                  <a:srgbClr val="7030A0"/>
                </a:solidFill>
              </a:rPr>
              <a:t>(200,100,500,30);</a:t>
            </a:r>
          </a:p>
          <a:p>
            <a:r>
              <a:rPr lang="en-US" sz="2000" dirty="0">
                <a:solidFill>
                  <a:srgbClr val="7030A0"/>
                </a:solidFill>
              </a:rPr>
              <a:t>c=</a:t>
            </a:r>
            <a:r>
              <a:rPr lang="en-US" sz="2000" dirty="0" err="1">
                <a:solidFill>
                  <a:srgbClr val="7030A0"/>
                </a:solidFill>
              </a:rPr>
              <a:t>frame.getContentPane</a:t>
            </a:r>
            <a:r>
              <a:rPr lang="en-US" sz="2000" dirty="0" smtClean="0">
                <a:solidFill>
                  <a:srgbClr val="7030A0"/>
                </a:solidFill>
              </a:rPr>
              <a:t>(); </a:t>
            </a:r>
          </a:p>
          <a:p>
            <a:r>
              <a:rPr lang="en-US" sz="2000" dirty="0" err="1" smtClean="0">
                <a:solidFill>
                  <a:srgbClr val="7030A0"/>
                </a:solidFill>
              </a:rPr>
              <a:t>c.setBackground</a:t>
            </a:r>
            <a:r>
              <a:rPr lang="en-US" sz="2000" dirty="0" smtClean="0">
                <a:solidFill>
                  <a:srgbClr val="7030A0"/>
                </a:solidFill>
              </a:rPr>
              <a:t>(</a:t>
            </a:r>
            <a:r>
              <a:rPr lang="en-US" sz="2000" dirty="0" err="1" smtClean="0">
                <a:solidFill>
                  <a:srgbClr val="7030A0"/>
                </a:solidFill>
              </a:rPr>
              <a:t>Color.YELLOW</a:t>
            </a:r>
            <a:r>
              <a:rPr lang="en-US" sz="2000" dirty="0" smtClean="0">
                <a:solidFill>
                  <a:srgbClr val="7030A0"/>
                </a:solidFill>
              </a:rPr>
              <a:t>);</a:t>
            </a:r>
            <a:r>
              <a:rPr lang="en-US" sz="2000" dirty="0" err="1" smtClean="0">
                <a:solidFill>
                  <a:srgbClr val="7030A0"/>
                </a:solidFill>
              </a:rPr>
              <a:t>c.setLayout</a:t>
            </a:r>
            <a:r>
              <a:rPr lang="en-US" sz="2000" dirty="0" smtClean="0">
                <a:solidFill>
                  <a:srgbClr val="7030A0"/>
                </a:solidFill>
              </a:rPr>
              <a:t>(null</a:t>
            </a:r>
            <a:r>
              <a:rPr lang="en-US" sz="2000" dirty="0">
                <a:solidFill>
                  <a:srgbClr val="7030A0"/>
                </a:solidFill>
              </a:rPr>
              <a:t>);</a:t>
            </a:r>
          </a:p>
          <a:p>
            <a:r>
              <a:rPr lang="en-US" sz="2000" dirty="0" err="1">
                <a:solidFill>
                  <a:srgbClr val="FF0000"/>
                </a:solidFill>
              </a:rPr>
              <a:t>JButton</a:t>
            </a:r>
            <a:r>
              <a:rPr lang="en-US" sz="2000" dirty="0">
                <a:solidFill>
                  <a:srgbClr val="FF0000"/>
                </a:solidFill>
              </a:rPr>
              <a:t> red=new </a:t>
            </a:r>
            <a:r>
              <a:rPr lang="en-US" sz="2000" dirty="0" err="1">
                <a:solidFill>
                  <a:srgbClr val="FF0000"/>
                </a:solidFill>
              </a:rPr>
              <a:t>JButton</a:t>
            </a:r>
            <a:r>
              <a:rPr lang="en-US" sz="2000" dirty="0">
                <a:solidFill>
                  <a:srgbClr val="FF0000"/>
                </a:solidFill>
              </a:rPr>
              <a:t>("RED");</a:t>
            </a:r>
          </a:p>
          <a:p>
            <a:r>
              <a:rPr lang="en-US" sz="2000" dirty="0" err="1">
                <a:solidFill>
                  <a:srgbClr val="FF0000"/>
                </a:solidFill>
              </a:rPr>
              <a:t>red.setBounds</a:t>
            </a:r>
            <a:r>
              <a:rPr lang="en-US" sz="2000" dirty="0">
                <a:solidFill>
                  <a:srgbClr val="FF0000"/>
                </a:solidFill>
              </a:rPr>
              <a:t>(100,50,100,50);</a:t>
            </a:r>
          </a:p>
          <a:p>
            <a:r>
              <a:rPr lang="en-US" sz="2000" dirty="0" err="1">
                <a:solidFill>
                  <a:srgbClr val="0070C0"/>
                </a:solidFill>
              </a:rPr>
              <a:t>red.addActionListener</a:t>
            </a:r>
            <a:r>
              <a:rPr lang="en-US" sz="2000" dirty="0">
                <a:solidFill>
                  <a:srgbClr val="0070C0"/>
                </a:solidFill>
              </a:rPr>
              <a:t>(new </a:t>
            </a:r>
            <a:r>
              <a:rPr lang="en-US" sz="2000" dirty="0" err="1">
                <a:solidFill>
                  <a:srgbClr val="0070C0"/>
                </a:solidFill>
              </a:rPr>
              <a:t>ActionListener</a:t>
            </a:r>
            <a:r>
              <a:rPr lang="en-US" sz="2000" dirty="0">
                <a:solidFill>
                  <a:srgbClr val="0070C0"/>
                </a:solidFill>
              </a:rPr>
              <a:t>(){</a:t>
            </a:r>
          </a:p>
          <a:p>
            <a:r>
              <a:rPr lang="en-US" sz="2000" dirty="0">
                <a:solidFill>
                  <a:srgbClr val="0070C0"/>
                </a:solidFill>
              </a:rPr>
              <a:t>public void </a:t>
            </a:r>
            <a:r>
              <a:rPr lang="en-US" sz="2000" dirty="0" err="1">
                <a:solidFill>
                  <a:srgbClr val="0070C0"/>
                </a:solidFill>
              </a:rPr>
              <a:t>actionPerformed</a:t>
            </a:r>
            <a:r>
              <a:rPr lang="en-US" sz="2000" dirty="0">
                <a:solidFill>
                  <a:srgbClr val="0070C0"/>
                </a:solidFill>
              </a:rPr>
              <a:t>(</a:t>
            </a:r>
            <a:r>
              <a:rPr lang="en-US" sz="2000" dirty="0" err="1">
                <a:solidFill>
                  <a:srgbClr val="0070C0"/>
                </a:solidFill>
              </a:rPr>
              <a:t>ActionEvent</a:t>
            </a:r>
            <a:r>
              <a:rPr lang="en-US" sz="2000" dirty="0">
                <a:solidFill>
                  <a:srgbClr val="0070C0"/>
                </a:solidFill>
              </a:rPr>
              <a:t> e){</a:t>
            </a:r>
          </a:p>
          <a:p>
            <a:r>
              <a:rPr lang="en-US" sz="2000" dirty="0" err="1">
                <a:solidFill>
                  <a:srgbClr val="0070C0"/>
                </a:solidFill>
              </a:rPr>
              <a:t>redButtonAction</a:t>
            </a:r>
            <a:r>
              <a:rPr lang="en-US" sz="2000" dirty="0">
                <a:solidFill>
                  <a:srgbClr val="0070C0"/>
                </a:solidFill>
              </a:rPr>
              <a:t>(e); } });</a:t>
            </a:r>
          </a:p>
          <a:p>
            <a:r>
              <a:rPr lang="en-US" sz="2000" dirty="0" err="1"/>
              <a:t>JButton</a:t>
            </a:r>
            <a:r>
              <a:rPr lang="en-US" sz="2000" dirty="0"/>
              <a:t> yellow=new </a:t>
            </a:r>
            <a:r>
              <a:rPr lang="en-US" sz="2000" dirty="0" err="1"/>
              <a:t>JButton</a:t>
            </a:r>
            <a:r>
              <a:rPr lang="en-US" sz="2000" dirty="0"/>
              <a:t>("YELLOW</a:t>
            </a:r>
            <a:r>
              <a:rPr lang="en-US" sz="2000" dirty="0" smtClean="0"/>
              <a:t>"); </a:t>
            </a:r>
            <a:r>
              <a:rPr lang="en-US" sz="2000" dirty="0" err="1" smtClean="0"/>
              <a:t>yellow.setBounds</a:t>
            </a:r>
            <a:r>
              <a:rPr lang="en-US" sz="2000" dirty="0" smtClean="0"/>
              <a:t>(250,50,100,50</a:t>
            </a:r>
            <a:r>
              <a:rPr lang="en-US" sz="2000" dirty="0"/>
              <a:t>);</a:t>
            </a:r>
          </a:p>
          <a:p>
            <a:r>
              <a:rPr lang="en-US" sz="2000" dirty="0" err="1"/>
              <a:t>JButton</a:t>
            </a:r>
            <a:r>
              <a:rPr lang="en-US" sz="2000" dirty="0"/>
              <a:t> green=new </a:t>
            </a:r>
            <a:r>
              <a:rPr lang="en-US" sz="2000" dirty="0" err="1"/>
              <a:t>JButton</a:t>
            </a:r>
            <a:r>
              <a:rPr lang="en-US" sz="2000" dirty="0"/>
              <a:t>("GREEN</a:t>
            </a:r>
            <a:r>
              <a:rPr lang="en-US" sz="2000" dirty="0" smtClean="0"/>
              <a:t>"); </a:t>
            </a:r>
            <a:r>
              <a:rPr lang="en-US" sz="2000" dirty="0" err="1" smtClean="0"/>
              <a:t>green.setBounds</a:t>
            </a:r>
            <a:r>
              <a:rPr lang="en-US" sz="2000" dirty="0" smtClean="0"/>
              <a:t>(400,50,100,50</a:t>
            </a:r>
            <a:r>
              <a:rPr lang="en-US" sz="2000" dirty="0"/>
              <a:t>);</a:t>
            </a:r>
          </a:p>
          <a:p>
            <a:r>
              <a:rPr lang="en-US" sz="2000" dirty="0" err="1">
                <a:solidFill>
                  <a:srgbClr val="FF0000"/>
                </a:solidFill>
              </a:rPr>
              <a:t>c.add</a:t>
            </a:r>
            <a:r>
              <a:rPr lang="en-US" sz="2000" dirty="0">
                <a:solidFill>
                  <a:srgbClr val="FF0000"/>
                </a:solidFill>
              </a:rPr>
              <a:t>(green);</a:t>
            </a:r>
            <a:r>
              <a:rPr lang="en-US" sz="2000" dirty="0" err="1">
                <a:solidFill>
                  <a:srgbClr val="FF0000"/>
                </a:solidFill>
              </a:rPr>
              <a:t>c.add</a:t>
            </a:r>
            <a:r>
              <a:rPr lang="en-US" sz="2000" dirty="0">
                <a:solidFill>
                  <a:srgbClr val="FF0000"/>
                </a:solidFill>
              </a:rPr>
              <a:t>(red);</a:t>
            </a:r>
            <a:r>
              <a:rPr lang="en-US" sz="2000" dirty="0" err="1">
                <a:solidFill>
                  <a:srgbClr val="FF0000"/>
                </a:solidFill>
              </a:rPr>
              <a:t>c.add</a:t>
            </a:r>
            <a:r>
              <a:rPr lang="en-US" sz="2000" dirty="0">
                <a:solidFill>
                  <a:srgbClr val="FF0000"/>
                </a:solidFill>
              </a:rPr>
              <a:t>(yellow</a:t>
            </a:r>
            <a:r>
              <a:rPr lang="en-US" sz="2000" dirty="0" smtClean="0">
                <a:solidFill>
                  <a:srgbClr val="FF0000"/>
                </a:solidFill>
              </a:rPr>
              <a:t>); </a:t>
            </a:r>
            <a:r>
              <a:rPr lang="en-US" sz="2000" dirty="0" smtClean="0"/>
              <a:t>}</a:t>
            </a:r>
            <a:endParaRPr lang="en-US" sz="2000" dirty="0"/>
          </a:p>
          <a:p>
            <a:r>
              <a:rPr lang="en-US" sz="2000" dirty="0"/>
              <a:t>static void </a:t>
            </a:r>
            <a:r>
              <a:rPr lang="en-US" sz="2000" dirty="0" err="1"/>
              <a:t>redButtonAction</a:t>
            </a:r>
            <a:r>
              <a:rPr lang="en-US" sz="2000" dirty="0"/>
              <a:t>(</a:t>
            </a:r>
            <a:r>
              <a:rPr lang="en-US" sz="2000" dirty="0" err="1"/>
              <a:t>ActionEvent</a:t>
            </a:r>
            <a:r>
              <a:rPr lang="en-US" sz="2000" dirty="0"/>
              <a:t> event){</a:t>
            </a:r>
          </a:p>
          <a:p>
            <a:r>
              <a:rPr lang="en-US" sz="2000" dirty="0" err="1">
                <a:solidFill>
                  <a:srgbClr val="FF0000"/>
                </a:solidFill>
              </a:rPr>
              <a:t>c.setBackground</a:t>
            </a:r>
            <a:r>
              <a:rPr lang="en-US" sz="2000" dirty="0">
                <a:solidFill>
                  <a:srgbClr val="FF0000"/>
                </a:solidFill>
              </a:rPr>
              <a:t>(</a:t>
            </a:r>
            <a:r>
              <a:rPr lang="en-US" sz="2000" dirty="0" err="1">
                <a:solidFill>
                  <a:srgbClr val="FF0000"/>
                </a:solidFill>
              </a:rPr>
              <a:t>Color.RED</a:t>
            </a:r>
            <a:r>
              <a:rPr lang="en-US" sz="2000" dirty="0" smtClean="0">
                <a:solidFill>
                  <a:srgbClr val="FF0000"/>
                </a:solidFill>
              </a:rPr>
              <a:t>);}  </a:t>
            </a:r>
            <a:r>
              <a:rPr lang="en-US" sz="2000" dirty="0"/>
              <a:t>}</a:t>
            </a:r>
          </a:p>
        </p:txBody>
      </p:sp>
    </p:spTree>
    <p:extLst>
      <p:ext uri="{BB962C8B-B14F-4D97-AF65-F5344CB8AC3E}">
        <p14:creationId xmlns:p14="http://schemas.microsoft.com/office/powerpoint/2010/main" val="212485023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117693"/>
            <a:ext cx="7545978" cy="6740307"/>
          </a:xfrm>
          <a:prstGeom prst="rect">
            <a:avLst/>
          </a:prstGeom>
        </p:spPr>
        <p:txBody>
          <a:bodyPr wrap="square">
            <a:spAutoFit/>
          </a:bodyPr>
          <a:lstStyle/>
          <a:p>
            <a:r>
              <a:rPr lang="en-US" b="1" dirty="0"/>
              <a:t>import </a:t>
            </a:r>
            <a:r>
              <a:rPr lang="en-US" b="1" dirty="0" err="1"/>
              <a:t>java.awt</a:t>
            </a:r>
            <a:r>
              <a:rPr lang="en-US" b="1" dirty="0"/>
              <a:t>.*;</a:t>
            </a:r>
          </a:p>
          <a:p>
            <a:r>
              <a:rPr lang="en-US" b="1" dirty="0"/>
              <a:t>import </a:t>
            </a:r>
            <a:r>
              <a:rPr lang="en-US" b="1" dirty="0" err="1"/>
              <a:t>javax.swing</a:t>
            </a:r>
            <a:r>
              <a:rPr lang="en-US" b="1" dirty="0"/>
              <a:t>.*;</a:t>
            </a:r>
          </a:p>
          <a:p>
            <a:r>
              <a:rPr lang="en-US" b="1" dirty="0"/>
              <a:t>import </a:t>
            </a:r>
            <a:r>
              <a:rPr lang="en-US" b="1" dirty="0" err="1"/>
              <a:t>java.awt.event</a:t>
            </a:r>
            <a:r>
              <a:rPr lang="en-US" b="1" dirty="0"/>
              <a:t>.*; </a:t>
            </a:r>
          </a:p>
          <a:p>
            <a:r>
              <a:rPr lang="en-US" b="1" dirty="0"/>
              <a:t>class </a:t>
            </a:r>
            <a:r>
              <a:rPr lang="en-US" b="1" dirty="0" err="1"/>
              <a:t>MyFrame</a:t>
            </a:r>
            <a:r>
              <a:rPr lang="en-US" b="1" dirty="0"/>
              <a:t> extends </a:t>
            </a:r>
            <a:r>
              <a:rPr lang="en-US" b="1" dirty="0" err="1"/>
              <a:t>JFrame</a:t>
            </a:r>
            <a:r>
              <a:rPr lang="en-US" b="1" dirty="0"/>
              <a:t> implements </a:t>
            </a:r>
            <a:r>
              <a:rPr lang="en-US" b="1" dirty="0" err="1"/>
              <a:t>ActionListener</a:t>
            </a:r>
            <a:r>
              <a:rPr lang="en-US" b="1" dirty="0"/>
              <a:t>{</a:t>
            </a:r>
          </a:p>
          <a:p>
            <a:r>
              <a:rPr lang="en-US" b="1" dirty="0" err="1">
                <a:solidFill>
                  <a:srgbClr val="0070C0"/>
                </a:solidFill>
              </a:rPr>
              <a:t>JButton</a:t>
            </a:r>
            <a:r>
              <a:rPr lang="en-US" b="1" dirty="0">
                <a:solidFill>
                  <a:srgbClr val="0070C0"/>
                </a:solidFill>
              </a:rPr>
              <a:t> btn1=new </a:t>
            </a:r>
            <a:r>
              <a:rPr lang="en-US" b="1" dirty="0" err="1">
                <a:solidFill>
                  <a:srgbClr val="0070C0"/>
                </a:solidFill>
              </a:rPr>
              <a:t>JButton</a:t>
            </a:r>
            <a:r>
              <a:rPr lang="en-US" b="1" dirty="0">
                <a:solidFill>
                  <a:srgbClr val="0070C0"/>
                </a:solidFill>
              </a:rPr>
              <a:t>("RED</a:t>
            </a:r>
            <a:r>
              <a:rPr lang="en-US" b="1" dirty="0" smtClean="0">
                <a:solidFill>
                  <a:srgbClr val="0070C0"/>
                </a:solidFill>
              </a:rPr>
              <a:t>");   </a:t>
            </a:r>
            <a:r>
              <a:rPr lang="en-US" b="1" dirty="0" err="1" smtClean="0">
                <a:solidFill>
                  <a:srgbClr val="0070C0"/>
                </a:solidFill>
              </a:rPr>
              <a:t>JButton</a:t>
            </a:r>
            <a:r>
              <a:rPr lang="en-US" b="1" dirty="0" smtClean="0">
                <a:solidFill>
                  <a:srgbClr val="0070C0"/>
                </a:solidFill>
              </a:rPr>
              <a:t> </a:t>
            </a:r>
            <a:r>
              <a:rPr lang="en-US" b="1" dirty="0">
                <a:solidFill>
                  <a:srgbClr val="0070C0"/>
                </a:solidFill>
              </a:rPr>
              <a:t>btn2=new </a:t>
            </a:r>
            <a:r>
              <a:rPr lang="en-US" b="1" dirty="0" err="1">
                <a:solidFill>
                  <a:srgbClr val="0070C0"/>
                </a:solidFill>
              </a:rPr>
              <a:t>JButton</a:t>
            </a:r>
            <a:r>
              <a:rPr lang="en-US" b="1" dirty="0">
                <a:solidFill>
                  <a:srgbClr val="0070C0"/>
                </a:solidFill>
              </a:rPr>
              <a:t>("YELLOW</a:t>
            </a:r>
            <a:r>
              <a:rPr lang="en-US" b="1" dirty="0" smtClean="0">
                <a:solidFill>
                  <a:srgbClr val="0070C0"/>
                </a:solidFill>
              </a:rPr>
              <a:t>"); </a:t>
            </a:r>
          </a:p>
          <a:p>
            <a:r>
              <a:rPr lang="en-US" b="1" dirty="0" err="1" smtClean="0">
                <a:solidFill>
                  <a:srgbClr val="0070C0"/>
                </a:solidFill>
              </a:rPr>
              <a:t>JButton</a:t>
            </a:r>
            <a:r>
              <a:rPr lang="en-US" b="1" dirty="0" smtClean="0">
                <a:solidFill>
                  <a:srgbClr val="0070C0"/>
                </a:solidFill>
              </a:rPr>
              <a:t> </a:t>
            </a:r>
            <a:r>
              <a:rPr lang="en-US" b="1" dirty="0">
                <a:solidFill>
                  <a:srgbClr val="0070C0"/>
                </a:solidFill>
              </a:rPr>
              <a:t>btn3=new </a:t>
            </a:r>
            <a:r>
              <a:rPr lang="en-US" b="1" dirty="0" err="1">
                <a:solidFill>
                  <a:srgbClr val="0070C0"/>
                </a:solidFill>
              </a:rPr>
              <a:t>JButton</a:t>
            </a:r>
            <a:r>
              <a:rPr lang="en-US" b="1" dirty="0">
                <a:solidFill>
                  <a:srgbClr val="0070C0"/>
                </a:solidFill>
              </a:rPr>
              <a:t>("GREEN");</a:t>
            </a:r>
          </a:p>
          <a:p>
            <a:r>
              <a:rPr lang="en-US" b="1" dirty="0"/>
              <a:t>Container c;</a:t>
            </a:r>
          </a:p>
          <a:p>
            <a:r>
              <a:rPr lang="en-US" b="1" dirty="0" err="1"/>
              <a:t>MyFrame</a:t>
            </a:r>
            <a:r>
              <a:rPr lang="en-US" b="1" dirty="0" smtClean="0"/>
              <a:t>(){ </a:t>
            </a:r>
            <a:r>
              <a:rPr lang="en-US" b="1" dirty="0" smtClean="0">
                <a:solidFill>
                  <a:srgbClr val="0070C0"/>
                </a:solidFill>
              </a:rPr>
              <a:t>c=</a:t>
            </a:r>
            <a:r>
              <a:rPr lang="en-US" b="1" dirty="0" err="1" smtClean="0">
                <a:solidFill>
                  <a:srgbClr val="0070C0"/>
                </a:solidFill>
              </a:rPr>
              <a:t>this.getContentPane</a:t>
            </a:r>
            <a:r>
              <a:rPr lang="en-US" b="1" dirty="0" smtClean="0">
                <a:solidFill>
                  <a:srgbClr val="0070C0"/>
                </a:solidFill>
              </a:rPr>
              <a:t>();   </a:t>
            </a:r>
            <a:r>
              <a:rPr lang="en-US" b="1" dirty="0" err="1" smtClean="0">
                <a:solidFill>
                  <a:srgbClr val="0070C0"/>
                </a:solidFill>
              </a:rPr>
              <a:t>c.setLayout</a:t>
            </a:r>
            <a:r>
              <a:rPr lang="en-US" b="1" dirty="0" smtClean="0">
                <a:solidFill>
                  <a:srgbClr val="0070C0"/>
                </a:solidFill>
              </a:rPr>
              <a:t>(null</a:t>
            </a:r>
            <a:r>
              <a:rPr lang="en-US" b="1" dirty="0">
                <a:solidFill>
                  <a:srgbClr val="0070C0"/>
                </a:solidFill>
              </a:rPr>
              <a:t>);</a:t>
            </a:r>
          </a:p>
          <a:p>
            <a:r>
              <a:rPr lang="en-US" b="1" dirty="0"/>
              <a:t>btn1.setBounds(100,50,100,50</a:t>
            </a:r>
            <a:r>
              <a:rPr lang="en-US" b="1" dirty="0" smtClean="0"/>
              <a:t>);    btn2.setBounds(200,50,100,50);  </a:t>
            </a:r>
          </a:p>
          <a:p>
            <a:r>
              <a:rPr lang="en-US" b="1" dirty="0" smtClean="0"/>
              <a:t>btn3.setBounds(300,50,100,50</a:t>
            </a:r>
            <a:r>
              <a:rPr lang="en-US" b="1" dirty="0"/>
              <a:t>);</a:t>
            </a:r>
          </a:p>
          <a:p>
            <a:r>
              <a:rPr lang="en-US" b="1" dirty="0">
                <a:solidFill>
                  <a:srgbClr val="FF0000"/>
                </a:solidFill>
              </a:rPr>
              <a:t>btn1.addActionListener(this</a:t>
            </a:r>
            <a:r>
              <a:rPr lang="en-US" b="1" dirty="0" smtClean="0">
                <a:solidFill>
                  <a:srgbClr val="FF0000"/>
                </a:solidFill>
              </a:rPr>
              <a:t>);  </a:t>
            </a:r>
          </a:p>
          <a:p>
            <a:r>
              <a:rPr lang="en-US" b="1" dirty="0" smtClean="0">
                <a:solidFill>
                  <a:srgbClr val="FF0000"/>
                </a:solidFill>
              </a:rPr>
              <a:t>btn2.addActionListener(this); </a:t>
            </a:r>
          </a:p>
          <a:p>
            <a:r>
              <a:rPr lang="en-US" b="1" dirty="0" smtClean="0">
                <a:solidFill>
                  <a:srgbClr val="FF0000"/>
                </a:solidFill>
              </a:rPr>
              <a:t>btn3.addActionListener(this</a:t>
            </a:r>
            <a:r>
              <a:rPr lang="en-US" b="1" dirty="0">
                <a:solidFill>
                  <a:srgbClr val="FF0000"/>
                </a:solidFill>
              </a:rPr>
              <a:t>);</a:t>
            </a:r>
          </a:p>
          <a:p>
            <a:r>
              <a:rPr lang="en-US" b="1" dirty="0" err="1"/>
              <a:t>c.add</a:t>
            </a:r>
            <a:r>
              <a:rPr lang="en-US" b="1" dirty="0"/>
              <a:t>(btn1);</a:t>
            </a:r>
            <a:r>
              <a:rPr lang="en-US" b="1" dirty="0" err="1"/>
              <a:t>c.add</a:t>
            </a:r>
            <a:r>
              <a:rPr lang="en-US" b="1" dirty="0"/>
              <a:t>(btn2);</a:t>
            </a:r>
            <a:r>
              <a:rPr lang="en-US" b="1" dirty="0" err="1"/>
              <a:t>c.add</a:t>
            </a:r>
            <a:r>
              <a:rPr lang="en-US" b="1" dirty="0"/>
              <a:t>(btn3);} </a:t>
            </a:r>
          </a:p>
          <a:p>
            <a:r>
              <a:rPr lang="en-US" b="1" dirty="0"/>
              <a:t>public void </a:t>
            </a:r>
            <a:r>
              <a:rPr lang="en-US" b="1" dirty="0" err="1">
                <a:solidFill>
                  <a:srgbClr val="FF0000"/>
                </a:solidFill>
              </a:rPr>
              <a:t>actionPerformed</a:t>
            </a:r>
            <a:r>
              <a:rPr lang="en-US" b="1" dirty="0">
                <a:solidFill>
                  <a:srgbClr val="FF0000"/>
                </a:solidFill>
              </a:rPr>
              <a:t>(</a:t>
            </a:r>
            <a:r>
              <a:rPr lang="en-US" b="1" dirty="0" err="1">
                <a:solidFill>
                  <a:srgbClr val="FF0000"/>
                </a:solidFill>
              </a:rPr>
              <a:t>ActionEvent</a:t>
            </a:r>
            <a:r>
              <a:rPr lang="en-US" b="1" dirty="0">
                <a:solidFill>
                  <a:srgbClr val="FF0000"/>
                </a:solidFill>
              </a:rPr>
              <a:t> e</a:t>
            </a:r>
            <a:r>
              <a:rPr lang="en-US" b="1" dirty="0"/>
              <a:t>){</a:t>
            </a:r>
          </a:p>
          <a:p>
            <a:r>
              <a:rPr lang="en-US" b="1" dirty="0"/>
              <a:t>if(</a:t>
            </a:r>
            <a:r>
              <a:rPr lang="en-US" b="1" dirty="0" err="1"/>
              <a:t>e.getSource</a:t>
            </a:r>
            <a:r>
              <a:rPr lang="en-US" b="1" dirty="0"/>
              <a:t>()==btn1){</a:t>
            </a:r>
            <a:r>
              <a:rPr lang="en-US" b="1" dirty="0" err="1"/>
              <a:t>c.setBackground</a:t>
            </a:r>
            <a:r>
              <a:rPr lang="en-US" b="1" dirty="0"/>
              <a:t>(</a:t>
            </a:r>
            <a:r>
              <a:rPr lang="en-US" b="1" dirty="0" err="1"/>
              <a:t>Color.RED</a:t>
            </a:r>
            <a:r>
              <a:rPr lang="en-US" b="1" dirty="0"/>
              <a:t>);}</a:t>
            </a:r>
          </a:p>
          <a:p>
            <a:r>
              <a:rPr lang="en-US" b="1" dirty="0"/>
              <a:t>if(</a:t>
            </a:r>
            <a:r>
              <a:rPr lang="en-US" b="1" dirty="0" err="1"/>
              <a:t>e.getSource</a:t>
            </a:r>
            <a:r>
              <a:rPr lang="en-US" b="1" dirty="0"/>
              <a:t>()==btn2){</a:t>
            </a:r>
            <a:r>
              <a:rPr lang="en-US" b="1" dirty="0" err="1"/>
              <a:t>c.setBackground</a:t>
            </a:r>
            <a:r>
              <a:rPr lang="en-US" b="1" dirty="0"/>
              <a:t>(</a:t>
            </a:r>
            <a:r>
              <a:rPr lang="en-US" b="1" dirty="0" err="1"/>
              <a:t>Color.YELLOW</a:t>
            </a:r>
            <a:r>
              <a:rPr lang="en-US" b="1" dirty="0"/>
              <a:t>);}</a:t>
            </a:r>
          </a:p>
          <a:p>
            <a:r>
              <a:rPr lang="en-US" b="1" dirty="0"/>
              <a:t>if(</a:t>
            </a:r>
            <a:r>
              <a:rPr lang="en-US" b="1" dirty="0" err="1"/>
              <a:t>e.getSource</a:t>
            </a:r>
            <a:r>
              <a:rPr lang="en-US" b="1" dirty="0"/>
              <a:t>()==btn3){</a:t>
            </a:r>
            <a:r>
              <a:rPr lang="en-US" b="1" dirty="0" err="1"/>
              <a:t>c.setBackground</a:t>
            </a:r>
            <a:r>
              <a:rPr lang="en-US" b="1" dirty="0"/>
              <a:t>(</a:t>
            </a:r>
            <a:r>
              <a:rPr lang="en-US" b="1" dirty="0" err="1"/>
              <a:t>Color.GREEN</a:t>
            </a:r>
            <a:r>
              <a:rPr lang="en-US" b="1" dirty="0" smtClean="0"/>
              <a:t>);} }}</a:t>
            </a:r>
            <a:endParaRPr lang="en-US" b="1" dirty="0"/>
          </a:p>
          <a:p>
            <a:r>
              <a:rPr lang="en-US" b="1" dirty="0"/>
              <a:t>class </a:t>
            </a:r>
            <a:r>
              <a:rPr lang="en-US" b="1" dirty="0" err="1">
                <a:solidFill>
                  <a:srgbClr val="FF0000"/>
                </a:solidFill>
              </a:rPr>
              <a:t>ActionDemo</a:t>
            </a:r>
            <a:r>
              <a:rPr lang="en-US" b="1" dirty="0">
                <a:solidFill>
                  <a:srgbClr val="FF0000"/>
                </a:solidFill>
              </a:rPr>
              <a:t>{</a:t>
            </a:r>
          </a:p>
          <a:p>
            <a:r>
              <a:rPr lang="en-US" b="1" dirty="0">
                <a:solidFill>
                  <a:srgbClr val="FF0000"/>
                </a:solidFill>
              </a:rPr>
              <a:t>public static void  main(String[] </a:t>
            </a:r>
            <a:r>
              <a:rPr lang="en-US" b="1" dirty="0" err="1">
                <a:solidFill>
                  <a:srgbClr val="FF0000"/>
                </a:solidFill>
              </a:rPr>
              <a:t>args</a:t>
            </a:r>
            <a:r>
              <a:rPr lang="en-US" b="1" dirty="0">
                <a:solidFill>
                  <a:srgbClr val="FF0000"/>
                </a:solidFill>
              </a:rPr>
              <a:t>){</a:t>
            </a:r>
          </a:p>
          <a:p>
            <a:r>
              <a:rPr lang="en-US" b="1" dirty="0" err="1">
                <a:solidFill>
                  <a:srgbClr val="FF0000"/>
                </a:solidFill>
              </a:rPr>
              <a:t>MyFrame</a:t>
            </a:r>
            <a:r>
              <a:rPr lang="en-US" b="1" dirty="0">
                <a:solidFill>
                  <a:srgbClr val="FF0000"/>
                </a:solidFill>
              </a:rPr>
              <a:t> f=new </a:t>
            </a:r>
            <a:r>
              <a:rPr lang="en-US" b="1" dirty="0" err="1">
                <a:solidFill>
                  <a:srgbClr val="FF0000"/>
                </a:solidFill>
              </a:rPr>
              <a:t>MyFrame</a:t>
            </a:r>
            <a:r>
              <a:rPr lang="en-US" b="1" dirty="0">
                <a:solidFill>
                  <a:srgbClr val="FF0000"/>
                </a:solidFill>
              </a:rPr>
              <a:t>();</a:t>
            </a:r>
          </a:p>
          <a:p>
            <a:r>
              <a:rPr lang="en-US" b="1" dirty="0" err="1"/>
              <a:t>f.setTitle</a:t>
            </a:r>
            <a:r>
              <a:rPr lang="en-US" b="1" dirty="0"/>
              <a:t>("Action Demo</a:t>
            </a:r>
            <a:r>
              <a:rPr lang="en-US" b="1" dirty="0" smtClean="0"/>
              <a:t>");  </a:t>
            </a:r>
            <a:r>
              <a:rPr lang="en-US" b="1" dirty="0" err="1" smtClean="0"/>
              <a:t>f.setVisible</a:t>
            </a:r>
            <a:r>
              <a:rPr lang="en-US" b="1" dirty="0" smtClean="0"/>
              <a:t>(true</a:t>
            </a:r>
            <a:r>
              <a:rPr lang="en-US" b="1" dirty="0"/>
              <a:t>);</a:t>
            </a:r>
          </a:p>
          <a:p>
            <a:r>
              <a:rPr lang="en-US" b="1" dirty="0" err="1"/>
              <a:t>f.setDefaultCloseOperation</a:t>
            </a:r>
            <a:r>
              <a:rPr lang="en-US" b="1" dirty="0"/>
              <a:t>(</a:t>
            </a:r>
            <a:r>
              <a:rPr lang="en-US" b="1" dirty="0" err="1"/>
              <a:t>JFrame.EXIT_ON_CLOSE</a:t>
            </a:r>
            <a:r>
              <a:rPr lang="en-US" b="1" dirty="0"/>
              <a:t>);</a:t>
            </a:r>
          </a:p>
          <a:p>
            <a:r>
              <a:rPr lang="en-US" b="1" dirty="0" err="1"/>
              <a:t>f.setBounds</a:t>
            </a:r>
            <a:r>
              <a:rPr lang="en-US" b="1" dirty="0"/>
              <a:t>(100,50,70,100</a:t>
            </a:r>
            <a:r>
              <a:rPr lang="en-US" b="1" dirty="0" smtClean="0"/>
              <a:t>);  }}</a:t>
            </a:r>
            <a:endParaRPr lang="en-US" b="1" dirty="0"/>
          </a:p>
        </p:txBody>
      </p:sp>
      <p:pic>
        <p:nvPicPr>
          <p:cNvPr id="3" name="Picture 2"/>
          <p:cNvPicPr>
            <a:picLocks noChangeAspect="1"/>
          </p:cNvPicPr>
          <p:nvPr/>
        </p:nvPicPr>
        <p:blipFill>
          <a:blip r:embed="rId2"/>
          <a:stretch>
            <a:fillRect/>
          </a:stretch>
        </p:blipFill>
        <p:spPr>
          <a:xfrm>
            <a:off x="7302137" y="483326"/>
            <a:ext cx="4781005" cy="3611879"/>
          </a:xfrm>
          <a:prstGeom prst="rect">
            <a:avLst/>
          </a:prstGeom>
        </p:spPr>
      </p:pic>
    </p:spTree>
    <p:extLst>
      <p:ext uri="{BB962C8B-B14F-4D97-AF65-F5344CB8AC3E}">
        <p14:creationId xmlns:p14="http://schemas.microsoft.com/office/powerpoint/2010/main" val="250482460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5943" y="0"/>
            <a:ext cx="11878491" cy="7017306"/>
          </a:xfrm>
          <a:prstGeom prst="rect">
            <a:avLst/>
          </a:prstGeom>
        </p:spPr>
        <p:txBody>
          <a:bodyPr wrap="square">
            <a:spAutoFit/>
          </a:bodyPr>
          <a:lstStyle/>
          <a:p>
            <a:r>
              <a:rPr lang="en-US" b="1" dirty="0"/>
              <a:t>import </a:t>
            </a:r>
            <a:r>
              <a:rPr lang="en-US" b="1" dirty="0" err="1"/>
              <a:t>java.awt</a:t>
            </a:r>
            <a:r>
              <a:rPr lang="en-US" b="1" dirty="0"/>
              <a:t>.*;</a:t>
            </a:r>
          </a:p>
          <a:p>
            <a:r>
              <a:rPr lang="en-US" b="1" dirty="0" smtClean="0"/>
              <a:t>import </a:t>
            </a:r>
            <a:r>
              <a:rPr lang="en-US" b="1" dirty="0" err="1" smtClean="0"/>
              <a:t>javax.swing</a:t>
            </a:r>
            <a:r>
              <a:rPr lang="en-US" b="1" dirty="0" smtClean="0"/>
              <a:t>.*;</a:t>
            </a:r>
          </a:p>
          <a:p>
            <a:r>
              <a:rPr lang="en-US" b="1" dirty="0" smtClean="0"/>
              <a:t>import </a:t>
            </a:r>
            <a:r>
              <a:rPr lang="en-US" b="1" dirty="0" err="1"/>
              <a:t>java.awt.event</a:t>
            </a:r>
            <a:r>
              <a:rPr lang="en-US" b="1" dirty="0"/>
              <a:t>.*; </a:t>
            </a:r>
          </a:p>
          <a:p>
            <a:r>
              <a:rPr lang="en-US" b="1" dirty="0"/>
              <a:t>class </a:t>
            </a:r>
            <a:r>
              <a:rPr lang="en-US" b="1" dirty="0" err="1">
                <a:solidFill>
                  <a:srgbClr val="FF0000"/>
                </a:solidFill>
              </a:rPr>
              <a:t>LoginFrame</a:t>
            </a:r>
            <a:r>
              <a:rPr lang="en-US" b="1" dirty="0"/>
              <a:t> extends </a:t>
            </a:r>
            <a:r>
              <a:rPr lang="en-US" b="1" dirty="0" err="1"/>
              <a:t>JFrame</a:t>
            </a:r>
            <a:r>
              <a:rPr lang="en-US" b="1" dirty="0"/>
              <a:t> implements </a:t>
            </a:r>
            <a:r>
              <a:rPr lang="en-US" b="1" dirty="0" err="1"/>
              <a:t>ActionListener</a:t>
            </a:r>
            <a:r>
              <a:rPr lang="en-US" b="1" dirty="0"/>
              <a:t>{</a:t>
            </a:r>
          </a:p>
          <a:p>
            <a:r>
              <a:rPr lang="en-US" b="1" dirty="0"/>
              <a:t>Container c; </a:t>
            </a:r>
            <a:r>
              <a:rPr lang="en-US" b="1" dirty="0" err="1">
                <a:solidFill>
                  <a:srgbClr val="FF0000"/>
                </a:solidFill>
              </a:rPr>
              <a:t>JButton</a:t>
            </a:r>
            <a:r>
              <a:rPr lang="en-US" b="1" dirty="0">
                <a:solidFill>
                  <a:srgbClr val="FF0000"/>
                </a:solidFill>
              </a:rPr>
              <a:t> </a:t>
            </a:r>
            <a:r>
              <a:rPr lang="en-US" b="1" dirty="0" err="1">
                <a:solidFill>
                  <a:srgbClr val="FF0000"/>
                </a:solidFill>
              </a:rPr>
              <a:t>btn</a:t>
            </a:r>
            <a:r>
              <a:rPr lang="en-US" b="1" dirty="0">
                <a:solidFill>
                  <a:srgbClr val="FF0000"/>
                </a:solidFill>
              </a:rPr>
              <a:t>=new </a:t>
            </a:r>
            <a:r>
              <a:rPr lang="en-US" b="1" dirty="0" err="1">
                <a:solidFill>
                  <a:srgbClr val="FF0000"/>
                </a:solidFill>
              </a:rPr>
              <a:t>JButton</a:t>
            </a:r>
            <a:r>
              <a:rPr lang="en-US" b="1" dirty="0">
                <a:solidFill>
                  <a:srgbClr val="FF0000"/>
                </a:solidFill>
              </a:rPr>
              <a:t>("Click</a:t>
            </a:r>
            <a:r>
              <a:rPr lang="en-US" b="1" dirty="0" smtClean="0">
                <a:solidFill>
                  <a:srgbClr val="FF0000"/>
                </a:solidFill>
              </a:rPr>
              <a:t>");</a:t>
            </a:r>
            <a:endParaRPr lang="en-US" b="1" dirty="0">
              <a:solidFill>
                <a:srgbClr val="FF0000"/>
              </a:solidFill>
            </a:endParaRPr>
          </a:p>
          <a:p>
            <a:r>
              <a:rPr lang="en-US" b="1" dirty="0" err="1">
                <a:solidFill>
                  <a:srgbClr val="FF0000"/>
                </a:solidFill>
              </a:rPr>
              <a:t>JLabel</a:t>
            </a:r>
            <a:r>
              <a:rPr lang="en-US" b="1" dirty="0">
                <a:solidFill>
                  <a:srgbClr val="FF0000"/>
                </a:solidFill>
              </a:rPr>
              <a:t> username=new </a:t>
            </a:r>
            <a:r>
              <a:rPr lang="en-US" b="1" dirty="0" err="1">
                <a:solidFill>
                  <a:srgbClr val="FF0000"/>
                </a:solidFill>
              </a:rPr>
              <a:t>JLabel</a:t>
            </a:r>
            <a:r>
              <a:rPr lang="en-US" b="1" dirty="0">
                <a:solidFill>
                  <a:srgbClr val="FF0000"/>
                </a:solidFill>
              </a:rPr>
              <a:t>("Username</a:t>
            </a:r>
            <a:r>
              <a:rPr lang="en-US" b="1" dirty="0" smtClean="0">
                <a:solidFill>
                  <a:srgbClr val="FF0000"/>
                </a:solidFill>
              </a:rPr>
              <a:t>"); </a:t>
            </a:r>
            <a:r>
              <a:rPr lang="en-US" b="1" dirty="0" err="1" smtClean="0">
                <a:solidFill>
                  <a:srgbClr val="FF0000"/>
                </a:solidFill>
              </a:rPr>
              <a:t>JLabel</a:t>
            </a:r>
            <a:r>
              <a:rPr lang="en-US" b="1" dirty="0" smtClean="0">
                <a:solidFill>
                  <a:srgbClr val="FF0000"/>
                </a:solidFill>
              </a:rPr>
              <a:t> </a:t>
            </a:r>
            <a:r>
              <a:rPr lang="en-US" b="1" dirty="0">
                <a:solidFill>
                  <a:srgbClr val="FF0000"/>
                </a:solidFill>
              </a:rPr>
              <a:t>password=new </a:t>
            </a:r>
            <a:r>
              <a:rPr lang="en-US" b="1" dirty="0" err="1">
                <a:solidFill>
                  <a:srgbClr val="FF0000"/>
                </a:solidFill>
              </a:rPr>
              <a:t>JLabel</a:t>
            </a:r>
            <a:r>
              <a:rPr lang="en-US" b="1" dirty="0">
                <a:solidFill>
                  <a:srgbClr val="FF0000"/>
                </a:solidFill>
              </a:rPr>
              <a:t>("Password");</a:t>
            </a:r>
          </a:p>
          <a:p>
            <a:r>
              <a:rPr lang="en-US" b="1" dirty="0" err="1">
                <a:solidFill>
                  <a:srgbClr val="FF0000"/>
                </a:solidFill>
              </a:rPr>
              <a:t>JTextField</a:t>
            </a:r>
            <a:r>
              <a:rPr lang="en-US" b="1" dirty="0">
                <a:solidFill>
                  <a:srgbClr val="FF0000"/>
                </a:solidFill>
              </a:rPr>
              <a:t> </a:t>
            </a:r>
            <a:r>
              <a:rPr lang="en-US" b="1" dirty="0" err="1">
                <a:solidFill>
                  <a:srgbClr val="FF0000"/>
                </a:solidFill>
              </a:rPr>
              <a:t>user_tf</a:t>
            </a:r>
            <a:r>
              <a:rPr lang="en-US" b="1" dirty="0">
                <a:solidFill>
                  <a:srgbClr val="FF0000"/>
                </a:solidFill>
              </a:rPr>
              <a:t>=new </a:t>
            </a:r>
            <a:r>
              <a:rPr lang="en-US" b="1" dirty="0" err="1">
                <a:solidFill>
                  <a:srgbClr val="FF0000"/>
                </a:solidFill>
              </a:rPr>
              <a:t>JTextField</a:t>
            </a:r>
            <a:r>
              <a:rPr lang="en-US" b="1" dirty="0" smtClean="0">
                <a:solidFill>
                  <a:srgbClr val="FF0000"/>
                </a:solidFill>
              </a:rPr>
              <a:t>(); </a:t>
            </a:r>
            <a:r>
              <a:rPr lang="en-US" b="1" dirty="0" err="1" smtClean="0">
                <a:solidFill>
                  <a:srgbClr val="FF0000"/>
                </a:solidFill>
              </a:rPr>
              <a:t>JTextField</a:t>
            </a:r>
            <a:r>
              <a:rPr lang="en-US" b="1" dirty="0" smtClean="0">
                <a:solidFill>
                  <a:srgbClr val="FF0000"/>
                </a:solidFill>
              </a:rPr>
              <a:t> </a:t>
            </a:r>
            <a:r>
              <a:rPr lang="en-US" b="1" dirty="0" err="1">
                <a:solidFill>
                  <a:srgbClr val="FF0000"/>
                </a:solidFill>
              </a:rPr>
              <a:t>user_pf</a:t>
            </a:r>
            <a:r>
              <a:rPr lang="en-US" b="1" dirty="0">
                <a:solidFill>
                  <a:srgbClr val="FF0000"/>
                </a:solidFill>
              </a:rPr>
              <a:t>=new </a:t>
            </a:r>
            <a:r>
              <a:rPr lang="en-US" b="1" dirty="0" err="1">
                <a:solidFill>
                  <a:srgbClr val="FF0000"/>
                </a:solidFill>
              </a:rPr>
              <a:t>JTextField</a:t>
            </a:r>
            <a:r>
              <a:rPr lang="en-US" b="1" dirty="0">
                <a:solidFill>
                  <a:srgbClr val="FF0000"/>
                </a:solidFill>
              </a:rPr>
              <a:t>();</a:t>
            </a:r>
          </a:p>
          <a:p>
            <a:r>
              <a:rPr lang="en-US" b="1" dirty="0" err="1" smtClean="0"/>
              <a:t>LoginFrame</a:t>
            </a:r>
            <a:r>
              <a:rPr lang="en-US" b="1" dirty="0" smtClean="0"/>
              <a:t>(){</a:t>
            </a:r>
          </a:p>
          <a:p>
            <a:r>
              <a:rPr lang="en-US" b="1" dirty="0" smtClean="0">
                <a:solidFill>
                  <a:srgbClr val="0070C0"/>
                </a:solidFill>
              </a:rPr>
              <a:t>c=</a:t>
            </a:r>
            <a:r>
              <a:rPr lang="en-US" b="1" dirty="0" err="1" smtClean="0">
                <a:solidFill>
                  <a:srgbClr val="0070C0"/>
                </a:solidFill>
              </a:rPr>
              <a:t>this.getContentPane</a:t>
            </a:r>
            <a:r>
              <a:rPr lang="en-US" b="1" dirty="0" smtClean="0">
                <a:solidFill>
                  <a:srgbClr val="0070C0"/>
                </a:solidFill>
              </a:rPr>
              <a:t>(); </a:t>
            </a:r>
            <a:r>
              <a:rPr lang="en-US" b="1" dirty="0" err="1" smtClean="0">
                <a:solidFill>
                  <a:srgbClr val="0070C0"/>
                </a:solidFill>
              </a:rPr>
              <a:t>c.setLayout</a:t>
            </a:r>
            <a:r>
              <a:rPr lang="en-US" b="1" dirty="0" smtClean="0">
                <a:solidFill>
                  <a:srgbClr val="0070C0"/>
                </a:solidFill>
              </a:rPr>
              <a:t>(null); </a:t>
            </a:r>
            <a:r>
              <a:rPr lang="en-US" b="1" dirty="0" err="1" smtClean="0">
                <a:solidFill>
                  <a:srgbClr val="0070C0"/>
                </a:solidFill>
              </a:rPr>
              <a:t>c.setBackground</a:t>
            </a:r>
            <a:r>
              <a:rPr lang="en-US" b="1" dirty="0" smtClean="0">
                <a:solidFill>
                  <a:srgbClr val="0070C0"/>
                </a:solidFill>
              </a:rPr>
              <a:t>(</a:t>
            </a:r>
            <a:r>
              <a:rPr lang="en-US" b="1" dirty="0" err="1" smtClean="0">
                <a:solidFill>
                  <a:srgbClr val="0070C0"/>
                </a:solidFill>
              </a:rPr>
              <a:t>Color.YELLOW</a:t>
            </a:r>
            <a:r>
              <a:rPr lang="en-US" b="1" dirty="0" smtClean="0">
                <a:solidFill>
                  <a:srgbClr val="0070C0"/>
                </a:solidFill>
              </a:rPr>
              <a:t>);</a:t>
            </a:r>
          </a:p>
          <a:p>
            <a:r>
              <a:rPr lang="en-US" b="1" dirty="0" err="1" smtClean="0">
                <a:solidFill>
                  <a:srgbClr val="0070C0"/>
                </a:solidFill>
              </a:rPr>
              <a:t>username.setBounds</a:t>
            </a:r>
            <a:r>
              <a:rPr lang="en-US" b="1" dirty="0" smtClean="0">
                <a:solidFill>
                  <a:srgbClr val="0070C0"/>
                </a:solidFill>
              </a:rPr>
              <a:t>(100,50,100,40); </a:t>
            </a:r>
            <a:r>
              <a:rPr lang="en-US" b="1" dirty="0" err="1" smtClean="0">
                <a:solidFill>
                  <a:srgbClr val="0070C0"/>
                </a:solidFill>
              </a:rPr>
              <a:t>password.setBounds</a:t>
            </a:r>
            <a:r>
              <a:rPr lang="en-US" b="1" dirty="0" smtClean="0">
                <a:solidFill>
                  <a:srgbClr val="0070C0"/>
                </a:solidFill>
              </a:rPr>
              <a:t>(100,150,100,40</a:t>
            </a:r>
            <a:r>
              <a:rPr lang="en-US" b="1" dirty="0">
                <a:solidFill>
                  <a:srgbClr val="0070C0"/>
                </a:solidFill>
              </a:rPr>
              <a:t>); </a:t>
            </a:r>
            <a:r>
              <a:rPr lang="en-US" b="1" dirty="0" smtClean="0">
                <a:solidFill>
                  <a:srgbClr val="0070C0"/>
                </a:solidFill>
              </a:rPr>
              <a:t>Font </a:t>
            </a:r>
            <a:r>
              <a:rPr lang="en-US" b="1" dirty="0">
                <a:solidFill>
                  <a:srgbClr val="0070C0"/>
                </a:solidFill>
              </a:rPr>
              <a:t>f=new Font("Arial",Font.BOLD,20</a:t>
            </a:r>
            <a:r>
              <a:rPr lang="en-US" b="1" dirty="0" smtClean="0">
                <a:solidFill>
                  <a:srgbClr val="0070C0"/>
                </a:solidFill>
              </a:rPr>
              <a:t>); </a:t>
            </a:r>
            <a:r>
              <a:rPr lang="en-US" b="1" dirty="0" err="1" smtClean="0">
                <a:solidFill>
                  <a:srgbClr val="0070C0"/>
                </a:solidFill>
              </a:rPr>
              <a:t>username.setFont</a:t>
            </a:r>
            <a:r>
              <a:rPr lang="en-US" b="1" dirty="0" smtClean="0">
                <a:solidFill>
                  <a:srgbClr val="0070C0"/>
                </a:solidFill>
              </a:rPr>
              <a:t>(f); </a:t>
            </a:r>
            <a:r>
              <a:rPr lang="en-US" b="1" dirty="0" err="1" smtClean="0">
                <a:solidFill>
                  <a:srgbClr val="0070C0"/>
                </a:solidFill>
              </a:rPr>
              <a:t>password.setFont</a:t>
            </a:r>
            <a:r>
              <a:rPr lang="en-US" b="1" dirty="0" smtClean="0">
                <a:solidFill>
                  <a:srgbClr val="0070C0"/>
                </a:solidFill>
              </a:rPr>
              <a:t>(f); </a:t>
            </a:r>
            <a:r>
              <a:rPr lang="en-US" b="1" dirty="0" err="1" smtClean="0">
                <a:solidFill>
                  <a:srgbClr val="0070C0"/>
                </a:solidFill>
              </a:rPr>
              <a:t>user_tf.setFont</a:t>
            </a:r>
            <a:r>
              <a:rPr lang="en-US" b="1" dirty="0" smtClean="0">
                <a:solidFill>
                  <a:srgbClr val="0070C0"/>
                </a:solidFill>
              </a:rPr>
              <a:t>(f); </a:t>
            </a:r>
            <a:r>
              <a:rPr lang="en-US" b="1" dirty="0" err="1" smtClean="0">
                <a:solidFill>
                  <a:srgbClr val="0070C0"/>
                </a:solidFill>
              </a:rPr>
              <a:t>user_pf.setFont</a:t>
            </a:r>
            <a:r>
              <a:rPr lang="en-US" b="1" dirty="0" smtClean="0">
                <a:solidFill>
                  <a:srgbClr val="0070C0"/>
                </a:solidFill>
              </a:rPr>
              <a:t>(f); </a:t>
            </a:r>
            <a:r>
              <a:rPr lang="en-US" b="1" dirty="0" err="1" smtClean="0">
                <a:solidFill>
                  <a:srgbClr val="0070C0"/>
                </a:solidFill>
              </a:rPr>
              <a:t>btn.setFont</a:t>
            </a:r>
            <a:r>
              <a:rPr lang="en-US" b="1" dirty="0" smtClean="0">
                <a:solidFill>
                  <a:srgbClr val="0070C0"/>
                </a:solidFill>
              </a:rPr>
              <a:t>(</a:t>
            </a:r>
            <a:r>
              <a:rPr lang="en-US" b="1" dirty="0" smtClean="0"/>
              <a:t>f</a:t>
            </a:r>
            <a:r>
              <a:rPr lang="en-US" b="1" dirty="0">
                <a:solidFill>
                  <a:srgbClr val="0070C0"/>
                </a:solidFill>
              </a:rPr>
              <a:t>);</a:t>
            </a:r>
          </a:p>
          <a:p>
            <a:r>
              <a:rPr lang="en-US" b="1" dirty="0" err="1">
                <a:solidFill>
                  <a:srgbClr val="0070C0"/>
                </a:solidFill>
              </a:rPr>
              <a:t>user_tf.setBounds</a:t>
            </a:r>
            <a:r>
              <a:rPr lang="en-US" b="1" dirty="0">
                <a:solidFill>
                  <a:srgbClr val="0070C0"/>
                </a:solidFill>
              </a:rPr>
              <a:t>(250,50,150,50</a:t>
            </a:r>
            <a:r>
              <a:rPr lang="en-US" b="1" dirty="0" smtClean="0">
                <a:solidFill>
                  <a:srgbClr val="0070C0"/>
                </a:solidFill>
              </a:rPr>
              <a:t>); </a:t>
            </a:r>
            <a:r>
              <a:rPr lang="en-US" b="1" dirty="0" err="1" smtClean="0">
                <a:solidFill>
                  <a:srgbClr val="0070C0"/>
                </a:solidFill>
              </a:rPr>
              <a:t>user_pf.setBounds</a:t>
            </a:r>
            <a:r>
              <a:rPr lang="en-US" b="1" dirty="0" smtClean="0">
                <a:solidFill>
                  <a:srgbClr val="0070C0"/>
                </a:solidFill>
              </a:rPr>
              <a:t>(250,150,150,50</a:t>
            </a:r>
            <a:r>
              <a:rPr lang="en-US" b="1" dirty="0">
                <a:solidFill>
                  <a:srgbClr val="0070C0"/>
                </a:solidFill>
              </a:rPr>
              <a:t>);</a:t>
            </a:r>
          </a:p>
          <a:p>
            <a:r>
              <a:rPr lang="en-US" b="1" dirty="0" err="1">
                <a:solidFill>
                  <a:srgbClr val="0070C0"/>
                </a:solidFill>
              </a:rPr>
              <a:t>btn.setBounds</a:t>
            </a:r>
            <a:r>
              <a:rPr lang="en-US" b="1" dirty="0">
                <a:solidFill>
                  <a:srgbClr val="0070C0"/>
                </a:solidFill>
              </a:rPr>
              <a:t>(350,240,350,40</a:t>
            </a:r>
            <a:r>
              <a:rPr lang="en-US" b="1" dirty="0" smtClean="0">
                <a:solidFill>
                  <a:srgbClr val="0070C0"/>
                </a:solidFill>
              </a:rPr>
              <a:t>); </a:t>
            </a:r>
            <a:r>
              <a:rPr lang="en-US" b="1" dirty="0" err="1" smtClean="0">
                <a:solidFill>
                  <a:srgbClr val="0070C0"/>
                </a:solidFill>
              </a:rPr>
              <a:t>btn.addActionListener</a:t>
            </a:r>
            <a:r>
              <a:rPr lang="en-US" b="1" dirty="0" smtClean="0">
                <a:solidFill>
                  <a:srgbClr val="0070C0"/>
                </a:solidFill>
              </a:rPr>
              <a:t>(this</a:t>
            </a:r>
            <a:r>
              <a:rPr lang="en-US" b="1" dirty="0">
                <a:solidFill>
                  <a:srgbClr val="0070C0"/>
                </a:solidFill>
              </a:rPr>
              <a:t>);</a:t>
            </a:r>
          </a:p>
          <a:p>
            <a:r>
              <a:rPr lang="en-US" b="1" dirty="0" err="1"/>
              <a:t>c.add</a:t>
            </a:r>
            <a:r>
              <a:rPr lang="en-US" b="1" dirty="0"/>
              <a:t>(username</a:t>
            </a:r>
            <a:r>
              <a:rPr lang="en-US" b="1" dirty="0" smtClean="0"/>
              <a:t>); </a:t>
            </a:r>
            <a:r>
              <a:rPr lang="en-US" b="1" dirty="0" err="1" smtClean="0"/>
              <a:t>c.add</a:t>
            </a:r>
            <a:r>
              <a:rPr lang="en-US" b="1" dirty="0" smtClean="0"/>
              <a:t>(password</a:t>
            </a:r>
            <a:r>
              <a:rPr lang="en-US" b="1" dirty="0"/>
              <a:t>); </a:t>
            </a:r>
            <a:r>
              <a:rPr lang="en-US" b="1" dirty="0" smtClean="0"/>
              <a:t> </a:t>
            </a:r>
            <a:r>
              <a:rPr lang="en-US" b="1" dirty="0" err="1" smtClean="0"/>
              <a:t>c.add</a:t>
            </a:r>
            <a:r>
              <a:rPr lang="en-US" b="1" dirty="0" smtClean="0"/>
              <a:t>(</a:t>
            </a:r>
            <a:r>
              <a:rPr lang="en-US" b="1" dirty="0" err="1" smtClean="0"/>
              <a:t>user_tf</a:t>
            </a:r>
            <a:r>
              <a:rPr lang="en-US" b="1" dirty="0" smtClean="0"/>
              <a:t>); </a:t>
            </a:r>
            <a:r>
              <a:rPr lang="en-US" b="1" dirty="0" err="1" smtClean="0"/>
              <a:t>c.add</a:t>
            </a:r>
            <a:r>
              <a:rPr lang="en-US" b="1" dirty="0" smtClean="0"/>
              <a:t>(</a:t>
            </a:r>
            <a:r>
              <a:rPr lang="en-US" b="1" dirty="0" err="1" smtClean="0"/>
              <a:t>user_pf</a:t>
            </a:r>
            <a:r>
              <a:rPr lang="en-US" b="1" dirty="0"/>
              <a:t>); </a:t>
            </a:r>
            <a:r>
              <a:rPr lang="en-US" b="1" dirty="0" smtClean="0"/>
              <a:t> </a:t>
            </a:r>
            <a:r>
              <a:rPr lang="en-US" b="1" dirty="0" err="1" smtClean="0"/>
              <a:t>c.add</a:t>
            </a:r>
            <a:r>
              <a:rPr lang="en-US" b="1" dirty="0" smtClean="0"/>
              <a:t>(</a:t>
            </a:r>
            <a:r>
              <a:rPr lang="en-US" b="1" dirty="0" err="1" smtClean="0"/>
              <a:t>btn</a:t>
            </a:r>
            <a:r>
              <a:rPr lang="en-US" b="1" dirty="0">
                <a:solidFill>
                  <a:srgbClr val="0070C0"/>
                </a:solidFill>
              </a:rPr>
              <a:t>);}</a:t>
            </a:r>
          </a:p>
          <a:p>
            <a:r>
              <a:rPr lang="en-US" b="1" dirty="0">
                <a:solidFill>
                  <a:srgbClr val="FF0000"/>
                </a:solidFill>
              </a:rPr>
              <a:t>public void </a:t>
            </a:r>
            <a:r>
              <a:rPr lang="en-US" b="1" dirty="0" err="1">
                <a:solidFill>
                  <a:srgbClr val="FF0000"/>
                </a:solidFill>
              </a:rPr>
              <a:t>actionPerformed</a:t>
            </a:r>
            <a:r>
              <a:rPr lang="en-US" b="1" dirty="0">
                <a:solidFill>
                  <a:srgbClr val="FF0000"/>
                </a:solidFill>
              </a:rPr>
              <a:t>(</a:t>
            </a:r>
            <a:r>
              <a:rPr lang="en-US" b="1" dirty="0" err="1">
                <a:solidFill>
                  <a:srgbClr val="FF0000"/>
                </a:solidFill>
              </a:rPr>
              <a:t>ActionEvent</a:t>
            </a:r>
            <a:r>
              <a:rPr lang="en-US" b="1" dirty="0">
                <a:solidFill>
                  <a:srgbClr val="FF0000"/>
                </a:solidFill>
              </a:rPr>
              <a:t> event){</a:t>
            </a:r>
          </a:p>
          <a:p>
            <a:r>
              <a:rPr lang="en-US" b="1" dirty="0">
                <a:solidFill>
                  <a:srgbClr val="FF0000"/>
                </a:solidFill>
              </a:rPr>
              <a:t>if(</a:t>
            </a:r>
            <a:r>
              <a:rPr lang="en-US" b="1" dirty="0" err="1">
                <a:solidFill>
                  <a:srgbClr val="FF0000"/>
                </a:solidFill>
              </a:rPr>
              <a:t>event.getSource</a:t>
            </a:r>
            <a:r>
              <a:rPr lang="en-US" b="1" dirty="0">
                <a:solidFill>
                  <a:srgbClr val="FF0000"/>
                </a:solidFill>
              </a:rPr>
              <a:t>()==</a:t>
            </a:r>
            <a:r>
              <a:rPr lang="en-US" b="1" dirty="0" err="1">
                <a:solidFill>
                  <a:srgbClr val="FF0000"/>
                </a:solidFill>
              </a:rPr>
              <a:t>btn</a:t>
            </a:r>
            <a:r>
              <a:rPr lang="en-US" b="1" dirty="0">
                <a:solidFill>
                  <a:srgbClr val="FF0000"/>
                </a:solidFill>
              </a:rPr>
              <a:t>){</a:t>
            </a:r>
          </a:p>
          <a:p>
            <a:r>
              <a:rPr lang="en-US" b="1" dirty="0">
                <a:solidFill>
                  <a:srgbClr val="FF0000"/>
                </a:solidFill>
              </a:rPr>
              <a:t>String user=</a:t>
            </a:r>
            <a:r>
              <a:rPr lang="en-US" b="1" dirty="0" err="1">
                <a:solidFill>
                  <a:srgbClr val="FF0000"/>
                </a:solidFill>
              </a:rPr>
              <a:t>username.getText</a:t>
            </a:r>
            <a:r>
              <a:rPr lang="en-US" b="1" dirty="0" smtClean="0">
                <a:solidFill>
                  <a:srgbClr val="FF0000"/>
                </a:solidFill>
              </a:rPr>
              <a:t>();                 String </a:t>
            </a:r>
            <a:r>
              <a:rPr lang="en-US" b="1" dirty="0">
                <a:solidFill>
                  <a:srgbClr val="FF0000"/>
                </a:solidFill>
              </a:rPr>
              <a:t>pass=</a:t>
            </a:r>
            <a:r>
              <a:rPr lang="en-US" b="1" dirty="0" err="1">
                <a:solidFill>
                  <a:srgbClr val="FF0000"/>
                </a:solidFill>
              </a:rPr>
              <a:t>password.getText</a:t>
            </a:r>
            <a:r>
              <a:rPr lang="en-US" b="1" dirty="0">
                <a:solidFill>
                  <a:srgbClr val="FF0000"/>
                </a:solidFill>
              </a:rPr>
              <a:t>();</a:t>
            </a:r>
          </a:p>
          <a:p>
            <a:r>
              <a:rPr lang="en-US" b="1" dirty="0"/>
              <a:t>if(</a:t>
            </a:r>
            <a:r>
              <a:rPr lang="en-US" b="1" dirty="0" err="1"/>
              <a:t>user.equals</a:t>
            </a:r>
            <a:r>
              <a:rPr lang="en-US" b="1" dirty="0"/>
              <a:t>("ABC")&amp;&amp; </a:t>
            </a:r>
            <a:r>
              <a:rPr lang="en-US" b="1" dirty="0" err="1"/>
              <a:t>pass.equals</a:t>
            </a:r>
            <a:r>
              <a:rPr lang="en-US" b="1" dirty="0"/>
              <a:t>("123</a:t>
            </a:r>
            <a:r>
              <a:rPr lang="en-US" b="1" dirty="0" smtClean="0"/>
              <a:t>")) { </a:t>
            </a:r>
            <a:r>
              <a:rPr lang="en-US" b="1" dirty="0" err="1" smtClean="0"/>
              <a:t>c.setBackground</a:t>
            </a:r>
            <a:r>
              <a:rPr lang="en-US" b="1" dirty="0" smtClean="0"/>
              <a:t>(</a:t>
            </a:r>
            <a:r>
              <a:rPr lang="en-US" b="1" dirty="0" err="1" smtClean="0"/>
              <a:t>Color.GREEN</a:t>
            </a:r>
            <a:r>
              <a:rPr lang="en-US" b="1" dirty="0" smtClean="0"/>
              <a:t>); }</a:t>
            </a:r>
            <a:endParaRPr lang="en-US" b="1" dirty="0"/>
          </a:p>
          <a:p>
            <a:r>
              <a:rPr lang="en-US" b="1" dirty="0"/>
              <a:t>else{</a:t>
            </a:r>
            <a:r>
              <a:rPr lang="en-US" b="1" dirty="0" err="1"/>
              <a:t>c.setBackground</a:t>
            </a:r>
            <a:r>
              <a:rPr lang="en-US" b="1" dirty="0"/>
              <a:t>(</a:t>
            </a:r>
            <a:r>
              <a:rPr lang="en-US" b="1" dirty="0" err="1"/>
              <a:t>Color.RED</a:t>
            </a:r>
            <a:r>
              <a:rPr lang="en-US" b="1" dirty="0"/>
              <a:t>);</a:t>
            </a:r>
          </a:p>
          <a:p>
            <a:r>
              <a:rPr lang="en-US" b="1" dirty="0" err="1">
                <a:solidFill>
                  <a:srgbClr val="FF0000"/>
                </a:solidFill>
              </a:rPr>
              <a:t>wrn.setBounds</a:t>
            </a:r>
            <a:r>
              <a:rPr lang="en-US" b="1" dirty="0">
                <a:solidFill>
                  <a:srgbClr val="FF0000"/>
                </a:solidFill>
              </a:rPr>
              <a:t>(300,300,400,40</a:t>
            </a:r>
            <a:r>
              <a:rPr lang="en-US" b="1" dirty="0" smtClean="0">
                <a:solidFill>
                  <a:srgbClr val="FF0000"/>
                </a:solidFill>
              </a:rPr>
              <a:t>);} }}</a:t>
            </a:r>
            <a:endParaRPr lang="en-US" b="1" dirty="0">
              <a:solidFill>
                <a:srgbClr val="FF0000"/>
              </a:solidFill>
            </a:endParaRPr>
          </a:p>
          <a:p>
            <a:r>
              <a:rPr lang="en-US" b="1" dirty="0" err="1"/>
              <a:t>JLabel</a:t>
            </a:r>
            <a:r>
              <a:rPr lang="en-US" b="1" dirty="0"/>
              <a:t> </a:t>
            </a:r>
            <a:r>
              <a:rPr lang="en-US" b="1" dirty="0" err="1"/>
              <a:t>wrn</a:t>
            </a:r>
            <a:r>
              <a:rPr lang="en-US" b="1" dirty="0"/>
              <a:t>=new </a:t>
            </a:r>
            <a:r>
              <a:rPr lang="en-US" b="1" dirty="0" err="1"/>
              <a:t>JLabel</a:t>
            </a:r>
            <a:r>
              <a:rPr lang="en-US" b="1" dirty="0"/>
              <a:t>("Wrong</a:t>
            </a:r>
            <a:r>
              <a:rPr lang="en-US" b="1" dirty="0" smtClean="0"/>
              <a:t>"); }</a:t>
            </a:r>
            <a:endParaRPr lang="en-US" b="1" dirty="0"/>
          </a:p>
          <a:p>
            <a:r>
              <a:rPr lang="en-US" b="1" dirty="0">
                <a:solidFill>
                  <a:srgbClr val="C00000"/>
                </a:solidFill>
              </a:rPr>
              <a:t>class </a:t>
            </a:r>
            <a:r>
              <a:rPr lang="en-US" b="1" dirty="0" err="1">
                <a:solidFill>
                  <a:srgbClr val="C00000"/>
                </a:solidFill>
              </a:rPr>
              <a:t>LoginDemo</a:t>
            </a:r>
            <a:r>
              <a:rPr lang="en-US" b="1" dirty="0" smtClean="0">
                <a:solidFill>
                  <a:srgbClr val="C00000"/>
                </a:solidFill>
              </a:rPr>
              <a:t>{    </a:t>
            </a:r>
          </a:p>
          <a:p>
            <a:r>
              <a:rPr lang="en-US" b="1" dirty="0" smtClean="0">
                <a:solidFill>
                  <a:srgbClr val="C00000"/>
                </a:solidFill>
              </a:rPr>
              <a:t>public </a:t>
            </a:r>
            <a:r>
              <a:rPr lang="en-US" b="1" dirty="0">
                <a:solidFill>
                  <a:srgbClr val="C00000"/>
                </a:solidFill>
              </a:rPr>
              <a:t>static void main(String[] </a:t>
            </a:r>
            <a:r>
              <a:rPr lang="en-US" b="1" dirty="0" err="1">
                <a:solidFill>
                  <a:srgbClr val="C00000"/>
                </a:solidFill>
              </a:rPr>
              <a:t>args</a:t>
            </a:r>
            <a:r>
              <a:rPr lang="en-US" b="1" dirty="0">
                <a:solidFill>
                  <a:srgbClr val="C00000"/>
                </a:solidFill>
              </a:rPr>
              <a:t>){</a:t>
            </a:r>
          </a:p>
          <a:p>
            <a:r>
              <a:rPr lang="en-US" b="1" dirty="0" err="1">
                <a:solidFill>
                  <a:srgbClr val="C00000"/>
                </a:solidFill>
              </a:rPr>
              <a:t>LoginFrame</a:t>
            </a:r>
            <a:r>
              <a:rPr lang="en-US" b="1" dirty="0">
                <a:solidFill>
                  <a:srgbClr val="C00000"/>
                </a:solidFill>
              </a:rPr>
              <a:t> f=new </a:t>
            </a:r>
            <a:r>
              <a:rPr lang="en-US" b="1" dirty="0" err="1">
                <a:solidFill>
                  <a:srgbClr val="C00000"/>
                </a:solidFill>
              </a:rPr>
              <a:t>LoginFrame</a:t>
            </a:r>
            <a:r>
              <a:rPr lang="en-US" b="1" dirty="0" smtClean="0">
                <a:solidFill>
                  <a:srgbClr val="C00000"/>
                </a:solidFill>
              </a:rPr>
              <a:t>(); </a:t>
            </a:r>
            <a:r>
              <a:rPr lang="en-US" b="1" dirty="0" err="1" smtClean="0"/>
              <a:t>f.setVisible</a:t>
            </a:r>
            <a:r>
              <a:rPr lang="en-US" b="1" dirty="0" smtClean="0"/>
              <a:t>(true</a:t>
            </a:r>
            <a:r>
              <a:rPr lang="en-US" b="1" dirty="0"/>
              <a:t>);</a:t>
            </a:r>
          </a:p>
          <a:p>
            <a:r>
              <a:rPr lang="en-US" b="1" dirty="0" err="1"/>
              <a:t>f.setDefaultCloseOperation</a:t>
            </a:r>
            <a:r>
              <a:rPr lang="en-US" b="1" dirty="0"/>
              <a:t>(</a:t>
            </a:r>
            <a:r>
              <a:rPr lang="en-US" b="1" dirty="0" err="1"/>
              <a:t>JFrame.EXIT_ON_CLOSE</a:t>
            </a:r>
            <a:r>
              <a:rPr lang="en-US" b="1" dirty="0" smtClean="0"/>
              <a:t>);  </a:t>
            </a:r>
            <a:r>
              <a:rPr lang="en-US" b="1" dirty="0" err="1" smtClean="0"/>
              <a:t>f.setBounds</a:t>
            </a:r>
            <a:r>
              <a:rPr lang="en-US" b="1" dirty="0" smtClean="0"/>
              <a:t>(200,100,500,300); </a:t>
            </a:r>
            <a:r>
              <a:rPr lang="en-US" b="1" dirty="0" smtClean="0">
                <a:solidFill>
                  <a:srgbClr val="C00000"/>
                </a:solidFill>
              </a:rPr>
              <a:t>}}</a:t>
            </a:r>
            <a:endParaRPr lang="en-US" b="1" dirty="0">
              <a:solidFill>
                <a:srgbClr val="C00000"/>
              </a:solidFill>
            </a:endParaRPr>
          </a:p>
        </p:txBody>
      </p:sp>
      <p:pic>
        <p:nvPicPr>
          <p:cNvPr id="3" name="Picture 2"/>
          <p:cNvPicPr>
            <a:picLocks noChangeAspect="1"/>
          </p:cNvPicPr>
          <p:nvPr/>
        </p:nvPicPr>
        <p:blipFill>
          <a:blip r:embed="rId2"/>
          <a:stretch>
            <a:fillRect/>
          </a:stretch>
        </p:blipFill>
        <p:spPr>
          <a:xfrm>
            <a:off x="7898403" y="0"/>
            <a:ext cx="4176031" cy="2638697"/>
          </a:xfrm>
          <a:prstGeom prst="rect">
            <a:avLst/>
          </a:prstGeom>
        </p:spPr>
      </p:pic>
    </p:spTree>
    <p:extLst>
      <p:ext uri="{BB962C8B-B14F-4D97-AF65-F5344CB8AC3E}">
        <p14:creationId xmlns:p14="http://schemas.microsoft.com/office/powerpoint/2010/main" val="42633258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1259" y="45878"/>
            <a:ext cx="6818810" cy="6863417"/>
          </a:xfrm>
          <a:prstGeom prst="rect">
            <a:avLst/>
          </a:prstGeom>
        </p:spPr>
        <p:txBody>
          <a:bodyPr wrap="square">
            <a:spAutoFit/>
          </a:bodyPr>
          <a:lstStyle/>
          <a:p>
            <a:r>
              <a:rPr lang="en-US" sz="2000" b="1" dirty="0"/>
              <a:t>import </a:t>
            </a:r>
            <a:r>
              <a:rPr lang="en-US" sz="2000" b="1" dirty="0" err="1"/>
              <a:t>javax.swing</a:t>
            </a:r>
            <a:r>
              <a:rPr lang="en-US" sz="2000" b="1" dirty="0"/>
              <a:t>.*;</a:t>
            </a:r>
          </a:p>
          <a:p>
            <a:r>
              <a:rPr lang="en-US" sz="2000" b="1" dirty="0"/>
              <a:t>import </a:t>
            </a:r>
            <a:r>
              <a:rPr lang="en-US" sz="2000" b="1" dirty="0" err="1"/>
              <a:t>java.awt</a:t>
            </a:r>
            <a:r>
              <a:rPr lang="en-US" sz="2000" b="1" dirty="0"/>
              <a:t>.*;</a:t>
            </a:r>
          </a:p>
          <a:p>
            <a:r>
              <a:rPr lang="en-US" sz="2000" b="1" dirty="0"/>
              <a:t>class Border{</a:t>
            </a:r>
          </a:p>
          <a:p>
            <a:r>
              <a:rPr lang="en-US" sz="2000" b="1" dirty="0"/>
              <a:t>public static void  main(String[] </a:t>
            </a:r>
            <a:r>
              <a:rPr lang="en-US" sz="2000" b="1" dirty="0" err="1"/>
              <a:t>args</a:t>
            </a:r>
            <a:r>
              <a:rPr lang="en-US" sz="2000" b="1" dirty="0"/>
              <a:t>){</a:t>
            </a:r>
          </a:p>
          <a:p>
            <a:r>
              <a:rPr lang="en-US" sz="2000" b="1" dirty="0" err="1">
                <a:solidFill>
                  <a:srgbClr val="C00000"/>
                </a:solidFill>
              </a:rPr>
              <a:t>JFrame</a:t>
            </a:r>
            <a:r>
              <a:rPr lang="en-US" sz="2000" b="1" dirty="0">
                <a:solidFill>
                  <a:srgbClr val="C00000"/>
                </a:solidFill>
              </a:rPr>
              <a:t> f=new </a:t>
            </a:r>
            <a:r>
              <a:rPr lang="en-US" sz="2000" b="1" dirty="0" err="1">
                <a:solidFill>
                  <a:srgbClr val="C00000"/>
                </a:solidFill>
              </a:rPr>
              <a:t>JFrame</a:t>
            </a:r>
            <a:r>
              <a:rPr lang="en-US" sz="2000" b="1" dirty="0">
                <a:solidFill>
                  <a:srgbClr val="C00000"/>
                </a:solidFill>
              </a:rPr>
              <a:t>();</a:t>
            </a:r>
          </a:p>
          <a:p>
            <a:r>
              <a:rPr lang="en-US" sz="2000" b="1" dirty="0" err="1">
                <a:solidFill>
                  <a:srgbClr val="C00000"/>
                </a:solidFill>
              </a:rPr>
              <a:t>f.setVisible</a:t>
            </a:r>
            <a:r>
              <a:rPr lang="en-US" sz="2000" b="1" dirty="0">
                <a:solidFill>
                  <a:srgbClr val="C00000"/>
                </a:solidFill>
              </a:rPr>
              <a:t>(true);</a:t>
            </a:r>
          </a:p>
          <a:p>
            <a:r>
              <a:rPr lang="en-US" sz="2000" b="1" dirty="0" err="1">
                <a:solidFill>
                  <a:srgbClr val="C00000"/>
                </a:solidFill>
              </a:rPr>
              <a:t>f.setDefaultCloseOperation</a:t>
            </a:r>
            <a:r>
              <a:rPr lang="en-US" sz="2000" b="1" dirty="0">
                <a:solidFill>
                  <a:srgbClr val="C00000"/>
                </a:solidFill>
              </a:rPr>
              <a:t>(</a:t>
            </a:r>
            <a:r>
              <a:rPr lang="en-US" sz="2000" b="1" dirty="0" err="1">
                <a:solidFill>
                  <a:srgbClr val="C00000"/>
                </a:solidFill>
              </a:rPr>
              <a:t>JFrame.EXIT_ON_CLOSE</a:t>
            </a:r>
            <a:r>
              <a:rPr lang="en-US" sz="2000" b="1" dirty="0">
                <a:solidFill>
                  <a:srgbClr val="C00000"/>
                </a:solidFill>
              </a:rPr>
              <a:t>);</a:t>
            </a:r>
          </a:p>
          <a:p>
            <a:r>
              <a:rPr lang="en-US" sz="2000" b="1" dirty="0" err="1">
                <a:solidFill>
                  <a:srgbClr val="C00000"/>
                </a:solidFill>
              </a:rPr>
              <a:t>f.setBounds</a:t>
            </a:r>
            <a:r>
              <a:rPr lang="en-US" sz="2000" b="1" dirty="0">
                <a:solidFill>
                  <a:srgbClr val="C00000"/>
                </a:solidFill>
              </a:rPr>
              <a:t>(300,200,500,200);</a:t>
            </a:r>
          </a:p>
          <a:p>
            <a:r>
              <a:rPr lang="en-US" sz="2000" b="1" dirty="0" err="1">
                <a:solidFill>
                  <a:srgbClr val="C00000"/>
                </a:solidFill>
              </a:rPr>
              <a:t>f.setTitle</a:t>
            </a:r>
            <a:r>
              <a:rPr lang="en-US" sz="2000" b="1" dirty="0">
                <a:solidFill>
                  <a:srgbClr val="C00000"/>
                </a:solidFill>
              </a:rPr>
              <a:t>("Border Layout");</a:t>
            </a:r>
          </a:p>
          <a:p>
            <a:r>
              <a:rPr lang="en-US" sz="2000" b="1" dirty="0">
                <a:solidFill>
                  <a:srgbClr val="C00000"/>
                </a:solidFill>
              </a:rPr>
              <a:t>Container c=</a:t>
            </a:r>
            <a:r>
              <a:rPr lang="en-US" sz="2000" b="1" dirty="0" err="1">
                <a:solidFill>
                  <a:srgbClr val="C00000"/>
                </a:solidFill>
              </a:rPr>
              <a:t>f.getContentPane</a:t>
            </a:r>
            <a:r>
              <a:rPr lang="en-US" sz="2000" b="1" dirty="0">
                <a:solidFill>
                  <a:srgbClr val="C00000"/>
                </a:solidFill>
              </a:rPr>
              <a:t>();</a:t>
            </a:r>
          </a:p>
          <a:p>
            <a:r>
              <a:rPr lang="en-US" sz="2000" b="1" dirty="0">
                <a:solidFill>
                  <a:srgbClr val="FF0000"/>
                </a:solidFill>
              </a:rPr>
              <a:t>//</a:t>
            </a:r>
            <a:r>
              <a:rPr lang="en-US" sz="2000" b="1" dirty="0" err="1">
                <a:solidFill>
                  <a:srgbClr val="FF0000"/>
                </a:solidFill>
              </a:rPr>
              <a:t>BorderLayout</a:t>
            </a:r>
            <a:r>
              <a:rPr lang="en-US" sz="2000" b="1" dirty="0">
                <a:solidFill>
                  <a:srgbClr val="FF0000"/>
                </a:solidFill>
              </a:rPr>
              <a:t> </a:t>
            </a:r>
            <a:r>
              <a:rPr lang="en-US" sz="2000" b="1" dirty="0" err="1">
                <a:solidFill>
                  <a:srgbClr val="FF0000"/>
                </a:solidFill>
              </a:rPr>
              <a:t>bl</a:t>
            </a:r>
            <a:r>
              <a:rPr lang="en-US" sz="2000" b="1" dirty="0">
                <a:solidFill>
                  <a:srgbClr val="FF0000"/>
                </a:solidFill>
              </a:rPr>
              <a:t>=new </a:t>
            </a:r>
            <a:r>
              <a:rPr lang="en-US" sz="2000" b="1" dirty="0" err="1">
                <a:solidFill>
                  <a:srgbClr val="FF0000"/>
                </a:solidFill>
              </a:rPr>
              <a:t>BorderLayout</a:t>
            </a:r>
            <a:r>
              <a:rPr lang="en-US" sz="2000" b="1" dirty="0">
                <a:solidFill>
                  <a:srgbClr val="FF0000"/>
                </a:solidFill>
              </a:rPr>
              <a:t>();</a:t>
            </a:r>
          </a:p>
          <a:p>
            <a:r>
              <a:rPr lang="en-US" sz="2000" b="1" dirty="0">
                <a:solidFill>
                  <a:srgbClr val="FF0000"/>
                </a:solidFill>
              </a:rPr>
              <a:t>//</a:t>
            </a:r>
            <a:r>
              <a:rPr lang="en-US" sz="2000" b="1" dirty="0" err="1">
                <a:solidFill>
                  <a:srgbClr val="FF0000"/>
                </a:solidFill>
              </a:rPr>
              <a:t>c.setLayout</a:t>
            </a:r>
            <a:r>
              <a:rPr lang="en-US" sz="2000" b="1" dirty="0">
                <a:solidFill>
                  <a:srgbClr val="FF0000"/>
                </a:solidFill>
              </a:rPr>
              <a:t>(</a:t>
            </a:r>
            <a:r>
              <a:rPr lang="en-US" sz="2000" b="1" dirty="0" err="1">
                <a:solidFill>
                  <a:srgbClr val="FF0000"/>
                </a:solidFill>
              </a:rPr>
              <a:t>bl</a:t>
            </a:r>
            <a:r>
              <a:rPr lang="en-US" sz="2000" b="1" dirty="0">
                <a:solidFill>
                  <a:srgbClr val="FF0000"/>
                </a:solidFill>
              </a:rPr>
              <a:t>);</a:t>
            </a:r>
          </a:p>
          <a:p>
            <a:r>
              <a:rPr lang="en-US" sz="2000" b="1" dirty="0" err="1"/>
              <a:t>JButton</a:t>
            </a:r>
            <a:r>
              <a:rPr lang="en-US" sz="2000" b="1" dirty="0"/>
              <a:t> b1=new </a:t>
            </a:r>
            <a:r>
              <a:rPr lang="en-US" sz="2000" b="1" dirty="0" err="1"/>
              <a:t>JButton</a:t>
            </a:r>
            <a:r>
              <a:rPr lang="en-US" sz="2000" b="1" dirty="0"/>
              <a:t>("PAGE_START");</a:t>
            </a:r>
          </a:p>
          <a:p>
            <a:r>
              <a:rPr lang="en-US" sz="2000" b="1" dirty="0" err="1"/>
              <a:t>JButton</a:t>
            </a:r>
            <a:r>
              <a:rPr lang="en-US" sz="2000" b="1" dirty="0"/>
              <a:t> b2=new </a:t>
            </a:r>
            <a:r>
              <a:rPr lang="en-US" sz="2000" b="1" dirty="0" err="1"/>
              <a:t>JButton</a:t>
            </a:r>
            <a:r>
              <a:rPr lang="en-US" sz="2000" b="1" dirty="0"/>
              <a:t>("PAGE_END");</a:t>
            </a:r>
          </a:p>
          <a:p>
            <a:r>
              <a:rPr lang="en-US" sz="2000" b="1" dirty="0" err="1"/>
              <a:t>JButton</a:t>
            </a:r>
            <a:r>
              <a:rPr lang="en-US" sz="2000" b="1" dirty="0"/>
              <a:t> b3=new </a:t>
            </a:r>
            <a:r>
              <a:rPr lang="en-US" sz="2000" b="1" dirty="0" err="1"/>
              <a:t>JButton</a:t>
            </a:r>
            <a:r>
              <a:rPr lang="en-US" sz="2000" b="1" dirty="0"/>
              <a:t>("LINE_START");</a:t>
            </a:r>
          </a:p>
          <a:p>
            <a:r>
              <a:rPr lang="en-US" sz="2000" b="1" dirty="0" err="1"/>
              <a:t>JButton</a:t>
            </a:r>
            <a:r>
              <a:rPr lang="en-US" sz="2000" b="1" dirty="0"/>
              <a:t> b4=new </a:t>
            </a:r>
            <a:r>
              <a:rPr lang="en-US" sz="2000" b="1" dirty="0" err="1"/>
              <a:t>JButton</a:t>
            </a:r>
            <a:r>
              <a:rPr lang="en-US" sz="2000" b="1" dirty="0"/>
              <a:t>("CENTER");</a:t>
            </a:r>
          </a:p>
          <a:p>
            <a:r>
              <a:rPr lang="en-US" sz="2000" b="1" dirty="0" err="1"/>
              <a:t>JButton</a:t>
            </a:r>
            <a:r>
              <a:rPr lang="en-US" sz="2000" b="1" dirty="0"/>
              <a:t> b5=new </a:t>
            </a:r>
            <a:r>
              <a:rPr lang="en-US" sz="2000" b="1" dirty="0" err="1"/>
              <a:t>JButton</a:t>
            </a:r>
            <a:r>
              <a:rPr lang="en-US" sz="2000" b="1" dirty="0"/>
              <a:t>("LINE_END");</a:t>
            </a:r>
          </a:p>
          <a:p>
            <a:r>
              <a:rPr lang="en-US" sz="2000" b="1" dirty="0" err="1">
                <a:solidFill>
                  <a:srgbClr val="0070C0"/>
                </a:solidFill>
              </a:rPr>
              <a:t>c.add</a:t>
            </a:r>
            <a:r>
              <a:rPr lang="en-US" sz="2000" b="1" dirty="0">
                <a:solidFill>
                  <a:srgbClr val="0070C0"/>
                </a:solidFill>
              </a:rPr>
              <a:t>(b1,BorderLayout.PAGE_START);</a:t>
            </a:r>
          </a:p>
          <a:p>
            <a:r>
              <a:rPr lang="en-US" sz="2000" b="1" dirty="0" err="1">
                <a:solidFill>
                  <a:srgbClr val="0070C0"/>
                </a:solidFill>
              </a:rPr>
              <a:t>c.add</a:t>
            </a:r>
            <a:r>
              <a:rPr lang="en-US" sz="2000" b="1" dirty="0">
                <a:solidFill>
                  <a:srgbClr val="0070C0"/>
                </a:solidFill>
              </a:rPr>
              <a:t>(b2,BorderLayout.PAGE_END);</a:t>
            </a:r>
          </a:p>
          <a:p>
            <a:r>
              <a:rPr lang="en-US" sz="2000" b="1" dirty="0" err="1">
                <a:solidFill>
                  <a:srgbClr val="0070C0"/>
                </a:solidFill>
              </a:rPr>
              <a:t>c.add</a:t>
            </a:r>
            <a:r>
              <a:rPr lang="en-US" sz="2000" b="1" dirty="0">
                <a:solidFill>
                  <a:srgbClr val="0070C0"/>
                </a:solidFill>
              </a:rPr>
              <a:t>(b3,BorderLayout.LINE_START); </a:t>
            </a:r>
          </a:p>
          <a:p>
            <a:r>
              <a:rPr lang="en-US" sz="2000" b="1" dirty="0" err="1">
                <a:solidFill>
                  <a:srgbClr val="0070C0"/>
                </a:solidFill>
              </a:rPr>
              <a:t>c.add</a:t>
            </a:r>
            <a:r>
              <a:rPr lang="en-US" sz="2000" b="1" dirty="0">
                <a:solidFill>
                  <a:srgbClr val="0070C0"/>
                </a:solidFill>
              </a:rPr>
              <a:t>(b5,BorderLayout.CENTER);</a:t>
            </a:r>
          </a:p>
          <a:p>
            <a:r>
              <a:rPr lang="en-US" sz="2000" b="1" dirty="0">
                <a:solidFill>
                  <a:srgbClr val="0070C0"/>
                </a:solidFill>
              </a:rPr>
              <a:t>//</a:t>
            </a:r>
            <a:r>
              <a:rPr lang="en-US" sz="2000" b="1" dirty="0" err="1">
                <a:solidFill>
                  <a:srgbClr val="0070C0"/>
                </a:solidFill>
              </a:rPr>
              <a:t>c.add</a:t>
            </a:r>
            <a:r>
              <a:rPr lang="en-US" sz="2000" b="1" dirty="0">
                <a:solidFill>
                  <a:srgbClr val="0070C0"/>
                </a:solidFill>
              </a:rPr>
              <a:t>(b4,BorderLayout.LINE_END); </a:t>
            </a:r>
            <a:r>
              <a:rPr lang="en-US" sz="2000" b="1" dirty="0" smtClean="0">
                <a:solidFill>
                  <a:srgbClr val="0070C0"/>
                </a:solidFill>
              </a:rPr>
              <a:t>   </a:t>
            </a:r>
            <a:r>
              <a:rPr lang="en-US" sz="2000" b="1" dirty="0" smtClean="0"/>
              <a:t>}}</a:t>
            </a:r>
            <a:endParaRPr lang="en-US" sz="2000" b="1" dirty="0"/>
          </a:p>
        </p:txBody>
      </p:sp>
      <p:pic>
        <p:nvPicPr>
          <p:cNvPr id="5" name="Picture 4"/>
          <p:cNvPicPr>
            <a:picLocks noChangeAspect="1"/>
          </p:cNvPicPr>
          <p:nvPr/>
        </p:nvPicPr>
        <p:blipFill rotWithShape="1">
          <a:blip r:embed="rId2"/>
          <a:srcRect l="22357" t="26269" r="32078" b="21296"/>
          <a:stretch/>
        </p:blipFill>
        <p:spPr>
          <a:xfrm>
            <a:off x="5995852" y="326571"/>
            <a:ext cx="5786846" cy="3304904"/>
          </a:xfrm>
          <a:prstGeom prst="rect">
            <a:avLst/>
          </a:prstGeom>
        </p:spPr>
      </p:pic>
    </p:spTree>
    <p:extLst>
      <p:ext uri="{BB962C8B-B14F-4D97-AF65-F5344CB8AC3E}">
        <p14:creationId xmlns:p14="http://schemas.microsoft.com/office/powerpoint/2010/main" val="350406333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6754" y="143692"/>
            <a:ext cx="7680960" cy="6740307"/>
          </a:xfrm>
          <a:prstGeom prst="rect">
            <a:avLst/>
          </a:prstGeom>
        </p:spPr>
        <p:txBody>
          <a:bodyPr wrap="square">
            <a:spAutoFit/>
          </a:bodyPr>
          <a:lstStyle/>
          <a:p>
            <a:r>
              <a:rPr lang="en-US" sz="2400" b="1" dirty="0"/>
              <a:t>import </a:t>
            </a:r>
            <a:r>
              <a:rPr lang="en-US" sz="2400" b="1" dirty="0" err="1"/>
              <a:t>javax.swing</a:t>
            </a:r>
            <a:r>
              <a:rPr lang="en-US" sz="2400" b="1" dirty="0"/>
              <a:t>.*;</a:t>
            </a:r>
          </a:p>
          <a:p>
            <a:r>
              <a:rPr lang="en-US" sz="2400" b="1" dirty="0"/>
              <a:t>import </a:t>
            </a:r>
            <a:r>
              <a:rPr lang="en-US" sz="2400" b="1" dirty="0" err="1"/>
              <a:t>java.awt</a:t>
            </a:r>
            <a:r>
              <a:rPr lang="en-US" sz="2400" b="1" dirty="0"/>
              <a:t>.*;</a:t>
            </a:r>
          </a:p>
          <a:p>
            <a:r>
              <a:rPr lang="en-US" sz="2400" b="1" dirty="0"/>
              <a:t>class Grid{</a:t>
            </a:r>
          </a:p>
          <a:p>
            <a:r>
              <a:rPr lang="en-US" sz="2400" b="1" dirty="0">
                <a:solidFill>
                  <a:srgbClr val="0070C0"/>
                </a:solidFill>
              </a:rPr>
              <a:t>static </a:t>
            </a:r>
            <a:r>
              <a:rPr lang="en-US" sz="2400" b="1" dirty="0" err="1">
                <a:solidFill>
                  <a:srgbClr val="0070C0"/>
                </a:solidFill>
              </a:rPr>
              <a:t>JButton</a:t>
            </a:r>
            <a:r>
              <a:rPr lang="en-US" sz="2400" b="1" dirty="0">
                <a:solidFill>
                  <a:srgbClr val="0070C0"/>
                </a:solidFill>
              </a:rPr>
              <a:t> b1=new </a:t>
            </a:r>
            <a:r>
              <a:rPr lang="en-US" sz="2400" b="1" dirty="0" err="1">
                <a:solidFill>
                  <a:srgbClr val="0070C0"/>
                </a:solidFill>
              </a:rPr>
              <a:t>JButton</a:t>
            </a:r>
            <a:r>
              <a:rPr lang="en-US" sz="2400" b="1" dirty="0">
                <a:solidFill>
                  <a:srgbClr val="0070C0"/>
                </a:solidFill>
              </a:rPr>
              <a:t>("Button1");</a:t>
            </a:r>
          </a:p>
          <a:p>
            <a:r>
              <a:rPr lang="en-US" sz="2400" b="1" dirty="0">
                <a:solidFill>
                  <a:srgbClr val="0070C0"/>
                </a:solidFill>
              </a:rPr>
              <a:t>static </a:t>
            </a:r>
            <a:r>
              <a:rPr lang="en-US" sz="2400" b="1" dirty="0" err="1">
                <a:solidFill>
                  <a:srgbClr val="0070C0"/>
                </a:solidFill>
              </a:rPr>
              <a:t>JButton</a:t>
            </a:r>
            <a:r>
              <a:rPr lang="en-US" sz="2400" b="1" dirty="0">
                <a:solidFill>
                  <a:srgbClr val="0070C0"/>
                </a:solidFill>
              </a:rPr>
              <a:t> b2=new </a:t>
            </a:r>
            <a:r>
              <a:rPr lang="en-US" sz="2400" b="1" dirty="0" err="1">
                <a:solidFill>
                  <a:srgbClr val="0070C0"/>
                </a:solidFill>
              </a:rPr>
              <a:t>JButton</a:t>
            </a:r>
            <a:r>
              <a:rPr lang="en-US" sz="2400" b="1" dirty="0">
                <a:solidFill>
                  <a:srgbClr val="0070C0"/>
                </a:solidFill>
              </a:rPr>
              <a:t>("Button2");</a:t>
            </a:r>
          </a:p>
          <a:p>
            <a:r>
              <a:rPr lang="en-US" sz="2400" b="1" dirty="0">
                <a:solidFill>
                  <a:srgbClr val="0070C0"/>
                </a:solidFill>
              </a:rPr>
              <a:t>static </a:t>
            </a:r>
            <a:r>
              <a:rPr lang="en-US" sz="2400" b="1" dirty="0" err="1">
                <a:solidFill>
                  <a:srgbClr val="0070C0"/>
                </a:solidFill>
              </a:rPr>
              <a:t>JButton</a:t>
            </a:r>
            <a:r>
              <a:rPr lang="en-US" sz="2400" b="1" dirty="0">
                <a:solidFill>
                  <a:srgbClr val="0070C0"/>
                </a:solidFill>
              </a:rPr>
              <a:t> b3=new </a:t>
            </a:r>
            <a:r>
              <a:rPr lang="en-US" sz="2400" b="1" dirty="0" err="1">
                <a:solidFill>
                  <a:srgbClr val="0070C0"/>
                </a:solidFill>
              </a:rPr>
              <a:t>JButton</a:t>
            </a:r>
            <a:r>
              <a:rPr lang="en-US" sz="2400" b="1" dirty="0">
                <a:solidFill>
                  <a:srgbClr val="0070C0"/>
                </a:solidFill>
              </a:rPr>
              <a:t>("Button3");</a:t>
            </a:r>
          </a:p>
          <a:p>
            <a:r>
              <a:rPr lang="en-US" sz="2400" b="1" dirty="0">
                <a:solidFill>
                  <a:srgbClr val="0070C0"/>
                </a:solidFill>
              </a:rPr>
              <a:t>static </a:t>
            </a:r>
            <a:r>
              <a:rPr lang="en-US" sz="2400" b="1" dirty="0" err="1">
                <a:solidFill>
                  <a:srgbClr val="0070C0"/>
                </a:solidFill>
              </a:rPr>
              <a:t>JButton</a:t>
            </a:r>
            <a:r>
              <a:rPr lang="en-US" sz="2400" b="1" dirty="0">
                <a:solidFill>
                  <a:srgbClr val="0070C0"/>
                </a:solidFill>
              </a:rPr>
              <a:t> b4=new </a:t>
            </a:r>
            <a:r>
              <a:rPr lang="en-US" sz="2400" b="1" dirty="0" err="1">
                <a:solidFill>
                  <a:srgbClr val="0070C0"/>
                </a:solidFill>
              </a:rPr>
              <a:t>JButton</a:t>
            </a:r>
            <a:r>
              <a:rPr lang="en-US" sz="2400" b="1" dirty="0">
                <a:solidFill>
                  <a:srgbClr val="0070C0"/>
                </a:solidFill>
              </a:rPr>
              <a:t>("Button4");</a:t>
            </a:r>
          </a:p>
          <a:p>
            <a:r>
              <a:rPr lang="en-US" sz="2400" b="1" dirty="0">
                <a:solidFill>
                  <a:srgbClr val="0070C0"/>
                </a:solidFill>
              </a:rPr>
              <a:t>static </a:t>
            </a:r>
            <a:r>
              <a:rPr lang="en-US" sz="2400" b="1" dirty="0" err="1">
                <a:solidFill>
                  <a:srgbClr val="0070C0"/>
                </a:solidFill>
              </a:rPr>
              <a:t>JButton</a:t>
            </a:r>
            <a:r>
              <a:rPr lang="en-US" sz="2400" b="1" dirty="0">
                <a:solidFill>
                  <a:srgbClr val="0070C0"/>
                </a:solidFill>
              </a:rPr>
              <a:t> b5=new </a:t>
            </a:r>
            <a:r>
              <a:rPr lang="en-US" sz="2400" b="1" dirty="0" err="1">
                <a:solidFill>
                  <a:srgbClr val="0070C0"/>
                </a:solidFill>
              </a:rPr>
              <a:t>JButton</a:t>
            </a:r>
            <a:r>
              <a:rPr lang="en-US" sz="2400" b="1" dirty="0">
                <a:solidFill>
                  <a:srgbClr val="0070C0"/>
                </a:solidFill>
              </a:rPr>
              <a:t>("Button5");</a:t>
            </a:r>
          </a:p>
          <a:p>
            <a:r>
              <a:rPr lang="en-US" sz="2400" b="1" dirty="0"/>
              <a:t>public static void  main(String[] </a:t>
            </a:r>
            <a:r>
              <a:rPr lang="en-US" sz="2400" b="1" dirty="0" err="1"/>
              <a:t>args</a:t>
            </a:r>
            <a:r>
              <a:rPr lang="en-US" sz="2400" b="1" dirty="0"/>
              <a:t>){</a:t>
            </a:r>
          </a:p>
          <a:p>
            <a:r>
              <a:rPr lang="en-US" sz="2400" b="1" dirty="0" err="1">
                <a:solidFill>
                  <a:srgbClr val="FF0000"/>
                </a:solidFill>
              </a:rPr>
              <a:t>JFrame</a:t>
            </a:r>
            <a:r>
              <a:rPr lang="en-US" sz="2400" b="1" dirty="0">
                <a:solidFill>
                  <a:srgbClr val="FF0000"/>
                </a:solidFill>
              </a:rPr>
              <a:t> f=new </a:t>
            </a:r>
            <a:r>
              <a:rPr lang="en-US" sz="2400" b="1" dirty="0" err="1">
                <a:solidFill>
                  <a:srgbClr val="FF0000"/>
                </a:solidFill>
              </a:rPr>
              <a:t>JFrame</a:t>
            </a:r>
            <a:r>
              <a:rPr lang="en-US" sz="2400" b="1" dirty="0">
                <a:solidFill>
                  <a:srgbClr val="FF0000"/>
                </a:solidFill>
              </a:rPr>
              <a:t>();</a:t>
            </a:r>
          </a:p>
          <a:p>
            <a:r>
              <a:rPr lang="en-US" sz="2400" b="1" dirty="0" err="1">
                <a:solidFill>
                  <a:srgbClr val="FF0000"/>
                </a:solidFill>
              </a:rPr>
              <a:t>f.setVisible</a:t>
            </a:r>
            <a:r>
              <a:rPr lang="en-US" sz="2400" b="1" dirty="0">
                <a:solidFill>
                  <a:srgbClr val="FF0000"/>
                </a:solidFill>
              </a:rPr>
              <a:t>(true);</a:t>
            </a:r>
          </a:p>
          <a:p>
            <a:r>
              <a:rPr lang="en-US" sz="2400" b="1" dirty="0" err="1">
                <a:solidFill>
                  <a:srgbClr val="FF0000"/>
                </a:solidFill>
              </a:rPr>
              <a:t>f.setDefaultCloseOperation</a:t>
            </a:r>
            <a:r>
              <a:rPr lang="en-US" sz="2400" b="1" dirty="0">
                <a:solidFill>
                  <a:srgbClr val="FF0000"/>
                </a:solidFill>
              </a:rPr>
              <a:t>(</a:t>
            </a:r>
            <a:r>
              <a:rPr lang="en-US" sz="2400" b="1" dirty="0" err="1">
                <a:solidFill>
                  <a:srgbClr val="FF0000"/>
                </a:solidFill>
              </a:rPr>
              <a:t>JFrame.EXIT_ON_CLOSE</a:t>
            </a:r>
            <a:r>
              <a:rPr lang="en-US" sz="2400" b="1" dirty="0">
                <a:solidFill>
                  <a:srgbClr val="FF0000"/>
                </a:solidFill>
              </a:rPr>
              <a:t>);</a:t>
            </a:r>
          </a:p>
          <a:p>
            <a:r>
              <a:rPr lang="en-US" sz="2400" b="1" dirty="0" err="1">
                <a:solidFill>
                  <a:srgbClr val="FF0000"/>
                </a:solidFill>
              </a:rPr>
              <a:t>f.setBounds</a:t>
            </a:r>
            <a:r>
              <a:rPr lang="en-US" sz="2400" b="1" dirty="0">
                <a:solidFill>
                  <a:srgbClr val="FF0000"/>
                </a:solidFill>
              </a:rPr>
              <a:t>(300,200,500,200);</a:t>
            </a:r>
          </a:p>
          <a:p>
            <a:r>
              <a:rPr lang="en-US" sz="2400" b="1" dirty="0" err="1">
                <a:solidFill>
                  <a:srgbClr val="FF0000"/>
                </a:solidFill>
              </a:rPr>
              <a:t>f.setTitle</a:t>
            </a:r>
            <a:r>
              <a:rPr lang="en-US" sz="2400" b="1" dirty="0">
                <a:solidFill>
                  <a:srgbClr val="FF0000"/>
                </a:solidFill>
              </a:rPr>
              <a:t>("Grid Layout");</a:t>
            </a:r>
          </a:p>
          <a:p>
            <a:r>
              <a:rPr lang="en-US" sz="2400" b="1" dirty="0">
                <a:solidFill>
                  <a:srgbClr val="FF0000"/>
                </a:solidFill>
              </a:rPr>
              <a:t>Container c=</a:t>
            </a:r>
            <a:r>
              <a:rPr lang="en-US" sz="2400" b="1" dirty="0" err="1">
                <a:solidFill>
                  <a:srgbClr val="FF0000"/>
                </a:solidFill>
              </a:rPr>
              <a:t>f.getContentPane</a:t>
            </a:r>
            <a:r>
              <a:rPr lang="en-US" sz="2400" b="1" dirty="0">
                <a:solidFill>
                  <a:srgbClr val="FF0000"/>
                </a:solidFill>
              </a:rPr>
              <a:t>();</a:t>
            </a:r>
          </a:p>
          <a:p>
            <a:r>
              <a:rPr lang="en-US" sz="2400" b="1" dirty="0" err="1"/>
              <a:t>GridLayout</a:t>
            </a:r>
            <a:r>
              <a:rPr lang="en-US" sz="2400" b="1" dirty="0"/>
              <a:t> g=new </a:t>
            </a:r>
            <a:r>
              <a:rPr lang="en-US" sz="2400" b="1" dirty="0" err="1"/>
              <a:t>GridLayout</a:t>
            </a:r>
            <a:r>
              <a:rPr lang="en-US" sz="2400" b="1" dirty="0"/>
              <a:t>();</a:t>
            </a:r>
          </a:p>
          <a:p>
            <a:r>
              <a:rPr lang="en-US" sz="2400" b="1" dirty="0" err="1"/>
              <a:t>c.setLayout</a:t>
            </a:r>
            <a:r>
              <a:rPr lang="en-US" sz="2400" b="1" dirty="0"/>
              <a:t>(g</a:t>
            </a:r>
            <a:r>
              <a:rPr lang="en-US" sz="2400" b="1" dirty="0" smtClean="0"/>
              <a:t>);   </a:t>
            </a:r>
            <a:r>
              <a:rPr lang="en-US" sz="2400" b="1" dirty="0" err="1" smtClean="0">
                <a:solidFill>
                  <a:srgbClr val="FF0000"/>
                </a:solidFill>
              </a:rPr>
              <a:t>c.add</a:t>
            </a:r>
            <a:r>
              <a:rPr lang="en-US" sz="2400" b="1" dirty="0" smtClean="0">
                <a:solidFill>
                  <a:srgbClr val="FF0000"/>
                </a:solidFill>
              </a:rPr>
              <a:t>(b1);  </a:t>
            </a:r>
            <a:r>
              <a:rPr lang="en-US" sz="2400" b="1" dirty="0" err="1" smtClean="0">
                <a:solidFill>
                  <a:srgbClr val="FF0000"/>
                </a:solidFill>
              </a:rPr>
              <a:t>c.add</a:t>
            </a:r>
            <a:r>
              <a:rPr lang="en-US" sz="2400" b="1" dirty="0" smtClean="0">
                <a:solidFill>
                  <a:srgbClr val="FF0000"/>
                </a:solidFill>
              </a:rPr>
              <a:t>(b2);</a:t>
            </a:r>
            <a:r>
              <a:rPr lang="en-US" sz="2400" b="1" dirty="0" err="1" smtClean="0">
                <a:solidFill>
                  <a:srgbClr val="FF0000"/>
                </a:solidFill>
              </a:rPr>
              <a:t>c.add</a:t>
            </a:r>
            <a:r>
              <a:rPr lang="en-US" sz="2400" b="1" dirty="0" smtClean="0">
                <a:solidFill>
                  <a:srgbClr val="FF0000"/>
                </a:solidFill>
              </a:rPr>
              <a:t>(b3</a:t>
            </a:r>
            <a:r>
              <a:rPr lang="en-US" sz="2400" b="1" dirty="0">
                <a:solidFill>
                  <a:srgbClr val="FF0000"/>
                </a:solidFill>
              </a:rPr>
              <a:t>);</a:t>
            </a:r>
          </a:p>
          <a:p>
            <a:r>
              <a:rPr lang="en-US" sz="2400" b="1" dirty="0" err="1">
                <a:solidFill>
                  <a:srgbClr val="FF0000"/>
                </a:solidFill>
              </a:rPr>
              <a:t>c.add</a:t>
            </a:r>
            <a:r>
              <a:rPr lang="en-US" sz="2400" b="1" dirty="0">
                <a:solidFill>
                  <a:srgbClr val="FF0000"/>
                </a:solidFill>
              </a:rPr>
              <a:t>(b4</a:t>
            </a:r>
            <a:r>
              <a:rPr lang="en-US" sz="2400" b="1" dirty="0" smtClean="0">
                <a:solidFill>
                  <a:srgbClr val="FF0000"/>
                </a:solidFill>
              </a:rPr>
              <a:t>); </a:t>
            </a:r>
            <a:r>
              <a:rPr lang="en-US" sz="2400" b="1" dirty="0" err="1" smtClean="0">
                <a:solidFill>
                  <a:srgbClr val="FF0000"/>
                </a:solidFill>
              </a:rPr>
              <a:t>c.add</a:t>
            </a:r>
            <a:r>
              <a:rPr lang="en-US" sz="2400" b="1" dirty="0" smtClean="0">
                <a:solidFill>
                  <a:srgbClr val="FF0000"/>
                </a:solidFill>
              </a:rPr>
              <a:t>(b5); </a:t>
            </a:r>
            <a:r>
              <a:rPr lang="en-US" sz="2400" b="1" dirty="0" smtClean="0"/>
              <a:t>}}</a:t>
            </a:r>
            <a:endParaRPr lang="en-US" sz="2400" b="1" dirty="0"/>
          </a:p>
        </p:txBody>
      </p:sp>
      <p:pic>
        <p:nvPicPr>
          <p:cNvPr id="6" name="Picture 5"/>
          <p:cNvPicPr>
            <a:picLocks noChangeAspect="1"/>
          </p:cNvPicPr>
          <p:nvPr/>
        </p:nvPicPr>
        <p:blipFill rotWithShape="1">
          <a:blip r:embed="rId2"/>
          <a:srcRect l="22489" t="26043" r="28491" b="23499"/>
          <a:stretch/>
        </p:blipFill>
        <p:spPr>
          <a:xfrm>
            <a:off x="6191793" y="143692"/>
            <a:ext cx="5734595" cy="5055325"/>
          </a:xfrm>
          <a:prstGeom prst="rect">
            <a:avLst/>
          </a:prstGeom>
        </p:spPr>
      </p:pic>
    </p:spTree>
    <p:extLst>
      <p:ext uri="{BB962C8B-B14F-4D97-AF65-F5344CB8AC3E}">
        <p14:creationId xmlns:p14="http://schemas.microsoft.com/office/powerpoint/2010/main" val="392058971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8045" y="117565"/>
            <a:ext cx="9831978" cy="6247864"/>
          </a:xfrm>
          <a:prstGeom prst="rect">
            <a:avLst/>
          </a:prstGeom>
        </p:spPr>
        <p:txBody>
          <a:bodyPr wrap="square">
            <a:spAutoFit/>
          </a:bodyPr>
          <a:lstStyle/>
          <a:p>
            <a:r>
              <a:rPr lang="en-US" sz="2000" b="1" dirty="0">
                <a:solidFill>
                  <a:srgbClr val="7F0055"/>
                </a:solidFill>
                <a:latin typeface="Consolas" panose="020B0609020204030204" pitchFamily="49" charset="0"/>
              </a:rPr>
              <a:t>import</a:t>
            </a:r>
            <a:r>
              <a:rPr lang="en-US" sz="2000" b="1" dirty="0">
                <a:solidFill>
                  <a:srgbClr val="000000"/>
                </a:solidFill>
                <a:latin typeface="Consolas" panose="020B0609020204030204" pitchFamily="49" charset="0"/>
              </a:rPr>
              <a:t> </a:t>
            </a:r>
            <a:r>
              <a:rPr lang="en-US" sz="2000" b="1" dirty="0" err="1">
                <a:solidFill>
                  <a:srgbClr val="000000"/>
                </a:solidFill>
                <a:latin typeface="Consolas" panose="020B0609020204030204" pitchFamily="49" charset="0"/>
              </a:rPr>
              <a:t>javax.swing.JFrame</a:t>
            </a:r>
            <a:r>
              <a:rPr lang="en-US" sz="2000" b="1" dirty="0">
                <a:solidFill>
                  <a:srgbClr val="000000"/>
                </a:solidFill>
                <a:latin typeface="Consolas" panose="020B0609020204030204" pitchFamily="49" charset="0"/>
              </a:rPr>
              <a:t>;</a:t>
            </a:r>
          </a:p>
          <a:p>
            <a:r>
              <a:rPr lang="en-US" sz="2000" b="1" dirty="0">
                <a:solidFill>
                  <a:srgbClr val="FF0000"/>
                </a:solidFill>
                <a:latin typeface="Consolas" panose="020B0609020204030204" pitchFamily="49" charset="0"/>
              </a:rPr>
              <a:t>import </a:t>
            </a:r>
            <a:r>
              <a:rPr lang="en-US" sz="2000" b="1" dirty="0" err="1">
                <a:solidFill>
                  <a:srgbClr val="FF0000"/>
                </a:solidFill>
                <a:latin typeface="Consolas" panose="020B0609020204030204" pitchFamily="49" charset="0"/>
              </a:rPr>
              <a:t>javax.swing.JPanel</a:t>
            </a:r>
            <a:r>
              <a:rPr lang="en-US" sz="2000" b="1" dirty="0">
                <a:solidFill>
                  <a:srgbClr val="FF0000"/>
                </a:solidFill>
                <a:latin typeface="Consolas" panose="020B0609020204030204" pitchFamily="49" charset="0"/>
              </a:rPr>
              <a:t>;</a:t>
            </a:r>
          </a:p>
          <a:p>
            <a:r>
              <a:rPr lang="en-US" sz="2000" b="1" dirty="0">
                <a:solidFill>
                  <a:srgbClr val="FF0000"/>
                </a:solidFill>
                <a:latin typeface="Consolas" panose="020B0609020204030204" pitchFamily="49" charset="0"/>
              </a:rPr>
              <a:t>import </a:t>
            </a:r>
            <a:r>
              <a:rPr lang="en-US" sz="2000" b="1" dirty="0" err="1">
                <a:solidFill>
                  <a:srgbClr val="FF0000"/>
                </a:solidFill>
                <a:latin typeface="Consolas" panose="020B0609020204030204" pitchFamily="49" charset="0"/>
              </a:rPr>
              <a:t>javax.swing.JScrollPane</a:t>
            </a:r>
            <a:r>
              <a:rPr lang="en-US" sz="2000" b="1" dirty="0">
                <a:solidFill>
                  <a:srgbClr val="FF0000"/>
                </a:solidFill>
                <a:latin typeface="Consolas" panose="020B0609020204030204" pitchFamily="49" charset="0"/>
              </a:rPr>
              <a:t>;</a:t>
            </a:r>
          </a:p>
          <a:p>
            <a:r>
              <a:rPr lang="en-US" sz="2000" b="1" dirty="0">
                <a:solidFill>
                  <a:srgbClr val="7F0055"/>
                </a:solidFill>
                <a:latin typeface="Consolas" panose="020B0609020204030204" pitchFamily="49" charset="0"/>
              </a:rPr>
              <a:t>import</a:t>
            </a:r>
            <a:r>
              <a:rPr lang="en-US" sz="2000" b="1" dirty="0">
                <a:solidFill>
                  <a:srgbClr val="000000"/>
                </a:solidFill>
                <a:latin typeface="Consolas" panose="020B0609020204030204" pitchFamily="49" charset="0"/>
              </a:rPr>
              <a:t> </a:t>
            </a:r>
            <a:r>
              <a:rPr lang="en-US" sz="2000" b="1" dirty="0" err="1">
                <a:solidFill>
                  <a:srgbClr val="000000"/>
                </a:solidFill>
                <a:latin typeface="Consolas" panose="020B0609020204030204" pitchFamily="49" charset="0"/>
              </a:rPr>
              <a:t>javax.swing.JButton</a:t>
            </a:r>
            <a:r>
              <a:rPr lang="en-US" sz="2000" b="1" dirty="0">
                <a:solidFill>
                  <a:srgbClr val="000000"/>
                </a:solidFill>
                <a:latin typeface="Consolas" panose="020B0609020204030204" pitchFamily="49" charset="0"/>
              </a:rPr>
              <a:t>;</a:t>
            </a:r>
          </a:p>
          <a:p>
            <a:r>
              <a:rPr lang="en-US" sz="2000" b="1" dirty="0">
                <a:solidFill>
                  <a:srgbClr val="7F0055"/>
                </a:solidFill>
                <a:latin typeface="Consolas" panose="020B0609020204030204" pitchFamily="49" charset="0"/>
              </a:rPr>
              <a:t>import</a:t>
            </a:r>
            <a:r>
              <a:rPr lang="en-US" sz="2000" b="1" dirty="0">
                <a:solidFill>
                  <a:srgbClr val="000000"/>
                </a:solidFill>
                <a:latin typeface="Consolas" panose="020B0609020204030204" pitchFamily="49" charset="0"/>
              </a:rPr>
              <a:t> </a:t>
            </a:r>
            <a:r>
              <a:rPr lang="en-US" sz="2000" b="1" dirty="0" err="1">
                <a:solidFill>
                  <a:srgbClr val="000000"/>
                </a:solidFill>
                <a:latin typeface="Consolas" panose="020B0609020204030204" pitchFamily="49" charset="0"/>
              </a:rPr>
              <a:t>javax.swing.WindowConstants</a:t>
            </a:r>
            <a:r>
              <a:rPr lang="en-US" sz="2000" b="1" dirty="0">
                <a:solidFill>
                  <a:srgbClr val="000000"/>
                </a:solidFill>
                <a:latin typeface="Consolas" panose="020B0609020204030204" pitchFamily="49" charset="0"/>
              </a:rPr>
              <a:t>;</a:t>
            </a:r>
          </a:p>
          <a:p>
            <a:r>
              <a:rPr lang="en-US" sz="2000" b="1" dirty="0">
                <a:solidFill>
                  <a:srgbClr val="7F0055"/>
                </a:solidFill>
                <a:latin typeface="Consolas" panose="020B0609020204030204" pitchFamily="49" charset="0"/>
              </a:rPr>
              <a:t>import</a:t>
            </a:r>
            <a:r>
              <a:rPr lang="en-US" sz="2000" b="1" dirty="0">
                <a:solidFill>
                  <a:srgbClr val="000000"/>
                </a:solidFill>
                <a:latin typeface="Consolas" panose="020B0609020204030204" pitchFamily="49" charset="0"/>
              </a:rPr>
              <a:t> </a:t>
            </a:r>
            <a:r>
              <a:rPr lang="en-US" sz="2000" b="1" dirty="0" err="1">
                <a:solidFill>
                  <a:srgbClr val="000000"/>
                </a:solidFill>
                <a:latin typeface="Consolas" panose="020B0609020204030204" pitchFamily="49" charset="0"/>
              </a:rPr>
              <a:t>java.awt.GridLayout</a:t>
            </a:r>
            <a:r>
              <a:rPr lang="en-US" sz="2000" b="1" dirty="0">
                <a:solidFill>
                  <a:srgbClr val="000000"/>
                </a:solidFill>
                <a:latin typeface="Consolas" panose="020B0609020204030204" pitchFamily="49" charset="0"/>
              </a:rPr>
              <a:t>;</a:t>
            </a:r>
          </a:p>
          <a:p>
            <a:r>
              <a:rPr lang="en-US" sz="2000" b="1" dirty="0">
                <a:solidFill>
                  <a:srgbClr val="7F0055"/>
                </a:solidFill>
                <a:latin typeface="Consolas" panose="020B0609020204030204" pitchFamily="49" charset="0"/>
              </a:rPr>
              <a:t>public</a:t>
            </a:r>
            <a:r>
              <a:rPr lang="en-US" sz="2000" b="1" dirty="0">
                <a:solidFill>
                  <a:srgbClr val="000000"/>
                </a:solidFill>
                <a:latin typeface="Consolas" panose="020B0609020204030204" pitchFamily="49" charset="0"/>
              </a:rPr>
              <a:t> </a:t>
            </a:r>
            <a:r>
              <a:rPr lang="en-US" sz="2000" b="1" dirty="0">
                <a:solidFill>
                  <a:srgbClr val="7F0055"/>
                </a:solidFill>
                <a:latin typeface="Consolas" panose="020B0609020204030204" pitchFamily="49" charset="0"/>
              </a:rPr>
              <a:t>class</a:t>
            </a:r>
            <a:r>
              <a:rPr lang="en-US" sz="2000" b="1" dirty="0">
                <a:solidFill>
                  <a:srgbClr val="000000"/>
                </a:solidFill>
                <a:latin typeface="Consolas" panose="020B0609020204030204" pitchFamily="49" charset="0"/>
              </a:rPr>
              <a:t> ABC{</a:t>
            </a:r>
          </a:p>
          <a:p>
            <a:r>
              <a:rPr lang="en-US" sz="2000" b="1" dirty="0">
                <a:solidFill>
                  <a:srgbClr val="7F0055"/>
                </a:solidFill>
                <a:latin typeface="Consolas" panose="020B0609020204030204" pitchFamily="49" charset="0"/>
              </a:rPr>
              <a:t>public</a:t>
            </a:r>
            <a:r>
              <a:rPr lang="en-US" sz="2000" b="1" dirty="0">
                <a:solidFill>
                  <a:srgbClr val="000000"/>
                </a:solidFill>
                <a:latin typeface="Consolas" panose="020B0609020204030204" pitchFamily="49" charset="0"/>
              </a:rPr>
              <a:t> ABC() {</a:t>
            </a:r>
          </a:p>
          <a:p>
            <a:r>
              <a:rPr lang="en-US" sz="2000" b="1" dirty="0" err="1">
                <a:solidFill>
                  <a:srgbClr val="000000"/>
                </a:solidFill>
                <a:latin typeface="Consolas" panose="020B0609020204030204" pitchFamily="49" charset="0"/>
              </a:rPr>
              <a:t>JFrame</a:t>
            </a:r>
            <a:r>
              <a:rPr lang="en-US" sz="2000" b="1" dirty="0">
                <a:solidFill>
                  <a:srgbClr val="000000"/>
                </a:solidFill>
                <a:latin typeface="Consolas" panose="020B0609020204030204" pitchFamily="49" charset="0"/>
              </a:rPr>
              <a:t> </a:t>
            </a:r>
            <a:r>
              <a:rPr lang="en-US" sz="2000" b="1" dirty="0">
                <a:solidFill>
                  <a:srgbClr val="6A3E3E"/>
                </a:solidFill>
                <a:latin typeface="Consolas" panose="020B0609020204030204" pitchFamily="49" charset="0"/>
              </a:rPr>
              <a:t>f</a:t>
            </a:r>
            <a:r>
              <a:rPr lang="en-US" sz="2000" b="1" dirty="0">
                <a:solidFill>
                  <a:srgbClr val="000000"/>
                </a:solidFill>
                <a:latin typeface="Consolas" panose="020B0609020204030204" pitchFamily="49" charset="0"/>
              </a:rPr>
              <a:t>=</a:t>
            </a:r>
            <a:r>
              <a:rPr lang="en-US" sz="2000" b="1" dirty="0">
                <a:solidFill>
                  <a:srgbClr val="7F0055"/>
                </a:solidFill>
                <a:latin typeface="Consolas" panose="020B0609020204030204" pitchFamily="49" charset="0"/>
              </a:rPr>
              <a:t>new</a:t>
            </a:r>
            <a:r>
              <a:rPr lang="en-US" sz="2000" b="1" dirty="0">
                <a:solidFill>
                  <a:srgbClr val="000000"/>
                </a:solidFill>
                <a:latin typeface="Consolas" panose="020B0609020204030204" pitchFamily="49" charset="0"/>
              </a:rPr>
              <a:t> </a:t>
            </a:r>
            <a:r>
              <a:rPr lang="en-US" sz="2000" b="1" dirty="0" err="1">
                <a:solidFill>
                  <a:srgbClr val="000000"/>
                </a:solidFill>
                <a:latin typeface="Consolas" panose="020B0609020204030204" pitchFamily="49" charset="0"/>
              </a:rPr>
              <a:t>JFrame</a:t>
            </a:r>
            <a:r>
              <a:rPr lang="en-US" sz="2000" b="1" dirty="0">
                <a:solidFill>
                  <a:srgbClr val="000000"/>
                </a:solidFill>
                <a:latin typeface="Consolas" panose="020B0609020204030204" pitchFamily="49" charset="0"/>
              </a:rPr>
              <a:t>(</a:t>
            </a:r>
            <a:r>
              <a:rPr lang="en-US" sz="2000" b="1" dirty="0">
                <a:solidFill>
                  <a:srgbClr val="2A00FF"/>
                </a:solidFill>
                <a:latin typeface="Consolas" panose="020B0609020204030204" pitchFamily="49" charset="0"/>
              </a:rPr>
              <a:t>"Swing"</a:t>
            </a:r>
            <a:r>
              <a:rPr lang="en-US" sz="2000" b="1" dirty="0">
                <a:solidFill>
                  <a:srgbClr val="000000"/>
                </a:solidFill>
                <a:latin typeface="Consolas" panose="020B0609020204030204" pitchFamily="49" charset="0"/>
              </a:rPr>
              <a:t>);</a:t>
            </a:r>
          </a:p>
          <a:p>
            <a:r>
              <a:rPr lang="en-US" sz="2000" b="1" dirty="0" err="1">
                <a:solidFill>
                  <a:srgbClr val="6A3E3E"/>
                </a:solidFill>
                <a:latin typeface="Consolas" panose="020B0609020204030204" pitchFamily="49" charset="0"/>
              </a:rPr>
              <a:t>f</a:t>
            </a:r>
            <a:r>
              <a:rPr lang="en-US" sz="2000" b="1" dirty="0" err="1">
                <a:solidFill>
                  <a:srgbClr val="000000"/>
                </a:solidFill>
                <a:latin typeface="Consolas" panose="020B0609020204030204" pitchFamily="49" charset="0"/>
              </a:rPr>
              <a:t>.setSize</a:t>
            </a:r>
            <a:r>
              <a:rPr lang="en-US" sz="2000" b="1" dirty="0">
                <a:solidFill>
                  <a:srgbClr val="000000"/>
                </a:solidFill>
                <a:latin typeface="Consolas" panose="020B0609020204030204" pitchFamily="49" charset="0"/>
              </a:rPr>
              <a:t>(300,400);</a:t>
            </a:r>
          </a:p>
          <a:p>
            <a:r>
              <a:rPr lang="en-US" sz="2000" b="1" dirty="0" err="1">
                <a:solidFill>
                  <a:srgbClr val="6A3E3E"/>
                </a:solidFill>
                <a:latin typeface="Consolas" panose="020B0609020204030204" pitchFamily="49" charset="0"/>
              </a:rPr>
              <a:t>f</a:t>
            </a:r>
            <a:r>
              <a:rPr lang="en-US" sz="2000" b="1" dirty="0" err="1">
                <a:solidFill>
                  <a:srgbClr val="000000"/>
                </a:solidFill>
                <a:latin typeface="Consolas" panose="020B0609020204030204" pitchFamily="49" charset="0"/>
              </a:rPr>
              <a:t>.setDefaultCloseOperation</a:t>
            </a:r>
            <a:r>
              <a:rPr lang="en-US" sz="2000" b="1" dirty="0">
                <a:solidFill>
                  <a:srgbClr val="000000"/>
                </a:solidFill>
                <a:latin typeface="Consolas" panose="020B0609020204030204" pitchFamily="49" charset="0"/>
              </a:rPr>
              <a:t>(</a:t>
            </a:r>
            <a:r>
              <a:rPr lang="en-US" sz="2000" b="1" dirty="0" err="1">
                <a:solidFill>
                  <a:srgbClr val="000000"/>
                </a:solidFill>
                <a:latin typeface="Consolas" panose="020B0609020204030204" pitchFamily="49" charset="0"/>
              </a:rPr>
              <a:t>WindowConstants.</a:t>
            </a:r>
            <a:r>
              <a:rPr lang="en-US" sz="2000" b="1" i="1" dirty="0" err="1">
                <a:solidFill>
                  <a:srgbClr val="0000C0"/>
                </a:solidFill>
                <a:latin typeface="Consolas" panose="020B0609020204030204" pitchFamily="49" charset="0"/>
              </a:rPr>
              <a:t>EXIT_ON_CLOSE</a:t>
            </a:r>
            <a:r>
              <a:rPr lang="en-US" sz="2000" b="1" i="1" dirty="0">
                <a:solidFill>
                  <a:srgbClr val="000000"/>
                </a:solidFill>
                <a:latin typeface="Consolas" panose="020B0609020204030204" pitchFamily="49" charset="0"/>
              </a:rPr>
              <a:t>);</a:t>
            </a:r>
          </a:p>
          <a:p>
            <a:r>
              <a:rPr lang="en-US" sz="2000" b="1" dirty="0" err="1">
                <a:solidFill>
                  <a:srgbClr val="000000"/>
                </a:solidFill>
                <a:latin typeface="Consolas" panose="020B0609020204030204" pitchFamily="49" charset="0"/>
              </a:rPr>
              <a:t>JPanel</a:t>
            </a:r>
            <a:r>
              <a:rPr lang="en-US" sz="2000" b="1" dirty="0">
                <a:solidFill>
                  <a:srgbClr val="000000"/>
                </a:solidFill>
                <a:latin typeface="Consolas" panose="020B0609020204030204" pitchFamily="49" charset="0"/>
              </a:rPr>
              <a:t> </a:t>
            </a:r>
            <a:r>
              <a:rPr lang="en-US" sz="2000" b="1" dirty="0">
                <a:solidFill>
                  <a:srgbClr val="6A3E3E"/>
                </a:solidFill>
                <a:latin typeface="Consolas" panose="020B0609020204030204" pitchFamily="49" charset="0"/>
              </a:rPr>
              <a:t>p</a:t>
            </a:r>
            <a:r>
              <a:rPr lang="en-US" sz="2000" b="1" dirty="0">
                <a:solidFill>
                  <a:srgbClr val="000000"/>
                </a:solidFill>
                <a:latin typeface="Consolas" panose="020B0609020204030204" pitchFamily="49" charset="0"/>
              </a:rPr>
              <a:t>=</a:t>
            </a:r>
            <a:r>
              <a:rPr lang="en-US" sz="2000" b="1" dirty="0">
                <a:solidFill>
                  <a:srgbClr val="7F0055"/>
                </a:solidFill>
                <a:latin typeface="Consolas" panose="020B0609020204030204" pitchFamily="49" charset="0"/>
              </a:rPr>
              <a:t>new</a:t>
            </a:r>
            <a:r>
              <a:rPr lang="en-US" sz="2000" b="1" dirty="0">
                <a:solidFill>
                  <a:srgbClr val="000000"/>
                </a:solidFill>
                <a:latin typeface="Consolas" panose="020B0609020204030204" pitchFamily="49" charset="0"/>
              </a:rPr>
              <a:t> </a:t>
            </a:r>
            <a:r>
              <a:rPr lang="en-US" sz="2000" b="1" dirty="0" err="1">
                <a:solidFill>
                  <a:srgbClr val="000000"/>
                </a:solidFill>
                <a:latin typeface="Consolas" panose="020B0609020204030204" pitchFamily="49" charset="0"/>
              </a:rPr>
              <a:t>JPanel</a:t>
            </a:r>
            <a:r>
              <a:rPr lang="en-US" sz="2000" b="1" dirty="0">
                <a:solidFill>
                  <a:srgbClr val="000000"/>
                </a:solidFill>
                <a:latin typeface="Consolas" panose="020B0609020204030204" pitchFamily="49" charset="0"/>
              </a:rPr>
              <a:t>(</a:t>
            </a:r>
            <a:r>
              <a:rPr lang="en-US" sz="2000" b="1" dirty="0">
                <a:solidFill>
                  <a:srgbClr val="7F0055"/>
                </a:solidFill>
                <a:latin typeface="Consolas" panose="020B0609020204030204" pitchFamily="49" charset="0"/>
              </a:rPr>
              <a:t>new</a:t>
            </a:r>
            <a:r>
              <a:rPr lang="en-US" sz="2000" b="1" dirty="0">
                <a:solidFill>
                  <a:srgbClr val="000000"/>
                </a:solidFill>
                <a:latin typeface="Consolas" panose="020B0609020204030204" pitchFamily="49" charset="0"/>
              </a:rPr>
              <a:t> </a:t>
            </a:r>
            <a:r>
              <a:rPr lang="en-US" sz="2000" b="1" dirty="0" err="1">
                <a:solidFill>
                  <a:srgbClr val="000000"/>
                </a:solidFill>
                <a:latin typeface="Consolas" panose="020B0609020204030204" pitchFamily="49" charset="0"/>
              </a:rPr>
              <a:t>GridLayout</a:t>
            </a:r>
            <a:r>
              <a:rPr lang="en-US" sz="2000" b="1" dirty="0">
                <a:solidFill>
                  <a:srgbClr val="000000"/>
                </a:solidFill>
                <a:latin typeface="Consolas" panose="020B0609020204030204" pitchFamily="49" charset="0"/>
              </a:rPr>
              <a:t>(3,2,5,5));</a:t>
            </a:r>
          </a:p>
          <a:p>
            <a:r>
              <a:rPr lang="en-US" sz="2000" b="1" dirty="0">
                <a:solidFill>
                  <a:srgbClr val="7F0055"/>
                </a:solidFill>
                <a:latin typeface="Consolas" panose="020B0609020204030204" pitchFamily="49" charset="0"/>
              </a:rPr>
              <a:t>for</a:t>
            </a:r>
            <a:r>
              <a:rPr lang="en-US" sz="2000" b="1" dirty="0">
                <a:solidFill>
                  <a:srgbClr val="000000"/>
                </a:solidFill>
                <a:latin typeface="Consolas" panose="020B0609020204030204" pitchFamily="49" charset="0"/>
              </a:rPr>
              <a:t>(</a:t>
            </a:r>
            <a:r>
              <a:rPr lang="en-US" sz="2000" b="1" dirty="0" err="1">
                <a:solidFill>
                  <a:srgbClr val="7F0055"/>
                </a:solidFill>
                <a:latin typeface="Consolas" panose="020B0609020204030204" pitchFamily="49" charset="0"/>
              </a:rPr>
              <a:t>int</a:t>
            </a:r>
            <a:r>
              <a:rPr lang="en-US" sz="2000" b="1" dirty="0">
                <a:solidFill>
                  <a:srgbClr val="000000"/>
                </a:solidFill>
                <a:latin typeface="Consolas" panose="020B0609020204030204" pitchFamily="49" charset="0"/>
              </a:rPr>
              <a:t> </a:t>
            </a:r>
            <a:r>
              <a:rPr lang="en-US" sz="2000" b="1" dirty="0" err="1">
                <a:solidFill>
                  <a:srgbClr val="6A3E3E"/>
                </a:solidFill>
                <a:latin typeface="Consolas" panose="020B0609020204030204" pitchFamily="49" charset="0"/>
              </a:rPr>
              <a:t>i</a:t>
            </a:r>
            <a:r>
              <a:rPr lang="en-US" sz="2000" b="1" dirty="0">
                <a:solidFill>
                  <a:srgbClr val="000000"/>
                </a:solidFill>
                <a:latin typeface="Consolas" panose="020B0609020204030204" pitchFamily="49" charset="0"/>
              </a:rPr>
              <a:t>=0;</a:t>
            </a:r>
            <a:r>
              <a:rPr lang="en-US" sz="2000" b="1" dirty="0">
                <a:solidFill>
                  <a:srgbClr val="6A3E3E"/>
                </a:solidFill>
                <a:latin typeface="Consolas" panose="020B0609020204030204" pitchFamily="49" charset="0"/>
              </a:rPr>
              <a:t>i</a:t>
            </a:r>
            <a:r>
              <a:rPr lang="en-US" sz="2000" b="1" dirty="0">
                <a:solidFill>
                  <a:srgbClr val="000000"/>
                </a:solidFill>
                <a:latin typeface="Consolas" panose="020B0609020204030204" pitchFamily="49" charset="0"/>
              </a:rPr>
              <a:t>&lt;20;</a:t>
            </a:r>
            <a:r>
              <a:rPr lang="en-US" sz="2000" b="1" dirty="0">
                <a:solidFill>
                  <a:srgbClr val="6A3E3E"/>
                </a:solidFill>
                <a:latin typeface="Consolas" panose="020B0609020204030204" pitchFamily="49" charset="0"/>
              </a:rPr>
              <a:t>i</a:t>
            </a:r>
            <a:r>
              <a:rPr lang="en-US" sz="2000" b="1" dirty="0">
                <a:solidFill>
                  <a:srgbClr val="000000"/>
                </a:solidFill>
                <a:latin typeface="Consolas" panose="020B0609020204030204" pitchFamily="49" charset="0"/>
              </a:rPr>
              <a:t>++) {</a:t>
            </a:r>
          </a:p>
          <a:p>
            <a:r>
              <a:rPr lang="en-US" sz="2000" b="1" dirty="0" err="1">
                <a:solidFill>
                  <a:srgbClr val="6A3E3E"/>
                </a:solidFill>
                <a:latin typeface="Consolas" panose="020B0609020204030204" pitchFamily="49" charset="0"/>
              </a:rPr>
              <a:t>p</a:t>
            </a:r>
            <a:r>
              <a:rPr lang="en-US" sz="2000" b="1" dirty="0" err="1">
                <a:solidFill>
                  <a:srgbClr val="000000"/>
                </a:solidFill>
                <a:latin typeface="Consolas" panose="020B0609020204030204" pitchFamily="49" charset="0"/>
              </a:rPr>
              <a:t>.add</a:t>
            </a:r>
            <a:r>
              <a:rPr lang="en-US" sz="2000" b="1" dirty="0">
                <a:solidFill>
                  <a:srgbClr val="000000"/>
                </a:solidFill>
                <a:latin typeface="Consolas" panose="020B0609020204030204" pitchFamily="49" charset="0"/>
              </a:rPr>
              <a:t>(</a:t>
            </a:r>
            <a:r>
              <a:rPr lang="en-US" sz="2000" b="1" dirty="0">
                <a:solidFill>
                  <a:srgbClr val="2A00FF"/>
                </a:solidFill>
                <a:latin typeface="Consolas" panose="020B0609020204030204" pitchFamily="49" charset="0"/>
              </a:rPr>
              <a:t>"Button"</a:t>
            </a:r>
            <a:r>
              <a:rPr lang="en-US" sz="2000" b="1" dirty="0">
                <a:solidFill>
                  <a:srgbClr val="000000"/>
                </a:solidFill>
                <a:latin typeface="Consolas" panose="020B0609020204030204" pitchFamily="49" charset="0"/>
              </a:rPr>
              <a:t>+</a:t>
            </a:r>
            <a:r>
              <a:rPr lang="en-US" sz="2000" b="1" dirty="0" err="1">
                <a:solidFill>
                  <a:srgbClr val="6A3E3E"/>
                </a:solidFill>
                <a:latin typeface="Consolas" panose="020B0609020204030204" pitchFamily="49" charset="0"/>
              </a:rPr>
              <a:t>i</a:t>
            </a:r>
            <a:r>
              <a:rPr lang="en-US" sz="2000" b="1" dirty="0" err="1">
                <a:solidFill>
                  <a:srgbClr val="000000"/>
                </a:solidFill>
                <a:latin typeface="Consolas" panose="020B0609020204030204" pitchFamily="49" charset="0"/>
              </a:rPr>
              <a:t>,</a:t>
            </a:r>
            <a:r>
              <a:rPr lang="en-US" sz="2000" b="1" dirty="0" err="1">
                <a:solidFill>
                  <a:srgbClr val="7F0055"/>
                </a:solidFill>
                <a:latin typeface="Consolas" panose="020B0609020204030204" pitchFamily="49" charset="0"/>
              </a:rPr>
              <a:t>new</a:t>
            </a:r>
            <a:r>
              <a:rPr lang="en-US" sz="2000" b="1" dirty="0">
                <a:solidFill>
                  <a:srgbClr val="000000"/>
                </a:solidFill>
                <a:latin typeface="Consolas" panose="020B0609020204030204" pitchFamily="49" charset="0"/>
              </a:rPr>
              <a:t> </a:t>
            </a:r>
            <a:r>
              <a:rPr lang="en-US" sz="2000" b="1" dirty="0" err="1">
                <a:solidFill>
                  <a:srgbClr val="000000"/>
                </a:solidFill>
                <a:latin typeface="Consolas" panose="020B0609020204030204" pitchFamily="49" charset="0"/>
              </a:rPr>
              <a:t>JButton</a:t>
            </a:r>
            <a:r>
              <a:rPr lang="en-US" sz="2000" b="1" dirty="0">
                <a:solidFill>
                  <a:srgbClr val="000000"/>
                </a:solidFill>
                <a:latin typeface="Consolas" panose="020B0609020204030204" pitchFamily="49" charset="0"/>
              </a:rPr>
              <a:t>(</a:t>
            </a:r>
            <a:r>
              <a:rPr lang="en-US" sz="2000" b="1" dirty="0">
                <a:solidFill>
                  <a:srgbClr val="2A00FF"/>
                </a:solidFill>
                <a:latin typeface="Consolas" panose="020B0609020204030204" pitchFamily="49" charset="0"/>
              </a:rPr>
              <a:t>"Button"</a:t>
            </a:r>
            <a:r>
              <a:rPr lang="en-US" sz="2000" b="1" dirty="0">
                <a:solidFill>
                  <a:srgbClr val="000000"/>
                </a:solidFill>
                <a:latin typeface="Consolas" panose="020B0609020204030204" pitchFamily="49" charset="0"/>
              </a:rPr>
              <a:t>+</a:t>
            </a:r>
            <a:r>
              <a:rPr lang="en-US" sz="2000" b="1" dirty="0" err="1">
                <a:solidFill>
                  <a:srgbClr val="6A3E3E"/>
                </a:solidFill>
                <a:latin typeface="Consolas" panose="020B0609020204030204" pitchFamily="49" charset="0"/>
              </a:rPr>
              <a:t>i</a:t>
            </a:r>
            <a:r>
              <a:rPr lang="en-US" sz="2000" b="1" dirty="0">
                <a:solidFill>
                  <a:srgbClr val="000000"/>
                </a:solidFill>
                <a:latin typeface="Consolas" panose="020B0609020204030204" pitchFamily="49" charset="0"/>
              </a:rPr>
              <a:t>));}</a:t>
            </a:r>
          </a:p>
          <a:p>
            <a:r>
              <a:rPr lang="en-US" sz="2000" b="1" dirty="0" err="1">
                <a:solidFill>
                  <a:srgbClr val="FF0000"/>
                </a:solidFill>
                <a:latin typeface="Consolas" panose="020B0609020204030204" pitchFamily="49" charset="0"/>
              </a:rPr>
              <a:t>JScrollPane</a:t>
            </a:r>
            <a:r>
              <a:rPr lang="en-US" sz="2000" b="1" dirty="0">
                <a:solidFill>
                  <a:srgbClr val="FF0000"/>
                </a:solidFill>
                <a:latin typeface="Consolas" panose="020B0609020204030204" pitchFamily="49" charset="0"/>
              </a:rPr>
              <a:t> s=new </a:t>
            </a:r>
            <a:r>
              <a:rPr lang="en-US" sz="2000" b="1" dirty="0" err="1">
                <a:solidFill>
                  <a:srgbClr val="FF0000"/>
                </a:solidFill>
                <a:latin typeface="Consolas" panose="020B0609020204030204" pitchFamily="49" charset="0"/>
              </a:rPr>
              <a:t>JScrollPane</a:t>
            </a:r>
            <a:r>
              <a:rPr lang="en-US" sz="2000" b="1" dirty="0">
                <a:solidFill>
                  <a:srgbClr val="FF0000"/>
                </a:solidFill>
                <a:latin typeface="Consolas" panose="020B0609020204030204" pitchFamily="49" charset="0"/>
              </a:rPr>
              <a:t>(p);</a:t>
            </a:r>
          </a:p>
          <a:p>
            <a:r>
              <a:rPr lang="en-US" sz="2000" b="1" dirty="0" err="1">
                <a:solidFill>
                  <a:srgbClr val="FF0000"/>
                </a:solidFill>
                <a:latin typeface="Consolas" panose="020B0609020204030204" pitchFamily="49" charset="0"/>
              </a:rPr>
              <a:t>f.setContentPane</a:t>
            </a:r>
            <a:r>
              <a:rPr lang="en-US" sz="2000" b="1" dirty="0">
                <a:solidFill>
                  <a:srgbClr val="FF0000"/>
                </a:solidFill>
                <a:latin typeface="Consolas" panose="020B0609020204030204" pitchFamily="49" charset="0"/>
              </a:rPr>
              <a:t>(s);</a:t>
            </a:r>
          </a:p>
          <a:p>
            <a:r>
              <a:rPr lang="en-US" sz="2000" b="1" dirty="0" err="1">
                <a:solidFill>
                  <a:srgbClr val="6A3E3E"/>
                </a:solidFill>
                <a:latin typeface="Consolas" panose="020B0609020204030204" pitchFamily="49" charset="0"/>
              </a:rPr>
              <a:t>f</a:t>
            </a:r>
            <a:r>
              <a:rPr lang="en-US" sz="2000" b="1" dirty="0" err="1">
                <a:solidFill>
                  <a:srgbClr val="000000"/>
                </a:solidFill>
                <a:latin typeface="Consolas" panose="020B0609020204030204" pitchFamily="49" charset="0"/>
              </a:rPr>
              <a:t>.setVisible</a:t>
            </a:r>
            <a:r>
              <a:rPr lang="en-US" sz="2000" b="1" dirty="0">
                <a:solidFill>
                  <a:srgbClr val="000000"/>
                </a:solidFill>
                <a:latin typeface="Consolas" panose="020B0609020204030204" pitchFamily="49" charset="0"/>
              </a:rPr>
              <a:t>(</a:t>
            </a:r>
            <a:r>
              <a:rPr lang="en-US" sz="2000" b="1" dirty="0">
                <a:solidFill>
                  <a:srgbClr val="7F0055"/>
                </a:solidFill>
                <a:latin typeface="Consolas" panose="020B0609020204030204" pitchFamily="49" charset="0"/>
              </a:rPr>
              <a:t>true</a:t>
            </a:r>
            <a:r>
              <a:rPr lang="en-US" sz="2000" b="1" dirty="0">
                <a:solidFill>
                  <a:srgbClr val="000000"/>
                </a:solidFill>
                <a:latin typeface="Consolas" panose="020B0609020204030204" pitchFamily="49" charset="0"/>
              </a:rPr>
              <a:t>);}</a:t>
            </a:r>
          </a:p>
          <a:p>
            <a:r>
              <a:rPr lang="en-US" sz="2000" b="1" dirty="0">
                <a:solidFill>
                  <a:srgbClr val="7F0055"/>
                </a:solidFill>
                <a:latin typeface="Consolas" panose="020B0609020204030204" pitchFamily="49" charset="0"/>
              </a:rPr>
              <a:t>public</a:t>
            </a:r>
            <a:r>
              <a:rPr lang="en-US" sz="2000" b="1" dirty="0">
                <a:solidFill>
                  <a:srgbClr val="000000"/>
                </a:solidFill>
                <a:latin typeface="Consolas" panose="020B0609020204030204" pitchFamily="49" charset="0"/>
              </a:rPr>
              <a:t> </a:t>
            </a:r>
            <a:r>
              <a:rPr lang="en-US" sz="2000" b="1" dirty="0">
                <a:solidFill>
                  <a:srgbClr val="7F0055"/>
                </a:solidFill>
                <a:latin typeface="Consolas" panose="020B0609020204030204" pitchFamily="49" charset="0"/>
              </a:rPr>
              <a:t>static</a:t>
            </a:r>
            <a:r>
              <a:rPr lang="en-US" sz="2000" b="1" dirty="0">
                <a:solidFill>
                  <a:srgbClr val="000000"/>
                </a:solidFill>
                <a:latin typeface="Consolas" panose="020B0609020204030204" pitchFamily="49" charset="0"/>
              </a:rPr>
              <a:t> </a:t>
            </a:r>
            <a:r>
              <a:rPr lang="en-US" sz="2000" b="1" dirty="0">
                <a:solidFill>
                  <a:srgbClr val="7F0055"/>
                </a:solidFill>
                <a:latin typeface="Consolas" panose="020B0609020204030204" pitchFamily="49" charset="0"/>
              </a:rPr>
              <a:t>void</a:t>
            </a:r>
            <a:r>
              <a:rPr lang="en-US" sz="2000" b="1" dirty="0">
                <a:solidFill>
                  <a:srgbClr val="000000"/>
                </a:solidFill>
                <a:latin typeface="Consolas" panose="020B0609020204030204" pitchFamily="49" charset="0"/>
              </a:rPr>
              <a:t> main(String[] </a:t>
            </a:r>
            <a:r>
              <a:rPr lang="en-US" sz="2000" b="1" dirty="0" err="1">
                <a:solidFill>
                  <a:srgbClr val="6A3E3E"/>
                </a:solidFill>
                <a:latin typeface="Consolas" panose="020B0609020204030204" pitchFamily="49" charset="0"/>
              </a:rPr>
              <a:t>args</a:t>
            </a:r>
            <a:r>
              <a:rPr lang="en-US" sz="2000" b="1" dirty="0">
                <a:solidFill>
                  <a:srgbClr val="000000"/>
                </a:solidFill>
                <a:latin typeface="Consolas" panose="020B0609020204030204" pitchFamily="49" charset="0"/>
              </a:rPr>
              <a:t>) {</a:t>
            </a:r>
          </a:p>
          <a:p>
            <a:r>
              <a:rPr lang="en-US" sz="2000" b="1" dirty="0">
                <a:solidFill>
                  <a:srgbClr val="000000"/>
                </a:solidFill>
                <a:latin typeface="Consolas" panose="020B0609020204030204" pitchFamily="49" charset="0"/>
              </a:rPr>
              <a:t> </a:t>
            </a:r>
            <a:r>
              <a:rPr lang="en-US" sz="2000" b="1" dirty="0">
                <a:solidFill>
                  <a:srgbClr val="FF0000"/>
                </a:solidFill>
                <a:latin typeface="Consolas" panose="020B0609020204030204" pitchFamily="49" charset="0"/>
              </a:rPr>
              <a:t>new ABC();</a:t>
            </a:r>
          </a:p>
          <a:p>
            <a:r>
              <a:rPr lang="en-US" sz="2000" b="1" dirty="0">
                <a:solidFill>
                  <a:srgbClr val="000000"/>
                </a:solidFill>
                <a:latin typeface="Consolas" panose="020B0609020204030204" pitchFamily="49" charset="0"/>
              </a:rPr>
              <a:t>}  }</a:t>
            </a:r>
            <a:endParaRPr lang="en-US" sz="2000" b="1" dirty="0"/>
          </a:p>
        </p:txBody>
      </p:sp>
      <p:pic>
        <p:nvPicPr>
          <p:cNvPr id="5" name="Picture 4"/>
          <p:cNvPicPr>
            <a:picLocks noChangeAspect="1"/>
          </p:cNvPicPr>
          <p:nvPr/>
        </p:nvPicPr>
        <p:blipFill>
          <a:blip r:embed="rId2"/>
          <a:stretch>
            <a:fillRect/>
          </a:stretch>
        </p:blipFill>
        <p:spPr>
          <a:xfrm>
            <a:off x="6518364" y="117565"/>
            <a:ext cx="5534569" cy="4970417"/>
          </a:xfrm>
          <a:prstGeom prst="rect">
            <a:avLst/>
          </a:prstGeom>
        </p:spPr>
      </p:pic>
    </p:spTree>
    <p:extLst>
      <p:ext uri="{BB962C8B-B14F-4D97-AF65-F5344CB8AC3E}">
        <p14:creationId xmlns:p14="http://schemas.microsoft.com/office/powerpoint/2010/main" val="328256714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0629" y="110766"/>
            <a:ext cx="11612880" cy="6863417"/>
          </a:xfrm>
          <a:prstGeom prst="rect">
            <a:avLst/>
          </a:prstGeom>
        </p:spPr>
        <p:txBody>
          <a:bodyPr wrap="square">
            <a:spAutoFit/>
          </a:bodyPr>
          <a:lstStyle/>
          <a:p>
            <a:r>
              <a:rPr lang="en-US" sz="2000" b="1" dirty="0">
                <a:solidFill>
                  <a:srgbClr val="7F0055"/>
                </a:solidFill>
                <a:latin typeface="Consolas" panose="020B0609020204030204" pitchFamily="49" charset="0"/>
              </a:rPr>
              <a:t>import</a:t>
            </a:r>
            <a:r>
              <a:rPr lang="en-US" sz="2000" b="1" dirty="0">
                <a:solidFill>
                  <a:srgbClr val="000000"/>
                </a:solidFill>
                <a:latin typeface="Consolas" panose="020B0609020204030204" pitchFamily="49" charset="0"/>
              </a:rPr>
              <a:t> </a:t>
            </a:r>
            <a:r>
              <a:rPr lang="en-US" sz="2000" b="1" dirty="0" err="1">
                <a:solidFill>
                  <a:srgbClr val="000000"/>
                </a:solidFill>
                <a:latin typeface="Consolas" panose="020B0609020204030204" pitchFamily="49" charset="0"/>
              </a:rPr>
              <a:t>javax.swing.JFrame</a:t>
            </a:r>
            <a:r>
              <a:rPr lang="en-US" sz="2000" b="1" dirty="0">
                <a:solidFill>
                  <a:srgbClr val="000000"/>
                </a:solidFill>
                <a:latin typeface="Consolas" panose="020B0609020204030204" pitchFamily="49" charset="0"/>
              </a:rPr>
              <a:t>;</a:t>
            </a:r>
          </a:p>
          <a:p>
            <a:r>
              <a:rPr lang="en-US" sz="2000" b="1" dirty="0">
                <a:solidFill>
                  <a:srgbClr val="7F0055"/>
                </a:solidFill>
                <a:latin typeface="Consolas" panose="020B0609020204030204" pitchFamily="49" charset="0"/>
              </a:rPr>
              <a:t>import</a:t>
            </a:r>
            <a:r>
              <a:rPr lang="en-US" sz="2000" b="1" dirty="0">
                <a:solidFill>
                  <a:srgbClr val="000000"/>
                </a:solidFill>
                <a:latin typeface="Consolas" panose="020B0609020204030204" pitchFamily="49" charset="0"/>
              </a:rPr>
              <a:t> </a:t>
            </a:r>
            <a:r>
              <a:rPr lang="en-US" sz="2000" b="1" dirty="0" err="1">
                <a:solidFill>
                  <a:srgbClr val="000000"/>
                </a:solidFill>
                <a:latin typeface="Consolas" panose="020B0609020204030204" pitchFamily="49" charset="0"/>
              </a:rPr>
              <a:t>javax.swing.WindowConstants</a:t>
            </a:r>
            <a:r>
              <a:rPr lang="en-US" sz="2000" b="1" dirty="0">
                <a:solidFill>
                  <a:srgbClr val="000000"/>
                </a:solidFill>
                <a:latin typeface="Consolas" panose="020B0609020204030204" pitchFamily="49" charset="0"/>
              </a:rPr>
              <a:t>;</a:t>
            </a:r>
          </a:p>
          <a:p>
            <a:r>
              <a:rPr lang="en-US" sz="2000" b="1" dirty="0">
                <a:solidFill>
                  <a:srgbClr val="7F0055"/>
                </a:solidFill>
                <a:latin typeface="Consolas" panose="020B0609020204030204" pitchFamily="49" charset="0"/>
              </a:rPr>
              <a:t>import</a:t>
            </a:r>
            <a:r>
              <a:rPr lang="en-US" sz="2000" b="1" dirty="0">
                <a:solidFill>
                  <a:srgbClr val="000000"/>
                </a:solidFill>
                <a:latin typeface="Consolas" panose="020B0609020204030204" pitchFamily="49" charset="0"/>
              </a:rPr>
              <a:t> </a:t>
            </a:r>
            <a:r>
              <a:rPr lang="en-US" sz="2000" b="1" dirty="0" err="1">
                <a:solidFill>
                  <a:srgbClr val="000000"/>
                </a:solidFill>
                <a:latin typeface="Consolas" panose="020B0609020204030204" pitchFamily="49" charset="0"/>
              </a:rPr>
              <a:t>javax.swing.JTree</a:t>
            </a:r>
            <a:r>
              <a:rPr lang="en-US" sz="2000" b="1" dirty="0">
                <a:solidFill>
                  <a:srgbClr val="000000"/>
                </a:solidFill>
                <a:latin typeface="Consolas" panose="020B0609020204030204" pitchFamily="49" charset="0"/>
              </a:rPr>
              <a:t>;</a:t>
            </a:r>
          </a:p>
          <a:p>
            <a:r>
              <a:rPr lang="en-US" sz="2000" b="1" dirty="0">
                <a:solidFill>
                  <a:srgbClr val="7F0055"/>
                </a:solidFill>
                <a:latin typeface="Consolas" panose="020B0609020204030204" pitchFamily="49" charset="0"/>
              </a:rPr>
              <a:t>import</a:t>
            </a:r>
            <a:r>
              <a:rPr lang="en-US" sz="2000" b="1" dirty="0">
                <a:solidFill>
                  <a:srgbClr val="000000"/>
                </a:solidFill>
                <a:latin typeface="Consolas" panose="020B0609020204030204" pitchFamily="49" charset="0"/>
              </a:rPr>
              <a:t> </a:t>
            </a:r>
            <a:r>
              <a:rPr lang="en-US" sz="2000" b="1" dirty="0" err="1">
                <a:solidFill>
                  <a:srgbClr val="000000"/>
                </a:solidFill>
                <a:latin typeface="Consolas" panose="020B0609020204030204" pitchFamily="49" charset="0"/>
              </a:rPr>
              <a:t>javax.swing.tree.DefaultMutableTreeNode</a:t>
            </a:r>
            <a:r>
              <a:rPr lang="en-US" sz="2000" b="1" dirty="0">
                <a:solidFill>
                  <a:srgbClr val="000000"/>
                </a:solidFill>
                <a:latin typeface="Consolas" panose="020B0609020204030204" pitchFamily="49" charset="0"/>
              </a:rPr>
              <a:t>;</a:t>
            </a:r>
          </a:p>
          <a:p>
            <a:r>
              <a:rPr lang="en-US" sz="2000" b="1" dirty="0">
                <a:solidFill>
                  <a:srgbClr val="7F0055"/>
                </a:solidFill>
                <a:latin typeface="Consolas" panose="020B0609020204030204" pitchFamily="49" charset="0"/>
              </a:rPr>
              <a:t>import</a:t>
            </a:r>
            <a:r>
              <a:rPr lang="en-US" sz="2000" b="1" dirty="0">
                <a:solidFill>
                  <a:srgbClr val="000000"/>
                </a:solidFill>
                <a:latin typeface="Consolas" panose="020B0609020204030204" pitchFamily="49" charset="0"/>
              </a:rPr>
              <a:t> </a:t>
            </a:r>
            <a:r>
              <a:rPr lang="en-US" sz="2000" b="1" u="sng" dirty="0" err="1">
                <a:solidFill>
                  <a:srgbClr val="000000"/>
                </a:solidFill>
                <a:latin typeface="Consolas" panose="020B0609020204030204" pitchFamily="49" charset="0"/>
              </a:rPr>
              <a:t>javax.swing.tree.DefaultTreeSelectionModel</a:t>
            </a:r>
            <a:r>
              <a:rPr lang="en-US" sz="2000" b="1" u="sng" dirty="0">
                <a:solidFill>
                  <a:srgbClr val="000000"/>
                </a:solidFill>
                <a:latin typeface="Consolas" panose="020B0609020204030204" pitchFamily="49" charset="0"/>
              </a:rPr>
              <a:t>;</a:t>
            </a:r>
          </a:p>
          <a:p>
            <a:r>
              <a:rPr lang="en-US" sz="2000" b="1" dirty="0">
                <a:solidFill>
                  <a:srgbClr val="7F0055"/>
                </a:solidFill>
                <a:latin typeface="Consolas" panose="020B0609020204030204" pitchFamily="49" charset="0"/>
              </a:rPr>
              <a:t>import</a:t>
            </a:r>
            <a:r>
              <a:rPr lang="en-US" sz="2000" b="1" dirty="0">
                <a:solidFill>
                  <a:srgbClr val="000000"/>
                </a:solidFill>
                <a:latin typeface="Consolas" panose="020B0609020204030204" pitchFamily="49" charset="0"/>
              </a:rPr>
              <a:t> </a:t>
            </a:r>
            <a:r>
              <a:rPr lang="en-US" sz="2000" b="1" dirty="0" err="1">
                <a:solidFill>
                  <a:srgbClr val="000000"/>
                </a:solidFill>
                <a:latin typeface="Consolas" panose="020B0609020204030204" pitchFamily="49" charset="0"/>
              </a:rPr>
              <a:t>javax.swing.tree.TreeSelectionModel</a:t>
            </a:r>
            <a:r>
              <a:rPr lang="en-US" sz="2000" b="1" dirty="0">
                <a:solidFill>
                  <a:srgbClr val="000000"/>
                </a:solidFill>
                <a:latin typeface="Consolas" panose="020B0609020204030204" pitchFamily="49" charset="0"/>
              </a:rPr>
              <a:t>;</a:t>
            </a:r>
          </a:p>
          <a:p>
            <a:r>
              <a:rPr lang="en-US" sz="2000" b="1" dirty="0">
                <a:solidFill>
                  <a:srgbClr val="7F0055"/>
                </a:solidFill>
                <a:latin typeface="Consolas" panose="020B0609020204030204" pitchFamily="49" charset="0"/>
              </a:rPr>
              <a:t>import</a:t>
            </a:r>
            <a:r>
              <a:rPr lang="en-US" sz="2000" b="1" dirty="0">
                <a:solidFill>
                  <a:srgbClr val="000000"/>
                </a:solidFill>
                <a:latin typeface="Consolas" panose="020B0609020204030204" pitchFamily="49" charset="0"/>
              </a:rPr>
              <a:t> </a:t>
            </a:r>
            <a:r>
              <a:rPr lang="en-US" sz="2000" b="1" u="sng" dirty="0" err="1">
                <a:solidFill>
                  <a:srgbClr val="000000"/>
                </a:solidFill>
                <a:latin typeface="Consolas" panose="020B0609020204030204" pitchFamily="49" charset="0"/>
              </a:rPr>
              <a:t>java.awt.GridLayout</a:t>
            </a:r>
            <a:r>
              <a:rPr lang="en-US" sz="2000" b="1" u="sng" dirty="0">
                <a:solidFill>
                  <a:srgbClr val="000000"/>
                </a:solidFill>
                <a:latin typeface="Consolas" panose="020B0609020204030204" pitchFamily="49" charset="0"/>
              </a:rPr>
              <a:t>;</a:t>
            </a:r>
          </a:p>
          <a:p>
            <a:r>
              <a:rPr lang="en-US" sz="2000" b="1" dirty="0">
                <a:solidFill>
                  <a:srgbClr val="7F0055"/>
                </a:solidFill>
                <a:latin typeface="Consolas" panose="020B0609020204030204" pitchFamily="49" charset="0"/>
              </a:rPr>
              <a:t>public</a:t>
            </a:r>
            <a:r>
              <a:rPr lang="en-US" sz="2000" b="1" dirty="0">
                <a:solidFill>
                  <a:srgbClr val="000000"/>
                </a:solidFill>
                <a:latin typeface="Consolas" panose="020B0609020204030204" pitchFamily="49" charset="0"/>
              </a:rPr>
              <a:t> </a:t>
            </a:r>
            <a:r>
              <a:rPr lang="en-US" sz="2000" b="1" dirty="0">
                <a:solidFill>
                  <a:srgbClr val="7F0055"/>
                </a:solidFill>
                <a:latin typeface="Consolas" panose="020B0609020204030204" pitchFamily="49" charset="0"/>
              </a:rPr>
              <a:t>class</a:t>
            </a:r>
            <a:r>
              <a:rPr lang="en-US" sz="2000" b="1" dirty="0">
                <a:solidFill>
                  <a:srgbClr val="000000"/>
                </a:solidFill>
                <a:latin typeface="Consolas" panose="020B0609020204030204" pitchFamily="49" charset="0"/>
              </a:rPr>
              <a:t> ABC{</a:t>
            </a:r>
          </a:p>
          <a:p>
            <a:r>
              <a:rPr lang="en-US" sz="2000" b="1" dirty="0">
                <a:solidFill>
                  <a:srgbClr val="7F0055"/>
                </a:solidFill>
                <a:latin typeface="Consolas" panose="020B0609020204030204" pitchFamily="49" charset="0"/>
              </a:rPr>
              <a:t>public</a:t>
            </a:r>
            <a:r>
              <a:rPr lang="en-US" sz="2000" b="1" dirty="0">
                <a:solidFill>
                  <a:srgbClr val="000000"/>
                </a:solidFill>
                <a:latin typeface="Consolas" panose="020B0609020204030204" pitchFamily="49" charset="0"/>
              </a:rPr>
              <a:t> ABC() {</a:t>
            </a:r>
          </a:p>
          <a:p>
            <a:r>
              <a:rPr lang="en-US" sz="2000" b="1" dirty="0" err="1">
                <a:solidFill>
                  <a:srgbClr val="FF0000"/>
                </a:solidFill>
                <a:latin typeface="Consolas" panose="020B0609020204030204" pitchFamily="49" charset="0"/>
              </a:rPr>
              <a:t>JFrame</a:t>
            </a:r>
            <a:r>
              <a:rPr lang="en-US" sz="2000" b="1" dirty="0">
                <a:solidFill>
                  <a:srgbClr val="FF0000"/>
                </a:solidFill>
                <a:latin typeface="Consolas" panose="020B0609020204030204" pitchFamily="49" charset="0"/>
              </a:rPr>
              <a:t> f=new </a:t>
            </a:r>
            <a:r>
              <a:rPr lang="en-US" sz="2000" b="1" dirty="0" err="1">
                <a:solidFill>
                  <a:srgbClr val="FF0000"/>
                </a:solidFill>
                <a:latin typeface="Consolas" panose="020B0609020204030204" pitchFamily="49" charset="0"/>
              </a:rPr>
              <a:t>JFrame</a:t>
            </a:r>
            <a:r>
              <a:rPr lang="en-US" sz="2000" b="1" dirty="0">
                <a:solidFill>
                  <a:srgbClr val="FF0000"/>
                </a:solidFill>
                <a:latin typeface="Consolas" panose="020B0609020204030204" pitchFamily="49" charset="0"/>
              </a:rPr>
              <a:t>("Swing");</a:t>
            </a:r>
          </a:p>
          <a:p>
            <a:r>
              <a:rPr lang="en-US" sz="2000" b="1" dirty="0" err="1">
                <a:solidFill>
                  <a:srgbClr val="FF0000"/>
                </a:solidFill>
                <a:latin typeface="Consolas" panose="020B0609020204030204" pitchFamily="49" charset="0"/>
              </a:rPr>
              <a:t>f.setSize</a:t>
            </a:r>
            <a:r>
              <a:rPr lang="en-US" sz="2000" b="1" dirty="0">
                <a:solidFill>
                  <a:srgbClr val="FF0000"/>
                </a:solidFill>
                <a:latin typeface="Consolas" panose="020B0609020204030204" pitchFamily="49" charset="0"/>
              </a:rPr>
              <a:t>(300,400);</a:t>
            </a:r>
          </a:p>
          <a:p>
            <a:r>
              <a:rPr lang="en-US" sz="2000" b="1" dirty="0" err="1">
                <a:solidFill>
                  <a:srgbClr val="FF0000"/>
                </a:solidFill>
                <a:latin typeface="Consolas" panose="020B0609020204030204" pitchFamily="49" charset="0"/>
              </a:rPr>
              <a:t>f.setDefaultCloseOperation</a:t>
            </a:r>
            <a:r>
              <a:rPr lang="en-US" sz="2000" b="1" dirty="0">
                <a:solidFill>
                  <a:srgbClr val="FF0000"/>
                </a:solidFill>
                <a:latin typeface="Consolas" panose="020B0609020204030204" pitchFamily="49" charset="0"/>
              </a:rPr>
              <a:t>(</a:t>
            </a:r>
            <a:r>
              <a:rPr lang="en-US" sz="2000" b="1" dirty="0" err="1">
                <a:solidFill>
                  <a:srgbClr val="FF0000"/>
                </a:solidFill>
                <a:latin typeface="Consolas" panose="020B0609020204030204" pitchFamily="49" charset="0"/>
              </a:rPr>
              <a:t>WindowConstants.</a:t>
            </a:r>
            <a:r>
              <a:rPr lang="en-US" sz="2000" b="1" i="1" dirty="0" err="1">
                <a:solidFill>
                  <a:srgbClr val="FF0000"/>
                </a:solidFill>
                <a:latin typeface="Consolas" panose="020B0609020204030204" pitchFamily="49" charset="0"/>
              </a:rPr>
              <a:t>EXIT_ON_CLOSE</a:t>
            </a:r>
            <a:r>
              <a:rPr lang="en-US" sz="2000" b="1" i="1" dirty="0">
                <a:solidFill>
                  <a:srgbClr val="FF0000"/>
                </a:solidFill>
                <a:latin typeface="Consolas" panose="020B0609020204030204" pitchFamily="49" charset="0"/>
              </a:rPr>
              <a:t>);</a:t>
            </a:r>
          </a:p>
          <a:p>
            <a:r>
              <a:rPr lang="en-US" sz="2000" b="1" dirty="0" err="1">
                <a:solidFill>
                  <a:srgbClr val="C00000"/>
                </a:solidFill>
                <a:latin typeface="Consolas" panose="020B0609020204030204" pitchFamily="49" charset="0"/>
              </a:rPr>
              <a:t>DefaultMutableTreeNode</a:t>
            </a:r>
            <a:r>
              <a:rPr lang="en-US" sz="2000" b="1" dirty="0">
                <a:solidFill>
                  <a:srgbClr val="C00000"/>
                </a:solidFill>
                <a:latin typeface="Consolas" panose="020B0609020204030204" pitchFamily="49" charset="0"/>
              </a:rPr>
              <a:t> </a:t>
            </a:r>
            <a:r>
              <a:rPr lang="en-US" sz="2000" b="1" dirty="0" err="1">
                <a:solidFill>
                  <a:srgbClr val="C00000"/>
                </a:solidFill>
                <a:latin typeface="Consolas" panose="020B0609020204030204" pitchFamily="49" charset="0"/>
              </a:rPr>
              <a:t>tn</a:t>
            </a:r>
            <a:r>
              <a:rPr lang="en-US" sz="2000" b="1" dirty="0">
                <a:solidFill>
                  <a:srgbClr val="C00000"/>
                </a:solidFill>
                <a:latin typeface="Consolas" panose="020B0609020204030204" pitchFamily="49" charset="0"/>
              </a:rPr>
              <a:t>=new </a:t>
            </a:r>
            <a:r>
              <a:rPr lang="en-US" sz="2000" b="1" dirty="0" err="1">
                <a:solidFill>
                  <a:srgbClr val="C00000"/>
                </a:solidFill>
                <a:latin typeface="Consolas" panose="020B0609020204030204" pitchFamily="49" charset="0"/>
              </a:rPr>
              <a:t>DefaultMutableTreeNode</a:t>
            </a:r>
            <a:r>
              <a:rPr lang="en-US" sz="2000" b="1" dirty="0">
                <a:solidFill>
                  <a:srgbClr val="C00000"/>
                </a:solidFill>
                <a:latin typeface="Consolas" panose="020B0609020204030204" pitchFamily="49" charset="0"/>
              </a:rPr>
              <a:t>("MC GILL Education");</a:t>
            </a:r>
          </a:p>
          <a:p>
            <a:r>
              <a:rPr lang="en-US" sz="2000" b="1" dirty="0" err="1">
                <a:solidFill>
                  <a:srgbClr val="0070C0"/>
                </a:solidFill>
                <a:latin typeface="Consolas" panose="020B0609020204030204" pitchFamily="49" charset="0"/>
              </a:rPr>
              <a:t>DefaultMutableTreeNode</a:t>
            </a:r>
            <a:r>
              <a:rPr lang="en-US" sz="2000" b="1" dirty="0">
                <a:solidFill>
                  <a:srgbClr val="0070C0"/>
                </a:solidFill>
                <a:latin typeface="Consolas" panose="020B0609020204030204" pitchFamily="49" charset="0"/>
              </a:rPr>
              <a:t> one=new </a:t>
            </a:r>
            <a:r>
              <a:rPr lang="en-US" sz="2000" b="1" dirty="0" err="1">
                <a:solidFill>
                  <a:srgbClr val="0070C0"/>
                </a:solidFill>
                <a:latin typeface="Consolas" panose="020B0609020204030204" pitchFamily="49" charset="0"/>
              </a:rPr>
              <a:t>DefaultMutableTreeNode</a:t>
            </a:r>
            <a:r>
              <a:rPr lang="en-US" sz="2000" b="1" dirty="0">
                <a:solidFill>
                  <a:srgbClr val="0070C0"/>
                </a:solidFill>
                <a:latin typeface="Consolas" panose="020B0609020204030204" pitchFamily="49" charset="0"/>
              </a:rPr>
              <a:t>("C++");</a:t>
            </a:r>
          </a:p>
          <a:p>
            <a:r>
              <a:rPr lang="en-US" sz="2000" b="1" dirty="0" err="1">
                <a:solidFill>
                  <a:srgbClr val="0070C0"/>
                </a:solidFill>
                <a:latin typeface="Consolas" panose="020B0609020204030204" pitchFamily="49" charset="0"/>
              </a:rPr>
              <a:t>DefaultMutableTreeNode</a:t>
            </a:r>
            <a:r>
              <a:rPr lang="en-US" sz="2000" b="1" dirty="0">
                <a:solidFill>
                  <a:srgbClr val="0070C0"/>
                </a:solidFill>
                <a:latin typeface="Consolas" panose="020B0609020204030204" pitchFamily="49" charset="0"/>
              </a:rPr>
              <a:t> two=new </a:t>
            </a:r>
            <a:r>
              <a:rPr lang="en-US" sz="2000" b="1" dirty="0" err="1">
                <a:solidFill>
                  <a:srgbClr val="0070C0"/>
                </a:solidFill>
                <a:latin typeface="Consolas" panose="020B0609020204030204" pitchFamily="49" charset="0"/>
              </a:rPr>
              <a:t>DefaultMutableTreeNode</a:t>
            </a:r>
            <a:r>
              <a:rPr lang="en-US" sz="2000" b="1" dirty="0">
                <a:solidFill>
                  <a:srgbClr val="0070C0"/>
                </a:solidFill>
                <a:latin typeface="Consolas" panose="020B0609020204030204" pitchFamily="49" charset="0"/>
              </a:rPr>
              <a:t>("Java");</a:t>
            </a:r>
          </a:p>
          <a:p>
            <a:r>
              <a:rPr lang="en-US" sz="2000" b="1" dirty="0" err="1">
                <a:solidFill>
                  <a:srgbClr val="0070C0"/>
                </a:solidFill>
                <a:latin typeface="Consolas" panose="020B0609020204030204" pitchFamily="49" charset="0"/>
              </a:rPr>
              <a:t>DefaultMutableTreeNode</a:t>
            </a:r>
            <a:r>
              <a:rPr lang="en-US" sz="2000" b="1" dirty="0">
                <a:solidFill>
                  <a:srgbClr val="0070C0"/>
                </a:solidFill>
                <a:latin typeface="Consolas" panose="020B0609020204030204" pitchFamily="49" charset="0"/>
              </a:rPr>
              <a:t> three=new </a:t>
            </a:r>
            <a:r>
              <a:rPr lang="en-US" sz="2000" b="1" dirty="0" err="1">
                <a:solidFill>
                  <a:srgbClr val="0070C0"/>
                </a:solidFill>
                <a:latin typeface="Consolas" panose="020B0609020204030204" pitchFamily="49" charset="0"/>
              </a:rPr>
              <a:t>DefaultMutableTreeNode</a:t>
            </a:r>
            <a:r>
              <a:rPr lang="en-US" sz="2000" b="1" dirty="0">
                <a:solidFill>
                  <a:srgbClr val="0070C0"/>
                </a:solidFill>
                <a:latin typeface="Consolas" panose="020B0609020204030204" pitchFamily="49" charset="0"/>
              </a:rPr>
              <a:t>("VB");</a:t>
            </a:r>
          </a:p>
          <a:p>
            <a:r>
              <a:rPr lang="en-US" sz="2000" b="1" dirty="0" err="1">
                <a:solidFill>
                  <a:srgbClr val="6A3E3E"/>
                </a:solidFill>
                <a:latin typeface="Consolas" panose="020B0609020204030204" pitchFamily="49" charset="0"/>
              </a:rPr>
              <a:t>tn</a:t>
            </a:r>
            <a:r>
              <a:rPr lang="en-US" sz="2000" b="1" dirty="0" err="1">
                <a:solidFill>
                  <a:srgbClr val="000000"/>
                </a:solidFill>
                <a:latin typeface="Consolas" panose="020B0609020204030204" pitchFamily="49" charset="0"/>
              </a:rPr>
              <a:t>.add</a:t>
            </a:r>
            <a:r>
              <a:rPr lang="en-US" sz="2000" b="1" dirty="0">
                <a:solidFill>
                  <a:srgbClr val="000000"/>
                </a:solidFill>
                <a:latin typeface="Consolas" panose="020B0609020204030204" pitchFamily="49" charset="0"/>
              </a:rPr>
              <a:t>(</a:t>
            </a:r>
            <a:r>
              <a:rPr lang="en-US" sz="2000" b="1" dirty="0">
                <a:solidFill>
                  <a:srgbClr val="6A3E3E"/>
                </a:solidFill>
                <a:latin typeface="Consolas" panose="020B0609020204030204" pitchFamily="49" charset="0"/>
              </a:rPr>
              <a:t>one</a:t>
            </a:r>
            <a:r>
              <a:rPr lang="en-US" sz="2000" b="1" dirty="0" smtClean="0">
                <a:solidFill>
                  <a:srgbClr val="000000"/>
                </a:solidFill>
                <a:latin typeface="Consolas" panose="020B0609020204030204" pitchFamily="49" charset="0"/>
              </a:rPr>
              <a:t>);    </a:t>
            </a:r>
            <a:r>
              <a:rPr lang="en-US" sz="2000" b="1" dirty="0" err="1" smtClean="0">
                <a:solidFill>
                  <a:srgbClr val="6A3E3E"/>
                </a:solidFill>
                <a:latin typeface="Consolas" panose="020B0609020204030204" pitchFamily="49" charset="0"/>
              </a:rPr>
              <a:t>tn</a:t>
            </a:r>
            <a:r>
              <a:rPr lang="en-US" sz="2000" b="1" dirty="0" err="1" smtClean="0">
                <a:solidFill>
                  <a:srgbClr val="000000"/>
                </a:solidFill>
                <a:latin typeface="Consolas" panose="020B0609020204030204" pitchFamily="49" charset="0"/>
              </a:rPr>
              <a:t>.add</a:t>
            </a:r>
            <a:r>
              <a:rPr lang="en-US" sz="2000" b="1" dirty="0" smtClean="0">
                <a:solidFill>
                  <a:srgbClr val="000000"/>
                </a:solidFill>
                <a:latin typeface="Consolas" panose="020B0609020204030204" pitchFamily="49" charset="0"/>
              </a:rPr>
              <a:t>(</a:t>
            </a:r>
            <a:r>
              <a:rPr lang="en-US" sz="2000" b="1" dirty="0" smtClean="0">
                <a:solidFill>
                  <a:srgbClr val="6A3E3E"/>
                </a:solidFill>
                <a:latin typeface="Consolas" panose="020B0609020204030204" pitchFamily="49" charset="0"/>
              </a:rPr>
              <a:t>two</a:t>
            </a:r>
            <a:r>
              <a:rPr lang="en-US" sz="2000" b="1" dirty="0" smtClean="0">
                <a:solidFill>
                  <a:srgbClr val="000000"/>
                </a:solidFill>
                <a:latin typeface="Consolas" panose="020B0609020204030204" pitchFamily="49" charset="0"/>
              </a:rPr>
              <a:t>);</a:t>
            </a:r>
            <a:r>
              <a:rPr lang="en-US" sz="2000" b="1" dirty="0" err="1" smtClean="0">
                <a:solidFill>
                  <a:srgbClr val="6A3E3E"/>
                </a:solidFill>
                <a:latin typeface="Consolas" panose="020B0609020204030204" pitchFamily="49" charset="0"/>
              </a:rPr>
              <a:t>tn</a:t>
            </a:r>
            <a:r>
              <a:rPr lang="en-US" sz="2000" b="1" dirty="0" err="1" smtClean="0">
                <a:solidFill>
                  <a:srgbClr val="000000"/>
                </a:solidFill>
                <a:latin typeface="Consolas" panose="020B0609020204030204" pitchFamily="49" charset="0"/>
              </a:rPr>
              <a:t>.add</a:t>
            </a:r>
            <a:r>
              <a:rPr lang="en-US" sz="2000" b="1" dirty="0" smtClean="0">
                <a:solidFill>
                  <a:srgbClr val="000000"/>
                </a:solidFill>
                <a:latin typeface="Consolas" panose="020B0609020204030204" pitchFamily="49" charset="0"/>
              </a:rPr>
              <a:t>(</a:t>
            </a:r>
            <a:r>
              <a:rPr lang="en-US" sz="2000" b="1" dirty="0" smtClean="0">
                <a:solidFill>
                  <a:srgbClr val="6A3E3E"/>
                </a:solidFill>
                <a:latin typeface="Consolas" panose="020B0609020204030204" pitchFamily="49" charset="0"/>
              </a:rPr>
              <a:t>three</a:t>
            </a:r>
            <a:r>
              <a:rPr lang="en-US" sz="2000" b="1" dirty="0">
                <a:solidFill>
                  <a:srgbClr val="000000"/>
                </a:solidFill>
                <a:latin typeface="Consolas" panose="020B0609020204030204" pitchFamily="49" charset="0"/>
              </a:rPr>
              <a:t>);</a:t>
            </a:r>
          </a:p>
          <a:p>
            <a:r>
              <a:rPr lang="en-US" sz="2000" b="1" dirty="0" err="1">
                <a:solidFill>
                  <a:srgbClr val="FF0000"/>
                </a:solidFill>
                <a:latin typeface="Consolas" panose="020B0609020204030204" pitchFamily="49" charset="0"/>
              </a:rPr>
              <a:t>JTree</a:t>
            </a:r>
            <a:r>
              <a:rPr lang="en-US" sz="2000" b="1" dirty="0">
                <a:solidFill>
                  <a:srgbClr val="FF0000"/>
                </a:solidFill>
                <a:latin typeface="Consolas" panose="020B0609020204030204" pitchFamily="49" charset="0"/>
              </a:rPr>
              <a:t> t=new </a:t>
            </a:r>
            <a:r>
              <a:rPr lang="en-US" sz="2000" b="1" dirty="0" err="1">
                <a:solidFill>
                  <a:srgbClr val="FF0000"/>
                </a:solidFill>
                <a:latin typeface="Consolas" panose="020B0609020204030204" pitchFamily="49" charset="0"/>
              </a:rPr>
              <a:t>JTree</a:t>
            </a:r>
            <a:r>
              <a:rPr lang="en-US" sz="2000" b="1" dirty="0">
                <a:solidFill>
                  <a:srgbClr val="FF0000"/>
                </a:solidFill>
                <a:latin typeface="Consolas" panose="020B0609020204030204" pitchFamily="49" charset="0"/>
              </a:rPr>
              <a:t>(</a:t>
            </a:r>
            <a:r>
              <a:rPr lang="en-US" sz="2000" b="1" dirty="0" err="1">
                <a:solidFill>
                  <a:srgbClr val="FF0000"/>
                </a:solidFill>
                <a:latin typeface="Consolas" panose="020B0609020204030204" pitchFamily="49" charset="0"/>
              </a:rPr>
              <a:t>tn</a:t>
            </a:r>
            <a:r>
              <a:rPr lang="en-US" sz="2000" b="1" dirty="0">
                <a:solidFill>
                  <a:srgbClr val="FF0000"/>
                </a:solidFill>
                <a:latin typeface="Consolas" panose="020B0609020204030204" pitchFamily="49" charset="0"/>
              </a:rPr>
              <a:t>);</a:t>
            </a:r>
          </a:p>
          <a:p>
            <a:r>
              <a:rPr lang="en-US" sz="2000" b="1" dirty="0" err="1">
                <a:solidFill>
                  <a:srgbClr val="6A3E3E"/>
                </a:solidFill>
                <a:latin typeface="Consolas" panose="020B0609020204030204" pitchFamily="49" charset="0"/>
              </a:rPr>
              <a:t>t</a:t>
            </a:r>
            <a:r>
              <a:rPr lang="en-US" sz="2000" b="1" dirty="0" err="1">
                <a:solidFill>
                  <a:srgbClr val="000000"/>
                </a:solidFill>
                <a:latin typeface="Consolas" panose="020B0609020204030204" pitchFamily="49" charset="0"/>
              </a:rPr>
              <a:t>.getSelectionModel</a:t>
            </a:r>
            <a:r>
              <a:rPr lang="en-US" sz="2000" b="1" dirty="0">
                <a:solidFill>
                  <a:srgbClr val="000000"/>
                </a:solidFill>
                <a:latin typeface="Consolas" panose="020B0609020204030204" pitchFamily="49" charset="0"/>
              </a:rPr>
              <a:t>().</a:t>
            </a:r>
            <a:r>
              <a:rPr lang="en-US" sz="2000" b="1" dirty="0" err="1">
                <a:solidFill>
                  <a:srgbClr val="000000"/>
                </a:solidFill>
                <a:latin typeface="Consolas" panose="020B0609020204030204" pitchFamily="49" charset="0"/>
              </a:rPr>
              <a:t>setSelectionMode</a:t>
            </a:r>
            <a:r>
              <a:rPr lang="en-US" sz="2000" b="1" dirty="0">
                <a:solidFill>
                  <a:srgbClr val="000000"/>
                </a:solidFill>
                <a:latin typeface="Consolas" panose="020B0609020204030204" pitchFamily="49" charset="0"/>
              </a:rPr>
              <a:t>(</a:t>
            </a:r>
            <a:r>
              <a:rPr lang="en-US" sz="2000" b="1" dirty="0" err="1">
                <a:solidFill>
                  <a:srgbClr val="000000"/>
                </a:solidFill>
                <a:latin typeface="Consolas" panose="020B0609020204030204" pitchFamily="49" charset="0"/>
              </a:rPr>
              <a:t>TreeSelectionModel.</a:t>
            </a:r>
            <a:r>
              <a:rPr lang="en-US" sz="2000" b="1" i="1" dirty="0" err="1">
                <a:solidFill>
                  <a:srgbClr val="0000C0"/>
                </a:solidFill>
                <a:latin typeface="Consolas" panose="020B0609020204030204" pitchFamily="49" charset="0"/>
              </a:rPr>
              <a:t>SINGLE_TREE_SELECTION</a:t>
            </a:r>
            <a:r>
              <a:rPr lang="en-US" sz="2000" b="1" i="1" dirty="0">
                <a:solidFill>
                  <a:srgbClr val="000000"/>
                </a:solidFill>
                <a:latin typeface="Consolas" panose="020B0609020204030204" pitchFamily="49" charset="0"/>
              </a:rPr>
              <a:t>);</a:t>
            </a:r>
          </a:p>
          <a:p>
            <a:r>
              <a:rPr lang="en-US" sz="2000" b="1" dirty="0" err="1">
                <a:solidFill>
                  <a:srgbClr val="6A3E3E"/>
                </a:solidFill>
                <a:latin typeface="Consolas" panose="020B0609020204030204" pitchFamily="49" charset="0"/>
              </a:rPr>
              <a:t>f</a:t>
            </a:r>
            <a:r>
              <a:rPr lang="en-US" sz="2000" b="1" dirty="0" err="1">
                <a:solidFill>
                  <a:srgbClr val="000000"/>
                </a:solidFill>
                <a:latin typeface="Consolas" panose="020B0609020204030204" pitchFamily="49" charset="0"/>
              </a:rPr>
              <a:t>.setContentPane</a:t>
            </a:r>
            <a:r>
              <a:rPr lang="en-US" sz="2000" b="1" dirty="0">
                <a:solidFill>
                  <a:srgbClr val="000000"/>
                </a:solidFill>
                <a:latin typeface="Consolas" panose="020B0609020204030204" pitchFamily="49" charset="0"/>
              </a:rPr>
              <a:t>(</a:t>
            </a:r>
            <a:r>
              <a:rPr lang="en-US" sz="2000" b="1" dirty="0">
                <a:solidFill>
                  <a:srgbClr val="6A3E3E"/>
                </a:solidFill>
                <a:latin typeface="Consolas" panose="020B0609020204030204" pitchFamily="49" charset="0"/>
              </a:rPr>
              <a:t>t</a:t>
            </a:r>
            <a:r>
              <a:rPr lang="en-US" sz="2000" b="1" dirty="0" smtClean="0">
                <a:solidFill>
                  <a:srgbClr val="000000"/>
                </a:solidFill>
                <a:latin typeface="Consolas" panose="020B0609020204030204" pitchFamily="49" charset="0"/>
              </a:rPr>
              <a:t>);  </a:t>
            </a:r>
            <a:r>
              <a:rPr lang="en-US" sz="2000" b="1" dirty="0" err="1" smtClean="0">
                <a:solidFill>
                  <a:srgbClr val="6A3E3E"/>
                </a:solidFill>
                <a:latin typeface="Consolas" panose="020B0609020204030204" pitchFamily="49" charset="0"/>
              </a:rPr>
              <a:t>f</a:t>
            </a:r>
            <a:r>
              <a:rPr lang="en-US" sz="2000" b="1" dirty="0" err="1" smtClean="0">
                <a:solidFill>
                  <a:srgbClr val="000000"/>
                </a:solidFill>
                <a:latin typeface="Consolas" panose="020B0609020204030204" pitchFamily="49" charset="0"/>
              </a:rPr>
              <a:t>.setVisible</a:t>
            </a:r>
            <a:r>
              <a:rPr lang="en-US" sz="2000" b="1" dirty="0" smtClean="0">
                <a:solidFill>
                  <a:srgbClr val="000000"/>
                </a:solidFill>
                <a:latin typeface="Consolas" panose="020B0609020204030204" pitchFamily="49" charset="0"/>
              </a:rPr>
              <a:t>(</a:t>
            </a:r>
            <a:r>
              <a:rPr lang="en-US" sz="2000" b="1" dirty="0" smtClean="0">
                <a:solidFill>
                  <a:srgbClr val="7F0055"/>
                </a:solidFill>
                <a:latin typeface="Consolas" panose="020B0609020204030204" pitchFamily="49" charset="0"/>
              </a:rPr>
              <a:t>true</a:t>
            </a:r>
            <a:r>
              <a:rPr lang="en-US" sz="2000" b="1" dirty="0" smtClean="0">
                <a:solidFill>
                  <a:srgbClr val="000000"/>
                </a:solidFill>
                <a:latin typeface="Consolas" panose="020B0609020204030204" pitchFamily="49" charset="0"/>
              </a:rPr>
              <a:t>);}</a:t>
            </a:r>
            <a:endParaRPr lang="en-US" sz="2000" b="1" dirty="0">
              <a:solidFill>
                <a:srgbClr val="000000"/>
              </a:solidFill>
              <a:latin typeface="Consolas" panose="020B0609020204030204" pitchFamily="49" charset="0"/>
            </a:endParaRPr>
          </a:p>
          <a:p>
            <a:r>
              <a:rPr lang="en-US" sz="2000" b="1" dirty="0">
                <a:solidFill>
                  <a:srgbClr val="7F0055"/>
                </a:solidFill>
                <a:latin typeface="Consolas" panose="020B0609020204030204" pitchFamily="49" charset="0"/>
              </a:rPr>
              <a:t>public</a:t>
            </a:r>
            <a:r>
              <a:rPr lang="en-US" sz="2000" b="1" dirty="0">
                <a:solidFill>
                  <a:srgbClr val="000000"/>
                </a:solidFill>
                <a:latin typeface="Consolas" panose="020B0609020204030204" pitchFamily="49" charset="0"/>
              </a:rPr>
              <a:t> </a:t>
            </a:r>
            <a:r>
              <a:rPr lang="en-US" sz="2000" b="1" dirty="0">
                <a:solidFill>
                  <a:srgbClr val="7F0055"/>
                </a:solidFill>
                <a:latin typeface="Consolas" panose="020B0609020204030204" pitchFamily="49" charset="0"/>
              </a:rPr>
              <a:t>static</a:t>
            </a:r>
            <a:r>
              <a:rPr lang="en-US" sz="2000" b="1" dirty="0">
                <a:solidFill>
                  <a:srgbClr val="000000"/>
                </a:solidFill>
                <a:latin typeface="Consolas" panose="020B0609020204030204" pitchFamily="49" charset="0"/>
              </a:rPr>
              <a:t> </a:t>
            </a:r>
            <a:r>
              <a:rPr lang="en-US" sz="2000" b="1" dirty="0">
                <a:solidFill>
                  <a:srgbClr val="7F0055"/>
                </a:solidFill>
                <a:latin typeface="Consolas" panose="020B0609020204030204" pitchFamily="49" charset="0"/>
              </a:rPr>
              <a:t>void</a:t>
            </a:r>
            <a:r>
              <a:rPr lang="en-US" sz="2000" b="1" dirty="0">
                <a:solidFill>
                  <a:srgbClr val="000000"/>
                </a:solidFill>
                <a:latin typeface="Consolas" panose="020B0609020204030204" pitchFamily="49" charset="0"/>
              </a:rPr>
              <a:t> main(String[] </a:t>
            </a:r>
            <a:r>
              <a:rPr lang="en-US" sz="2000" b="1" dirty="0" err="1">
                <a:solidFill>
                  <a:srgbClr val="6A3E3E"/>
                </a:solidFill>
                <a:latin typeface="Consolas" panose="020B0609020204030204" pitchFamily="49" charset="0"/>
              </a:rPr>
              <a:t>args</a:t>
            </a:r>
            <a:r>
              <a:rPr lang="en-US" sz="2000" b="1" dirty="0">
                <a:solidFill>
                  <a:srgbClr val="000000"/>
                </a:solidFill>
                <a:latin typeface="Consolas" panose="020B0609020204030204" pitchFamily="49" charset="0"/>
              </a:rPr>
              <a:t>) {</a:t>
            </a:r>
          </a:p>
          <a:p>
            <a:r>
              <a:rPr lang="en-US" sz="2000" b="1" dirty="0">
                <a:solidFill>
                  <a:srgbClr val="000000"/>
                </a:solidFill>
                <a:latin typeface="Consolas" panose="020B0609020204030204" pitchFamily="49" charset="0"/>
              </a:rPr>
              <a:t> </a:t>
            </a:r>
            <a:r>
              <a:rPr lang="en-US" sz="2000" b="1" dirty="0">
                <a:solidFill>
                  <a:srgbClr val="FF0000"/>
                </a:solidFill>
                <a:latin typeface="Consolas" panose="020B0609020204030204" pitchFamily="49" charset="0"/>
              </a:rPr>
              <a:t>new ABC</a:t>
            </a:r>
            <a:r>
              <a:rPr lang="en-US" sz="2000" b="1" dirty="0" smtClean="0">
                <a:solidFill>
                  <a:srgbClr val="FF0000"/>
                </a:solidFill>
                <a:latin typeface="Consolas" panose="020B0609020204030204" pitchFamily="49" charset="0"/>
              </a:rPr>
              <a:t>();  </a:t>
            </a:r>
            <a:r>
              <a:rPr lang="en-US" sz="2000" b="1" dirty="0" smtClean="0">
                <a:solidFill>
                  <a:srgbClr val="000000"/>
                </a:solidFill>
                <a:latin typeface="Consolas" panose="020B0609020204030204" pitchFamily="49" charset="0"/>
              </a:rPr>
              <a:t>}  </a:t>
            </a:r>
            <a:r>
              <a:rPr lang="en-US" sz="2000" b="1" dirty="0">
                <a:solidFill>
                  <a:srgbClr val="000000"/>
                </a:solidFill>
                <a:latin typeface="Consolas" panose="020B0609020204030204" pitchFamily="49" charset="0"/>
              </a:rPr>
              <a:t>}</a:t>
            </a:r>
            <a:endParaRPr lang="en-US" sz="2000" b="1" dirty="0"/>
          </a:p>
        </p:txBody>
      </p:sp>
      <p:pic>
        <p:nvPicPr>
          <p:cNvPr id="6" name="Picture 5"/>
          <p:cNvPicPr>
            <a:picLocks noChangeAspect="1"/>
          </p:cNvPicPr>
          <p:nvPr/>
        </p:nvPicPr>
        <p:blipFill rotWithShape="1">
          <a:blip r:embed="rId2"/>
          <a:srcRect l="-1061" t="-536" r="81365" b="81707"/>
          <a:stretch/>
        </p:blipFill>
        <p:spPr>
          <a:xfrm>
            <a:off x="9000309" y="319772"/>
            <a:ext cx="2939142" cy="2704011"/>
          </a:xfrm>
          <a:prstGeom prst="rect">
            <a:avLst/>
          </a:prstGeom>
        </p:spPr>
      </p:pic>
    </p:spTree>
    <p:extLst>
      <p:ext uri="{BB962C8B-B14F-4D97-AF65-F5344CB8AC3E}">
        <p14:creationId xmlns:p14="http://schemas.microsoft.com/office/powerpoint/2010/main" val="130000786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0623" y="720026"/>
            <a:ext cx="7890934" cy="5078313"/>
          </a:xfrm>
          <a:prstGeom prst="rect">
            <a:avLst/>
          </a:prstGeom>
        </p:spPr>
        <p:txBody>
          <a:bodyPr wrap="square">
            <a:spAutoFit/>
          </a:bodyPr>
          <a:lstStyle/>
          <a:p>
            <a:r>
              <a:rPr lang="en-US" dirty="0" smtClean="0">
                <a:solidFill>
                  <a:srgbClr val="FF0000"/>
                </a:solidFill>
                <a:latin typeface="Consolas" panose="020B0609020204030204" pitchFamily="49" charset="0"/>
              </a:rPr>
              <a:t>Using </a:t>
            </a:r>
            <a:r>
              <a:rPr lang="en-US" dirty="0" err="1" smtClean="0">
                <a:solidFill>
                  <a:srgbClr val="FF0000"/>
                </a:solidFill>
                <a:latin typeface="Consolas" panose="020B0609020204030204" pitchFamily="49" charset="0"/>
              </a:rPr>
              <a:t>WindowBuilder</a:t>
            </a:r>
            <a:r>
              <a:rPr lang="en-US" dirty="0" smtClean="0">
                <a:solidFill>
                  <a:srgbClr val="FF0000"/>
                </a:solidFill>
                <a:latin typeface="Consolas" panose="020B0609020204030204" pitchFamily="49" charset="0"/>
              </a:rPr>
              <a:t> </a:t>
            </a:r>
          </a:p>
          <a:p>
            <a:r>
              <a:rPr lang="en-US" dirty="0">
                <a:solidFill>
                  <a:srgbClr val="FF0000"/>
                </a:solidFill>
                <a:latin typeface="Consolas" panose="020B0609020204030204" pitchFamily="49" charset="0"/>
              </a:rPr>
              <a:t>Installed </a:t>
            </a:r>
            <a:r>
              <a:rPr lang="en-US" dirty="0" smtClean="0">
                <a:solidFill>
                  <a:srgbClr val="FF0000"/>
                </a:solidFill>
                <a:latin typeface="Consolas" panose="020B0609020204030204" pitchFamily="49" charset="0"/>
              </a:rPr>
              <a:t>add software </a:t>
            </a:r>
          </a:p>
          <a:p>
            <a:r>
              <a:rPr lang="en-US" dirty="0" smtClean="0">
                <a:solidFill>
                  <a:srgbClr val="FF0000"/>
                </a:solidFill>
                <a:latin typeface="Consolas" panose="020B0609020204030204" pitchFamily="49" charset="0"/>
              </a:rPr>
              <a:t>https</a:t>
            </a:r>
            <a:r>
              <a:rPr lang="en-US" dirty="0">
                <a:solidFill>
                  <a:srgbClr val="FF0000"/>
                </a:solidFill>
                <a:latin typeface="Consolas" panose="020B0609020204030204" pitchFamily="49" charset="0"/>
              </a:rPr>
              <a:t>://download.eclipse.org/windowbuilder/latest/</a:t>
            </a:r>
            <a:endParaRPr lang="en-US" dirty="0" smtClean="0">
              <a:solidFill>
                <a:srgbClr val="FF0000"/>
              </a:solidFill>
              <a:latin typeface="Consolas" panose="020B0609020204030204" pitchFamily="49" charset="0"/>
            </a:endParaRPr>
          </a:p>
          <a:p>
            <a:r>
              <a:rPr lang="en-US" dirty="0" smtClean="0">
                <a:solidFill>
                  <a:srgbClr val="3F7F5F"/>
                </a:solidFill>
                <a:latin typeface="Consolas" panose="020B0609020204030204" pitchFamily="49" charset="0"/>
              </a:rPr>
              <a:t>//</a:t>
            </a:r>
            <a:r>
              <a:rPr lang="en-US" dirty="0" err="1">
                <a:solidFill>
                  <a:srgbClr val="3F7F5F"/>
                </a:solidFill>
                <a:latin typeface="Consolas" panose="020B0609020204030204" pitchFamily="49" charset="0"/>
              </a:rPr>
              <a:t>JOptionPane.showMessageDialog</a:t>
            </a:r>
            <a:r>
              <a:rPr lang="en-US" dirty="0">
                <a:solidFill>
                  <a:srgbClr val="3F7F5F"/>
                </a:solidFill>
                <a:latin typeface="Consolas" panose="020B0609020204030204" pitchFamily="49" charset="0"/>
              </a:rPr>
              <a:t>(null, "Hello student");</a:t>
            </a:r>
          </a:p>
          <a:p>
            <a:r>
              <a:rPr lang="en-US" dirty="0" smtClean="0">
                <a:solidFill>
                  <a:srgbClr val="3F7F5F"/>
                </a:solidFill>
                <a:latin typeface="Consolas" panose="020B0609020204030204" pitchFamily="49" charset="0"/>
              </a:rPr>
              <a:t>//</a:t>
            </a:r>
            <a:r>
              <a:rPr lang="en-US" dirty="0">
                <a:solidFill>
                  <a:srgbClr val="3F7F5F"/>
                </a:solidFill>
                <a:latin typeface="Consolas" panose="020B0609020204030204" pitchFamily="49" charset="0"/>
              </a:rPr>
              <a:t>lbl1.setText("HI");</a:t>
            </a:r>
          </a:p>
          <a:p>
            <a:r>
              <a:rPr lang="en-US" dirty="0" smtClean="0">
                <a:solidFill>
                  <a:srgbClr val="3F7F5F"/>
                </a:solidFill>
                <a:latin typeface="Consolas" panose="020B0609020204030204" pitchFamily="49" charset="0"/>
              </a:rPr>
              <a:t>//</a:t>
            </a:r>
            <a:r>
              <a:rPr lang="en-US" dirty="0">
                <a:solidFill>
                  <a:srgbClr val="3F7F5F"/>
                </a:solidFill>
                <a:latin typeface="Consolas" panose="020B0609020204030204" pitchFamily="49" charset="0"/>
              </a:rPr>
              <a:t>txt1.setText("How are you be prepare");</a:t>
            </a:r>
          </a:p>
          <a:p>
            <a:r>
              <a:rPr lang="en-US" dirty="0">
                <a:solidFill>
                  <a:srgbClr val="3F7F5F"/>
                </a:solidFill>
                <a:latin typeface="Consolas" panose="020B0609020204030204" pitchFamily="49" charset="0"/>
              </a:rPr>
              <a:t>//</a:t>
            </a:r>
            <a:r>
              <a:rPr lang="en-US" u="sng" dirty="0" err="1">
                <a:solidFill>
                  <a:srgbClr val="3F7F5F"/>
                </a:solidFill>
                <a:latin typeface="Consolas" panose="020B0609020204030204" pitchFamily="49" charset="0"/>
              </a:rPr>
              <a:t>int</a:t>
            </a:r>
            <a:r>
              <a:rPr lang="en-US" u="sng" dirty="0">
                <a:solidFill>
                  <a:srgbClr val="3F7F5F"/>
                </a:solidFill>
                <a:latin typeface="Consolas" panose="020B0609020204030204" pitchFamily="49" charset="0"/>
              </a:rPr>
              <a:t> k=</a:t>
            </a:r>
            <a:r>
              <a:rPr lang="en-US" u="sng" dirty="0" err="1">
                <a:solidFill>
                  <a:srgbClr val="3F7F5F"/>
                </a:solidFill>
                <a:latin typeface="Consolas" panose="020B0609020204030204" pitchFamily="49" charset="0"/>
              </a:rPr>
              <a:t>Integer.parseInt</a:t>
            </a:r>
            <a:r>
              <a:rPr lang="en-US" u="sng" dirty="0">
                <a:solidFill>
                  <a:srgbClr val="3F7F5F"/>
                </a:solidFill>
                <a:latin typeface="Consolas" panose="020B0609020204030204" pitchFamily="49" charset="0"/>
              </a:rPr>
              <a:t>(txt1.getText());</a:t>
            </a:r>
          </a:p>
          <a:p>
            <a:r>
              <a:rPr lang="en-US" dirty="0">
                <a:solidFill>
                  <a:srgbClr val="3F7F5F"/>
                </a:solidFill>
                <a:latin typeface="Consolas" panose="020B0609020204030204" pitchFamily="49" charset="0"/>
              </a:rPr>
              <a:t>//</a:t>
            </a:r>
            <a:r>
              <a:rPr lang="en-US" u="sng" dirty="0" err="1">
                <a:solidFill>
                  <a:srgbClr val="3F7F5F"/>
                </a:solidFill>
                <a:latin typeface="Consolas" panose="020B0609020204030204" pitchFamily="49" charset="0"/>
              </a:rPr>
              <a:t>int</a:t>
            </a:r>
            <a:r>
              <a:rPr lang="en-US" u="sng" dirty="0">
                <a:solidFill>
                  <a:srgbClr val="3F7F5F"/>
                </a:solidFill>
                <a:latin typeface="Consolas" panose="020B0609020204030204" pitchFamily="49" charset="0"/>
              </a:rPr>
              <a:t> b=</a:t>
            </a:r>
            <a:r>
              <a:rPr lang="en-US" u="sng" dirty="0" err="1">
                <a:solidFill>
                  <a:srgbClr val="3F7F5F"/>
                </a:solidFill>
                <a:latin typeface="Consolas" panose="020B0609020204030204" pitchFamily="49" charset="0"/>
              </a:rPr>
              <a:t>Integer.parseInt</a:t>
            </a:r>
            <a:r>
              <a:rPr lang="en-US" u="sng" dirty="0">
                <a:solidFill>
                  <a:srgbClr val="3F7F5F"/>
                </a:solidFill>
                <a:latin typeface="Consolas" panose="020B0609020204030204" pitchFamily="49" charset="0"/>
              </a:rPr>
              <a:t>(txt2.getText());</a:t>
            </a:r>
          </a:p>
          <a:p>
            <a:r>
              <a:rPr lang="en-US" dirty="0">
                <a:solidFill>
                  <a:srgbClr val="3F7F5F"/>
                </a:solidFill>
                <a:latin typeface="Consolas" panose="020B0609020204030204" pitchFamily="49" charset="0"/>
              </a:rPr>
              <a:t>//</a:t>
            </a:r>
            <a:r>
              <a:rPr lang="en-US" u="sng" dirty="0" err="1">
                <a:solidFill>
                  <a:srgbClr val="3F7F5F"/>
                </a:solidFill>
                <a:latin typeface="Consolas" panose="020B0609020204030204" pitchFamily="49" charset="0"/>
              </a:rPr>
              <a:t>int</a:t>
            </a:r>
            <a:r>
              <a:rPr lang="en-US" u="sng" dirty="0">
                <a:solidFill>
                  <a:srgbClr val="3F7F5F"/>
                </a:solidFill>
                <a:latin typeface="Consolas" panose="020B0609020204030204" pitchFamily="49" charset="0"/>
              </a:rPr>
              <a:t> y=</a:t>
            </a:r>
            <a:r>
              <a:rPr lang="en-US" u="sng" dirty="0" err="1">
                <a:solidFill>
                  <a:srgbClr val="3F7F5F"/>
                </a:solidFill>
                <a:latin typeface="Consolas" panose="020B0609020204030204" pitchFamily="49" charset="0"/>
              </a:rPr>
              <a:t>k+b</a:t>
            </a:r>
            <a:r>
              <a:rPr lang="en-US" u="sng" dirty="0">
                <a:solidFill>
                  <a:srgbClr val="3F7F5F"/>
                </a:solidFill>
                <a:latin typeface="Consolas" panose="020B0609020204030204" pitchFamily="49" charset="0"/>
              </a:rPr>
              <a:t>;</a:t>
            </a:r>
          </a:p>
          <a:p>
            <a:r>
              <a:rPr lang="en-US" dirty="0">
                <a:solidFill>
                  <a:srgbClr val="3F7F5F"/>
                </a:solidFill>
                <a:latin typeface="Consolas" panose="020B0609020204030204" pitchFamily="49" charset="0"/>
              </a:rPr>
              <a:t>//lbl1.setText("</a:t>
            </a:r>
            <a:r>
              <a:rPr lang="en-US" u="sng" dirty="0" err="1">
                <a:solidFill>
                  <a:srgbClr val="3F7F5F"/>
                </a:solidFill>
                <a:latin typeface="Consolas" panose="020B0609020204030204" pitchFamily="49" charset="0"/>
              </a:rPr>
              <a:t>Ap</a:t>
            </a:r>
            <a:r>
              <a:rPr lang="en-US" u="sng" dirty="0">
                <a:solidFill>
                  <a:srgbClr val="3F7F5F"/>
                </a:solidFill>
                <a:latin typeface="Consolas" panose="020B0609020204030204" pitchFamily="49" charset="0"/>
              </a:rPr>
              <a:t>"+y);</a:t>
            </a:r>
          </a:p>
          <a:p>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a</a:t>
            </a:r>
            <a:r>
              <a:rPr lang="en-US" b="1" dirty="0" err="1">
                <a:solidFill>
                  <a:srgbClr val="000000"/>
                </a:solidFill>
                <a:latin typeface="Consolas" panose="020B0609020204030204" pitchFamily="49" charset="0"/>
              </a:rPr>
              <a:t>,</a:t>
            </a:r>
            <a:r>
              <a:rPr lang="en-US" b="1" dirty="0" err="1">
                <a:solidFill>
                  <a:srgbClr val="6A3E3E"/>
                </a:solidFill>
                <a:latin typeface="Consolas" panose="020B0609020204030204" pitchFamily="49" charset="0"/>
              </a:rPr>
              <a:t>b</a:t>
            </a:r>
            <a:r>
              <a:rPr lang="en-US" b="1" dirty="0" err="1">
                <a:solidFill>
                  <a:srgbClr val="000000"/>
                </a:solidFill>
                <a:latin typeface="Consolas" panose="020B0609020204030204" pitchFamily="49" charset="0"/>
              </a:rPr>
              <a:t>,</a:t>
            </a:r>
            <a:r>
              <a:rPr lang="en-US" b="1" dirty="0" err="1">
                <a:solidFill>
                  <a:srgbClr val="6A3E3E"/>
                </a:solidFill>
                <a:latin typeface="Consolas" panose="020B0609020204030204" pitchFamily="49" charset="0"/>
              </a:rPr>
              <a:t>c</a:t>
            </a:r>
            <a:r>
              <a:rPr lang="en-US" b="1"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try</a:t>
            </a:r>
            <a:r>
              <a:rPr lang="en-US" b="1" dirty="0">
                <a:solidFill>
                  <a:srgbClr val="000000"/>
                </a:solidFill>
                <a:latin typeface="Consolas" panose="020B0609020204030204" pitchFamily="49" charset="0"/>
              </a:rPr>
              <a:t> {</a:t>
            </a:r>
          </a:p>
          <a:p>
            <a:r>
              <a:rPr lang="en-US" dirty="0">
                <a:solidFill>
                  <a:srgbClr val="6A3E3E"/>
                </a:solidFill>
                <a:latin typeface="Consolas" panose="020B0609020204030204" pitchFamily="49" charset="0"/>
              </a:rPr>
              <a:t>a</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Integer.</a:t>
            </a:r>
            <a:r>
              <a:rPr lang="en-US" i="1" dirty="0" err="1">
                <a:solidFill>
                  <a:srgbClr val="000000"/>
                </a:solidFill>
                <a:latin typeface="Consolas" panose="020B0609020204030204" pitchFamily="49" charset="0"/>
              </a:rPr>
              <a:t>parseInt</a:t>
            </a:r>
            <a:r>
              <a:rPr lang="en-US" i="1" dirty="0">
                <a:solidFill>
                  <a:srgbClr val="000000"/>
                </a:solidFill>
                <a:latin typeface="Consolas" panose="020B0609020204030204" pitchFamily="49" charset="0"/>
              </a:rPr>
              <a:t>(</a:t>
            </a:r>
            <a:r>
              <a:rPr lang="en-US" i="1" dirty="0">
                <a:solidFill>
                  <a:srgbClr val="0000C0"/>
                </a:solidFill>
                <a:latin typeface="Consolas" panose="020B0609020204030204" pitchFamily="49" charset="0"/>
              </a:rPr>
              <a:t>txt1</a:t>
            </a:r>
            <a:r>
              <a:rPr lang="en-US" i="1" dirty="0">
                <a:solidFill>
                  <a:srgbClr val="000000"/>
                </a:solidFill>
                <a:latin typeface="Consolas" panose="020B0609020204030204" pitchFamily="49" charset="0"/>
              </a:rPr>
              <a:t>.getText());</a:t>
            </a:r>
          </a:p>
          <a:p>
            <a:r>
              <a:rPr lang="en-US" dirty="0">
                <a:solidFill>
                  <a:srgbClr val="6A3E3E"/>
                </a:solidFill>
                <a:latin typeface="Consolas" panose="020B0609020204030204" pitchFamily="49" charset="0"/>
              </a:rPr>
              <a:t>b</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Integer.</a:t>
            </a:r>
            <a:r>
              <a:rPr lang="en-US" i="1" dirty="0" err="1">
                <a:solidFill>
                  <a:srgbClr val="000000"/>
                </a:solidFill>
                <a:latin typeface="Consolas" panose="020B0609020204030204" pitchFamily="49" charset="0"/>
              </a:rPr>
              <a:t>parseInt</a:t>
            </a:r>
            <a:r>
              <a:rPr lang="en-US" i="1" dirty="0">
                <a:solidFill>
                  <a:srgbClr val="000000"/>
                </a:solidFill>
                <a:latin typeface="Consolas" panose="020B0609020204030204" pitchFamily="49" charset="0"/>
              </a:rPr>
              <a:t>(</a:t>
            </a:r>
            <a:r>
              <a:rPr lang="en-US" i="1" dirty="0">
                <a:solidFill>
                  <a:srgbClr val="0000C0"/>
                </a:solidFill>
                <a:latin typeface="Consolas" panose="020B0609020204030204" pitchFamily="49" charset="0"/>
              </a:rPr>
              <a:t>txt2</a:t>
            </a:r>
            <a:r>
              <a:rPr lang="en-US" i="1" dirty="0">
                <a:solidFill>
                  <a:srgbClr val="000000"/>
                </a:solidFill>
                <a:latin typeface="Consolas" panose="020B0609020204030204" pitchFamily="49" charset="0"/>
              </a:rPr>
              <a:t>.getText());</a:t>
            </a:r>
          </a:p>
          <a:p>
            <a:r>
              <a:rPr lang="en-US" dirty="0">
                <a:solidFill>
                  <a:srgbClr val="6A3E3E"/>
                </a:solidFill>
                <a:latin typeface="Consolas" panose="020B0609020204030204" pitchFamily="49" charset="0"/>
              </a:rPr>
              <a:t>c</a:t>
            </a:r>
            <a:r>
              <a:rPr lang="en-US" dirty="0">
                <a:solidFill>
                  <a:srgbClr val="000000"/>
                </a:solidFill>
                <a:latin typeface="Consolas" panose="020B0609020204030204" pitchFamily="49" charset="0"/>
              </a:rPr>
              <a:t>=</a:t>
            </a:r>
            <a:r>
              <a:rPr lang="en-US" dirty="0" err="1">
                <a:solidFill>
                  <a:srgbClr val="6A3E3E"/>
                </a:solidFill>
                <a:latin typeface="Consolas" panose="020B0609020204030204" pitchFamily="49" charset="0"/>
              </a:rPr>
              <a:t>a</a:t>
            </a:r>
            <a:r>
              <a:rPr lang="en-US" dirty="0" err="1">
                <a:solidFill>
                  <a:srgbClr val="000000"/>
                </a:solidFill>
                <a:latin typeface="Consolas" panose="020B0609020204030204" pitchFamily="49" charset="0"/>
              </a:rPr>
              <a:t>+</a:t>
            </a:r>
            <a:r>
              <a:rPr lang="en-US" dirty="0" err="1">
                <a:solidFill>
                  <a:srgbClr val="6A3E3E"/>
                </a:solidFill>
                <a:latin typeface="Consolas" panose="020B0609020204030204" pitchFamily="49" charset="0"/>
              </a:rPr>
              <a:t>b</a:t>
            </a:r>
            <a:r>
              <a:rPr lang="en-US" dirty="0">
                <a:solidFill>
                  <a:srgbClr val="000000"/>
                </a:solidFill>
                <a:latin typeface="Consolas" panose="020B0609020204030204" pitchFamily="49" charset="0"/>
              </a:rPr>
              <a:t>;</a:t>
            </a:r>
          </a:p>
          <a:p>
            <a:r>
              <a:rPr lang="en-US" dirty="0">
                <a:solidFill>
                  <a:srgbClr val="0000C0"/>
                </a:solidFill>
                <a:latin typeface="Consolas" panose="020B0609020204030204" pitchFamily="49" charset="0"/>
              </a:rPr>
              <a:t>txt3</a:t>
            </a:r>
            <a:r>
              <a:rPr lang="en-US" dirty="0">
                <a:solidFill>
                  <a:srgbClr val="000000"/>
                </a:solidFill>
                <a:latin typeface="Consolas" panose="020B0609020204030204" pitchFamily="49" charset="0"/>
              </a:rPr>
              <a:t>.setText(</a:t>
            </a:r>
            <a:r>
              <a:rPr lang="en-US" dirty="0" err="1">
                <a:solidFill>
                  <a:srgbClr val="000000"/>
                </a:solidFill>
                <a:latin typeface="Consolas" panose="020B0609020204030204" pitchFamily="49" charset="0"/>
              </a:rPr>
              <a:t>Integer.</a:t>
            </a:r>
            <a:r>
              <a:rPr lang="en-US" i="1" dirty="0" err="1">
                <a:solidFill>
                  <a:srgbClr val="000000"/>
                </a:solidFill>
                <a:latin typeface="Consolas" panose="020B0609020204030204" pitchFamily="49" charset="0"/>
              </a:rPr>
              <a:t>toString</a:t>
            </a:r>
            <a:r>
              <a:rPr lang="en-US" i="1" dirty="0">
                <a:solidFill>
                  <a:srgbClr val="000000"/>
                </a:solidFill>
                <a:latin typeface="Consolas" panose="020B0609020204030204" pitchFamily="49" charset="0"/>
              </a:rPr>
              <a:t>(</a:t>
            </a:r>
            <a:r>
              <a:rPr lang="en-US" i="1" dirty="0">
                <a:solidFill>
                  <a:srgbClr val="6A3E3E"/>
                </a:solidFill>
                <a:latin typeface="Consolas" panose="020B0609020204030204" pitchFamily="49" charset="0"/>
              </a:rPr>
              <a:t>c</a:t>
            </a:r>
            <a:r>
              <a:rPr lang="en-US" i="1"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r>
              <a:rPr lang="en-US" b="1" dirty="0">
                <a:solidFill>
                  <a:srgbClr val="7F0055"/>
                </a:solidFill>
                <a:latin typeface="Consolas" panose="020B0609020204030204" pitchFamily="49" charset="0"/>
              </a:rPr>
              <a:t>catch</a:t>
            </a:r>
            <a:r>
              <a:rPr lang="en-US" b="1" dirty="0">
                <a:solidFill>
                  <a:srgbClr val="000000"/>
                </a:solidFill>
                <a:latin typeface="Consolas" panose="020B0609020204030204" pitchFamily="49" charset="0"/>
              </a:rPr>
              <a:t>(Exception </a:t>
            </a:r>
            <a:r>
              <a:rPr lang="en-US" b="1" dirty="0">
                <a:solidFill>
                  <a:srgbClr val="6A3E3E"/>
                </a:solidFill>
                <a:latin typeface="Consolas" panose="020B0609020204030204" pitchFamily="49" charset="0"/>
              </a:rPr>
              <a:t>e1</a:t>
            </a:r>
            <a:r>
              <a:rPr lang="en-US" b="1" dirty="0">
                <a:solidFill>
                  <a:srgbClr val="000000"/>
                </a:solidFill>
                <a:latin typeface="Consolas" panose="020B0609020204030204" pitchFamily="49" charset="0"/>
              </a:rPr>
              <a:t>) {</a:t>
            </a:r>
          </a:p>
          <a:p>
            <a:r>
              <a:rPr lang="en-US" dirty="0" err="1">
                <a:solidFill>
                  <a:srgbClr val="000000"/>
                </a:solidFill>
                <a:latin typeface="Consolas" panose="020B0609020204030204" pitchFamily="49" charset="0"/>
              </a:rPr>
              <a:t>JOptionPane.</a:t>
            </a:r>
            <a:r>
              <a:rPr lang="en-US" i="1" dirty="0" err="1">
                <a:solidFill>
                  <a:srgbClr val="000000"/>
                </a:solidFill>
                <a:latin typeface="Consolas" panose="020B0609020204030204" pitchFamily="49" charset="0"/>
              </a:rPr>
              <a:t>showMessageDialog</a:t>
            </a:r>
            <a:r>
              <a:rPr lang="en-US" i="1" dirty="0">
                <a:solidFill>
                  <a:srgbClr val="000000"/>
                </a:solidFill>
                <a:latin typeface="Consolas" panose="020B0609020204030204" pitchFamily="49" charset="0"/>
              </a:rPr>
              <a:t>(</a:t>
            </a:r>
            <a:r>
              <a:rPr lang="en-US" b="1" i="1" dirty="0">
                <a:solidFill>
                  <a:srgbClr val="7F0055"/>
                </a:solidFill>
                <a:latin typeface="Consolas" panose="020B0609020204030204" pitchFamily="49" charset="0"/>
              </a:rPr>
              <a:t>null</a:t>
            </a:r>
            <a:r>
              <a:rPr lang="en-US" b="1" i="1" dirty="0">
                <a:solidFill>
                  <a:srgbClr val="000000"/>
                </a:solidFill>
                <a:latin typeface="Consolas" panose="020B0609020204030204" pitchFamily="49" charset="0"/>
              </a:rPr>
              <a:t>, </a:t>
            </a:r>
            <a:r>
              <a:rPr lang="en-US" b="1" i="1" dirty="0">
                <a:solidFill>
                  <a:srgbClr val="2A00FF"/>
                </a:solidFill>
                <a:latin typeface="Consolas" panose="020B0609020204030204" pitchFamily="49" charset="0"/>
              </a:rPr>
              <a:t>"Please Enter Number</a:t>
            </a:r>
            <a:r>
              <a:rPr lang="en-US" b="1" i="1" dirty="0" smtClean="0">
                <a:solidFill>
                  <a:srgbClr val="2A00FF"/>
                </a:solidFill>
                <a:latin typeface="Consolas" panose="020B0609020204030204" pitchFamily="49" charset="0"/>
              </a:rPr>
              <a:t>"</a:t>
            </a:r>
            <a:r>
              <a:rPr lang="en-US" b="1" i="1" dirty="0" smtClean="0">
                <a:solidFill>
                  <a:srgbClr val="000000"/>
                </a:solidFill>
                <a:latin typeface="Consolas" panose="020B0609020204030204" pitchFamily="49" charset="0"/>
              </a:rPr>
              <a:t>); </a:t>
            </a:r>
            <a:r>
              <a:rPr lang="en-US" dirty="0" smtClean="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34440914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0018" y="333137"/>
            <a:ext cx="5801732" cy="6186309"/>
          </a:xfrm>
          <a:prstGeom prst="rect">
            <a:avLst/>
          </a:prstGeom>
          <a:ln w="38100">
            <a:solidFill>
              <a:schemeClr val="tx1"/>
            </a:solidFill>
          </a:ln>
        </p:spPr>
        <p:txBody>
          <a:bodyPr wrap="square">
            <a:spAutoFit/>
          </a:bodyPr>
          <a:lstStyle/>
          <a:p>
            <a:r>
              <a:rPr lang="en-US" sz="2200" b="1" dirty="0" smtClean="0">
                <a:solidFill>
                  <a:srgbClr val="7F0055"/>
                </a:solidFill>
                <a:latin typeface="Consolas" panose="020B0609020204030204" pitchFamily="49" charset="0"/>
              </a:rPr>
              <a:t>Multiple interface implements</a:t>
            </a:r>
          </a:p>
          <a:p>
            <a:r>
              <a:rPr lang="en-US" sz="2200" b="1" dirty="0" smtClean="0">
                <a:solidFill>
                  <a:srgbClr val="FF0000"/>
                </a:solidFill>
                <a:latin typeface="Consolas" panose="020B0609020204030204" pitchFamily="49" charset="0"/>
              </a:rPr>
              <a:t>public </a:t>
            </a:r>
            <a:r>
              <a:rPr lang="en-US" sz="2200" b="1" dirty="0">
                <a:solidFill>
                  <a:srgbClr val="FF0000"/>
                </a:solidFill>
                <a:latin typeface="Consolas" panose="020B0609020204030204" pitchFamily="49" charset="0"/>
              </a:rPr>
              <a:t>class </a:t>
            </a:r>
            <a:r>
              <a:rPr lang="en-US" sz="2200" b="1" dirty="0" smtClean="0">
                <a:solidFill>
                  <a:srgbClr val="FF0000"/>
                </a:solidFill>
                <a:latin typeface="Consolas" panose="020B0609020204030204" pitchFamily="49" charset="0"/>
              </a:rPr>
              <a:t>Main </a:t>
            </a:r>
            <a:r>
              <a:rPr lang="en-US" sz="2200" b="1" dirty="0">
                <a:solidFill>
                  <a:srgbClr val="FF0000"/>
                </a:solidFill>
                <a:latin typeface="Consolas" panose="020B0609020204030204" pitchFamily="49" charset="0"/>
              </a:rPr>
              <a:t>{</a:t>
            </a:r>
          </a:p>
          <a:p>
            <a:r>
              <a:rPr lang="en-US" sz="2200" b="1" dirty="0">
                <a:solidFill>
                  <a:srgbClr val="FF0000"/>
                </a:solidFill>
                <a:latin typeface="Consolas" panose="020B0609020204030204" pitchFamily="49" charset="0"/>
              </a:rPr>
              <a:t>public static void main(String []</a:t>
            </a:r>
            <a:r>
              <a:rPr lang="en-US" sz="2200" b="1" dirty="0" err="1">
                <a:solidFill>
                  <a:srgbClr val="FF0000"/>
                </a:solidFill>
                <a:latin typeface="Consolas" panose="020B0609020204030204" pitchFamily="49" charset="0"/>
              </a:rPr>
              <a:t>args</a:t>
            </a:r>
            <a:r>
              <a:rPr lang="en-US" sz="2200" b="1" dirty="0">
                <a:solidFill>
                  <a:srgbClr val="FF0000"/>
                </a:solidFill>
                <a:latin typeface="Consolas" panose="020B0609020204030204" pitchFamily="49" charset="0"/>
              </a:rPr>
              <a:t>) {</a:t>
            </a:r>
          </a:p>
          <a:p>
            <a:r>
              <a:rPr lang="en-US" sz="2200" dirty="0">
                <a:solidFill>
                  <a:srgbClr val="FF0000"/>
                </a:solidFill>
                <a:latin typeface="Consolas" panose="020B0609020204030204" pitchFamily="49" charset="0"/>
              </a:rPr>
              <a:t>Son s=</a:t>
            </a:r>
            <a:r>
              <a:rPr lang="en-US" sz="2200" b="1" dirty="0">
                <a:solidFill>
                  <a:srgbClr val="FF0000"/>
                </a:solidFill>
                <a:latin typeface="Consolas" panose="020B0609020204030204" pitchFamily="49" charset="0"/>
              </a:rPr>
              <a:t>new Son();</a:t>
            </a:r>
          </a:p>
          <a:p>
            <a:r>
              <a:rPr lang="en-US" sz="2200" dirty="0" err="1">
                <a:solidFill>
                  <a:srgbClr val="FF0000"/>
                </a:solidFill>
                <a:latin typeface="Consolas" panose="020B0609020204030204" pitchFamily="49" charset="0"/>
              </a:rPr>
              <a:t>s.disp</a:t>
            </a:r>
            <a:r>
              <a:rPr lang="en-US" sz="2200" dirty="0" smtClean="0">
                <a:solidFill>
                  <a:srgbClr val="FF0000"/>
                </a:solidFill>
                <a:latin typeface="Consolas" panose="020B0609020204030204" pitchFamily="49" charset="0"/>
              </a:rPr>
              <a:t>(); </a:t>
            </a:r>
            <a:r>
              <a:rPr lang="en-US" sz="2200" dirty="0" err="1" smtClean="0">
                <a:solidFill>
                  <a:srgbClr val="FF0000"/>
                </a:solidFill>
                <a:latin typeface="Consolas" panose="020B0609020204030204" pitchFamily="49" charset="0"/>
              </a:rPr>
              <a:t>s.add</a:t>
            </a:r>
            <a:r>
              <a:rPr lang="en-US" sz="2200" dirty="0">
                <a:solidFill>
                  <a:srgbClr val="FF0000"/>
                </a:solidFill>
                <a:latin typeface="Consolas" panose="020B0609020204030204" pitchFamily="49" charset="0"/>
              </a:rPr>
              <a:t>();}}</a:t>
            </a:r>
          </a:p>
          <a:p>
            <a:r>
              <a:rPr lang="en-US" sz="2200" b="1" dirty="0">
                <a:solidFill>
                  <a:srgbClr val="7F0055"/>
                </a:solidFill>
                <a:latin typeface="Consolas" panose="020B0609020204030204" pitchFamily="49" charset="0"/>
              </a:rPr>
              <a:t>interface</a:t>
            </a:r>
            <a:r>
              <a:rPr lang="en-US" sz="2200" b="1" dirty="0">
                <a:solidFill>
                  <a:srgbClr val="000000"/>
                </a:solidFill>
                <a:latin typeface="Consolas" panose="020B0609020204030204" pitchFamily="49" charset="0"/>
              </a:rPr>
              <a:t> Father{</a:t>
            </a:r>
          </a:p>
          <a:p>
            <a:r>
              <a:rPr lang="en-US" sz="2200" b="1" dirty="0">
                <a:solidFill>
                  <a:srgbClr val="7F0055"/>
                </a:solidFill>
                <a:latin typeface="Consolas" panose="020B0609020204030204" pitchFamily="49" charset="0"/>
              </a:rPr>
              <a:t>static</a:t>
            </a:r>
            <a:r>
              <a:rPr lang="en-US" sz="2200" b="1" dirty="0">
                <a:solidFill>
                  <a:srgbClr val="000000"/>
                </a:solidFill>
                <a:latin typeface="Consolas" panose="020B0609020204030204" pitchFamily="49" charset="0"/>
              </a:rPr>
              <a:t> </a:t>
            </a:r>
            <a:r>
              <a:rPr lang="en-US" sz="2200" b="1" dirty="0">
                <a:solidFill>
                  <a:srgbClr val="7F0055"/>
                </a:solidFill>
                <a:latin typeface="Consolas" panose="020B0609020204030204" pitchFamily="49" charset="0"/>
              </a:rPr>
              <a:t>final</a:t>
            </a:r>
            <a:r>
              <a:rPr lang="en-US" sz="2200" b="1" dirty="0">
                <a:solidFill>
                  <a:srgbClr val="000000"/>
                </a:solidFill>
                <a:latin typeface="Consolas" panose="020B0609020204030204" pitchFamily="49" charset="0"/>
              </a:rPr>
              <a:t> </a:t>
            </a:r>
            <a:r>
              <a:rPr lang="en-US" sz="2200" b="1" dirty="0" err="1">
                <a:solidFill>
                  <a:srgbClr val="7F0055"/>
                </a:solidFill>
                <a:latin typeface="Consolas" panose="020B0609020204030204" pitchFamily="49" charset="0"/>
              </a:rPr>
              <a:t>int</a:t>
            </a:r>
            <a:r>
              <a:rPr lang="en-US" sz="2200" b="1" dirty="0">
                <a:solidFill>
                  <a:srgbClr val="000000"/>
                </a:solidFill>
                <a:latin typeface="Consolas" panose="020B0609020204030204" pitchFamily="49" charset="0"/>
              </a:rPr>
              <a:t> </a:t>
            </a:r>
            <a:r>
              <a:rPr lang="en-US" sz="2200" b="1" i="1" dirty="0">
                <a:solidFill>
                  <a:srgbClr val="0000C0"/>
                </a:solidFill>
                <a:latin typeface="Consolas" panose="020B0609020204030204" pitchFamily="49" charset="0"/>
              </a:rPr>
              <a:t>k</a:t>
            </a:r>
            <a:r>
              <a:rPr lang="en-US" sz="2200" b="1" i="1" dirty="0">
                <a:solidFill>
                  <a:srgbClr val="000000"/>
                </a:solidFill>
                <a:latin typeface="Consolas" panose="020B0609020204030204" pitchFamily="49" charset="0"/>
              </a:rPr>
              <a:t>=100;</a:t>
            </a:r>
          </a:p>
          <a:p>
            <a:r>
              <a:rPr lang="en-US" sz="2200" b="1" dirty="0">
                <a:solidFill>
                  <a:srgbClr val="7F0055"/>
                </a:solidFill>
                <a:latin typeface="Consolas" panose="020B0609020204030204" pitchFamily="49" charset="0"/>
              </a:rPr>
              <a:t>public</a:t>
            </a:r>
            <a:r>
              <a:rPr lang="en-US" sz="2200" b="1" dirty="0">
                <a:solidFill>
                  <a:srgbClr val="000000"/>
                </a:solidFill>
                <a:latin typeface="Consolas" panose="020B0609020204030204" pitchFamily="49" charset="0"/>
              </a:rPr>
              <a:t> </a:t>
            </a:r>
            <a:r>
              <a:rPr lang="en-US" sz="2200" b="1" dirty="0">
                <a:solidFill>
                  <a:srgbClr val="7F0055"/>
                </a:solidFill>
                <a:latin typeface="Consolas" panose="020B0609020204030204" pitchFamily="49" charset="0"/>
              </a:rPr>
              <a:t>void</a:t>
            </a:r>
            <a:r>
              <a:rPr lang="en-US" sz="2200" b="1" dirty="0">
                <a:solidFill>
                  <a:srgbClr val="000000"/>
                </a:solidFill>
                <a:latin typeface="Consolas" panose="020B0609020204030204" pitchFamily="49" charset="0"/>
              </a:rPr>
              <a:t> add</a:t>
            </a:r>
            <a:r>
              <a:rPr lang="en-US" sz="2200" b="1" dirty="0" smtClean="0">
                <a:solidFill>
                  <a:srgbClr val="000000"/>
                </a:solidFill>
                <a:latin typeface="Consolas" panose="020B0609020204030204" pitchFamily="49" charset="0"/>
              </a:rPr>
              <a:t>();</a:t>
            </a:r>
            <a:r>
              <a:rPr lang="en-US" sz="2200" dirty="0" smtClean="0">
                <a:solidFill>
                  <a:srgbClr val="000000"/>
                </a:solidFill>
                <a:latin typeface="Consolas" panose="020B0609020204030204" pitchFamily="49" charset="0"/>
              </a:rPr>
              <a:t>}</a:t>
            </a:r>
            <a:endParaRPr lang="en-US" sz="2200" dirty="0">
              <a:solidFill>
                <a:srgbClr val="000000"/>
              </a:solidFill>
              <a:latin typeface="Consolas" panose="020B0609020204030204" pitchFamily="49" charset="0"/>
            </a:endParaRPr>
          </a:p>
          <a:p>
            <a:r>
              <a:rPr lang="en-US" sz="2200" b="1" dirty="0">
                <a:solidFill>
                  <a:srgbClr val="7F0055"/>
                </a:solidFill>
                <a:latin typeface="Consolas" panose="020B0609020204030204" pitchFamily="49" charset="0"/>
              </a:rPr>
              <a:t>interface</a:t>
            </a:r>
            <a:r>
              <a:rPr lang="en-US" sz="2200" b="1" dirty="0">
                <a:solidFill>
                  <a:srgbClr val="000000"/>
                </a:solidFill>
                <a:latin typeface="Consolas" panose="020B0609020204030204" pitchFamily="49" charset="0"/>
              </a:rPr>
              <a:t> Mother{</a:t>
            </a:r>
          </a:p>
          <a:p>
            <a:r>
              <a:rPr lang="en-US" sz="2200" b="1" dirty="0" err="1">
                <a:solidFill>
                  <a:srgbClr val="7F0055"/>
                </a:solidFill>
                <a:latin typeface="Consolas" panose="020B0609020204030204" pitchFamily="49" charset="0"/>
              </a:rPr>
              <a:t>int</a:t>
            </a:r>
            <a:r>
              <a:rPr lang="en-US" sz="2200" b="1" dirty="0">
                <a:solidFill>
                  <a:srgbClr val="000000"/>
                </a:solidFill>
                <a:latin typeface="Consolas" panose="020B0609020204030204" pitchFamily="49" charset="0"/>
              </a:rPr>
              <a:t> </a:t>
            </a:r>
            <a:r>
              <a:rPr lang="en-US" sz="2200" b="1" i="1" dirty="0">
                <a:solidFill>
                  <a:srgbClr val="0000C0"/>
                </a:solidFill>
                <a:latin typeface="Consolas" panose="020B0609020204030204" pitchFamily="49" charset="0"/>
              </a:rPr>
              <a:t>mark</a:t>
            </a:r>
            <a:r>
              <a:rPr lang="en-US" sz="2200" b="1" i="1" dirty="0">
                <a:solidFill>
                  <a:srgbClr val="000000"/>
                </a:solidFill>
                <a:latin typeface="Consolas" panose="020B0609020204030204" pitchFamily="49" charset="0"/>
              </a:rPr>
              <a:t>=200;</a:t>
            </a:r>
          </a:p>
          <a:p>
            <a:r>
              <a:rPr lang="en-US" sz="2200" b="1" dirty="0">
                <a:solidFill>
                  <a:srgbClr val="7F0055"/>
                </a:solidFill>
                <a:latin typeface="Consolas" panose="020B0609020204030204" pitchFamily="49" charset="0"/>
              </a:rPr>
              <a:t>public</a:t>
            </a:r>
            <a:r>
              <a:rPr lang="en-US" sz="2200" b="1" dirty="0">
                <a:solidFill>
                  <a:srgbClr val="000000"/>
                </a:solidFill>
                <a:latin typeface="Consolas" panose="020B0609020204030204" pitchFamily="49" charset="0"/>
              </a:rPr>
              <a:t> </a:t>
            </a:r>
            <a:r>
              <a:rPr lang="en-US" sz="2200" b="1" dirty="0">
                <a:solidFill>
                  <a:srgbClr val="7F0055"/>
                </a:solidFill>
                <a:latin typeface="Consolas" panose="020B0609020204030204" pitchFamily="49" charset="0"/>
              </a:rPr>
              <a:t>void</a:t>
            </a:r>
            <a:r>
              <a:rPr lang="en-US" sz="2200" b="1" dirty="0">
                <a:solidFill>
                  <a:srgbClr val="000000"/>
                </a:solidFill>
                <a:latin typeface="Consolas" panose="020B0609020204030204" pitchFamily="49" charset="0"/>
              </a:rPr>
              <a:t> </a:t>
            </a:r>
            <a:r>
              <a:rPr lang="en-US" sz="2200" b="1" dirty="0" err="1">
                <a:solidFill>
                  <a:srgbClr val="000000"/>
                </a:solidFill>
                <a:latin typeface="Consolas" panose="020B0609020204030204" pitchFamily="49" charset="0"/>
              </a:rPr>
              <a:t>disp</a:t>
            </a:r>
            <a:r>
              <a:rPr lang="en-US" sz="2200" b="1" dirty="0" smtClean="0">
                <a:solidFill>
                  <a:srgbClr val="000000"/>
                </a:solidFill>
                <a:latin typeface="Consolas" panose="020B0609020204030204" pitchFamily="49" charset="0"/>
              </a:rPr>
              <a:t>();</a:t>
            </a:r>
            <a:r>
              <a:rPr lang="en-US" sz="2200" dirty="0" smtClean="0">
                <a:solidFill>
                  <a:srgbClr val="000000"/>
                </a:solidFill>
                <a:latin typeface="Consolas" panose="020B0609020204030204" pitchFamily="49" charset="0"/>
              </a:rPr>
              <a:t>}</a:t>
            </a:r>
            <a:endParaRPr lang="en-US" sz="2200" dirty="0">
              <a:solidFill>
                <a:srgbClr val="000000"/>
              </a:solidFill>
              <a:latin typeface="Consolas" panose="020B0609020204030204" pitchFamily="49" charset="0"/>
            </a:endParaRPr>
          </a:p>
          <a:p>
            <a:r>
              <a:rPr lang="en-US" sz="2200" b="1" dirty="0">
                <a:solidFill>
                  <a:srgbClr val="7F0055"/>
                </a:solidFill>
                <a:latin typeface="Consolas" panose="020B0609020204030204" pitchFamily="49" charset="0"/>
              </a:rPr>
              <a:t>class</a:t>
            </a:r>
            <a:r>
              <a:rPr lang="en-US" sz="2200" b="1" dirty="0">
                <a:solidFill>
                  <a:srgbClr val="000000"/>
                </a:solidFill>
                <a:latin typeface="Consolas" panose="020B0609020204030204" pitchFamily="49" charset="0"/>
              </a:rPr>
              <a:t> Son </a:t>
            </a:r>
            <a:r>
              <a:rPr lang="en-US" sz="2200" b="1" dirty="0">
                <a:solidFill>
                  <a:srgbClr val="7F0055"/>
                </a:solidFill>
                <a:latin typeface="Consolas" panose="020B0609020204030204" pitchFamily="49" charset="0"/>
              </a:rPr>
              <a:t>implements</a:t>
            </a:r>
            <a:r>
              <a:rPr lang="en-US" sz="2200" b="1" dirty="0">
                <a:solidFill>
                  <a:srgbClr val="000000"/>
                </a:solidFill>
                <a:latin typeface="Consolas" panose="020B0609020204030204" pitchFamily="49" charset="0"/>
              </a:rPr>
              <a:t> Father, Mother{</a:t>
            </a:r>
          </a:p>
          <a:p>
            <a:r>
              <a:rPr lang="en-US" sz="2200" b="1" dirty="0" err="1">
                <a:solidFill>
                  <a:srgbClr val="7F0055"/>
                </a:solidFill>
                <a:latin typeface="Consolas" panose="020B0609020204030204" pitchFamily="49" charset="0"/>
              </a:rPr>
              <a:t>int</a:t>
            </a:r>
            <a:r>
              <a:rPr lang="en-US" sz="2200" b="1" dirty="0">
                <a:solidFill>
                  <a:srgbClr val="000000"/>
                </a:solidFill>
                <a:latin typeface="Consolas" panose="020B0609020204030204" pitchFamily="49" charset="0"/>
              </a:rPr>
              <a:t> </a:t>
            </a:r>
            <a:r>
              <a:rPr lang="en-US" sz="2200" b="1" dirty="0">
                <a:solidFill>
                  <a:srgbClr val="0000C0"/>
                </a:solidFill>
                <a:latin typeface="Consolas" panose="020B0609020204030204" pitchFamily="49" charset="0"/>
              </a:rPr>
              <a:t>sum</a:t>
            </a:r>
            <a:r>
              <a:rPr lang="en-US" sz="2200" b="1" dirty="0">
                <a:solidFill>
                  <a:srgbClr val="000000"/>
                </a:solidFill>
                <a:latin typeface="Consolas" panose="020B0609020204030204" pitchFamily="49" charset="0"/>
              </a:rPr>
              <a:t>=</a:t>
            </a:r>
            <a:r>
              <a:rPr lang="en-US" sz="2200" b="1" dirty="0" err="1">
                <a:solidFill>
                  <a:srgbClr val="000000"/>
                </a:solidFill>
                <a:latin typeface="Consolas" panose="020B0609020204030204" pitchFamily="49" charset="0"/>
              </a:rPr>
              <a:t>Father.</a:t>
            </a:r>
            <a:r>
              <a:rPr lang="en-US" sz="2200" b="1" i="1" dirty="0" err="1">
                <a:solidFill>
                  <a:srgbClr val="0000C0"/>
                </a:solidFill>
                <a:latin typeface="Consolas" panose="020B0609020204030204" pitchFamily="49" charset="0"/>
              </a:rPr>
              <a:t>k</a:t>
            </a:r>
            <a:r>
              <a:rPr lang="en-US" sz="2200" b="1" i="1" dirty="0" err="1">
                <a:solidFill>
                  <a:srgbClr val="000000"/>
                </a:solidFill>
                <a:latin typeface="Consolas" panose="020B0609020204030204" pitchFamily="49" charset="0"/>
              </a:rPr>
              <a:t>+Mother.</a:t>
            </a:r>
            <a:r>
              <a:rPr lang="en-US" sz="2200" b="1" i="1" dirty="0" err="1">
                <a:solidFill>
                  <a:srgbClr val="0000C0"/>
                </a:solidFill>
                <a:latin typeface="Consolas" panose="020B0609020204030204" pitchFamily="49" charset="0"/>
              </a:rPr>
              <a:t>mark</a:t>
            </a:r>
            <a:r>
              <a:rPr lang="en-US" sz="2200" b="1" i="1" dirty="0">
                <a:solidFill>
                  <a:srgbClr val="000000"/>
                </a:solidFill>
                <a:latin typeface="Consolas" panose="020B0609020204030204" pitchFamily="49" charset="0"/>
              </a:rPr>
              <a:t>;</a:t>
            </a:r>
          </a:p>
          <a:p>
            <a:r>
              <a:rPr lang="en-US" sz="2200" b="1" dirty="0">
                <a:solidFill>
                  <a:srgbClr val="7F0055"/>
                </a:solidFill>
                <a:latin typeface="Consolas" panose="020B0609020204030204" pitchFamily="49" charset="0"/>
              </a:rPr>
              <a:t>public</a:t>
            </a:r>
            <a:r>
              <a:rPr lang="en-US" sz="2200" b="1" dirty="0">
                <a:solidFill>
                  <a:srgbClr val="000000"/>
                </a:solidFill>
                <a:latin typeface="Consolas" panose="020B0609020204030204" pitchFamily="49" charset="0"/>
              </a:rPr>
              <a:t> </a:t>
            </a:r>
            <a:r>
              <a:rPr lang="en-US" sz="2200" b="1" dirty="0">
                <a:solidFill>
                  <a:srgbClr val="7F0055"/>
                </a:solidFill>
                <a:latin typeface="Consolas" panose="020B0609020204030204" pitchFamily="49" charset="0"/>
              </a:rPr>
              <a:t>void</a:t>
            </a:r>
            <a:r>
              <a:rPr lang="en-US" sz="2200" b="1" dirty="0">
                <a:solidFill>
                  <a:srgbClr val="000000"/>
                </a:solidFill>
                <a:latin typeface="Consolas" panose="020B0609020204030204" pitchFamily="49" charset="0"/>
              </a:rPr>
              <a:t> </a:t>
            </a:r>
            <a:r>
              <a:rPr lang="en-US" sz="2200" b="1" dirty="0" err="1">
                <a:solidFill>
                  <a:srgbClr val="000000"/>
                </a:solidFill>
                <a:latin typeface="Consolas" panose="020B0609020204030204" pitchFamily="49" charset="0"/>
              </a:rPr>
              <a:t>disp</a:t>
            </a:r>
            <a:r>
              <a:rPr lang="en-US" sz="2200" b="1" dirty="0">
                <a:solidFill>
                  <a:srgbClr val="000000"/>
                </a:solidFill>
                <a:latin typeface="Consolas" panose="020B0609020204030204" pitchFamily="49" charset="0"/>
              </a:rPr>
              <a:t>() {</a:t>
            </a:r>
          </a:p>
          <a:p>
            <a:r>
              <a:rPr lang="en-US" sz="2200" dirty="0" err="1">
                <a:solidFill>
                  <a:srgbClr val="000000"/>
                </a:solidFill>
                <a:latin typeface="Consolas" panose="020B0609020204030204" pitchFamily="49" charset="0"/>
              </a:rPr>
              <a:t>System.</a:t>
            </a:r>
            <a:r>
              <a:rPr lang="en-US" sz="2200" b="1" i="1" dirty="0" err="1">
                <a:solidFill>
                  <a:srgbClr val="0000C0"/>
                </a:solidFill>
                <a:latin typeface="Consolas" panose="020B0609020204030204" pitchFamily="49" charset="0"/>
              </a:rPr>
              <a:t>out</a:t>
            </a:r>
            <a:r>
              <a:rPr lang="en-US" sz="2200" b="1" i="1" dirty="0" err="1">
                <a:solidFill>
                  <a:srgbClr val="000000"/>
                </a:solidFill>
                <a:latin typeface="Consolas" panose="020B0609020204030204" pitchFamily="49" charset="0"/>
              </a:rPr>
              <a:t>.println</a:t>
            </a:r>
            <a:r>
              <a:rPr lang="en-US" sz="2200" b="1" i="1" dirty="0">
                <a:solidFill>
                  <a:srgbClr val="000000"/>
                </a:solidFill>
                <a:latin typeface="Consolas" panose="020B0609020204030204" pitchFamily="49" charset="0"/>
              </a:rPr>
              <a:t>(</a:t>
            </a:r>
            <a:r>
              <a:rPr lang="en-US" sz="2200" b="1" i="1" dirty="0">
                <a:solidFill>
                  <a:srgbClr val="2A00FF"/>
                </a:solidFill>
                <a:latin typeface="Consolas" panose="020B0609020204030204" pitchFamily="49" charset="0"/>
              </a:rPr>
              <a:t>"inside son"</a:t>
            </a:r>
            <a:r>
              <a:rPr lang="en-US" sz="2200" b="1" i="1" dirty="0">
                <a:solidFill>
                  <a:srgbClr val="000000"/>
                </a:solidFill>
                <a:latin typeface="Consolas" panose="020B0609020204030204" pitchFamily="49" charset="0"/>
              </a:rPr>
              <a:t>);}</a:t>
            </a:r>
          </a:p>
          <a:p>
            <a:r>
              <a:rPr lang="en-US" sz="2200" b="1" dirty="0">
                <a:solidFill>
                  <a:srgbClr val="7F0055"/>
                </a:solidFill>
                <a:latin typeface="Consolas" panose="020B0609020204030204" pitchFamily="49" charset="0"/>
              </a:rPr>
              <a:t>public</a:t>
            </a:r>
            <a:r>
              <a:rPr lang="en-US" sz="2200" b="1" dirty="0">
                <a:solidFill>
                  <a:srgbClr val="000000"/>
                </a:solidFill>
                <a:latin typeface="Consolas" panose="020B0609020204030204" pitchFamily="49" charset="0"/>
              </a:rPr>
              <a:t> </a:t>
            </a:r>
            <a:r>
              <a:rPr lang="en-US" sz="2200" b="1" dirty="0">
                <a:solidFill>
                  <a:srgbClr val="7F0055"/>
                </a:solidFill>
                <a:latin typeface="Consolas" panose="020B0609020204030204" pitchFamily="49" charset="0"/>
              </a:rPr>
              <a:t>void</a:t>
            </a:r>
            <a:r>
              <a:rPr lang="en-US" sz="2200" b="1" dirty="0">
                <a:solidFill>
                  <a:srgbClr val="000000"/>
                </a:solidFill>
                <a:latin typeface="Consolas" panose="020B0609020204030204" pitchFamily="49" charset="0"/>
              </a:rPr>
              <a:t> add() {</a:t>
            </a:r>
          </a:p>
          <a:p>
            <a:r>
              <a:rPr lang="en-US" sz="2200" dirty="0" err="1">
                <a:solidFill>
                  <a:srgbClr val="000000"/>
                </a:solidFill>
                <a:latin typeface="Consolas" panose="020B0609020204030204" pitchFamily="49" charset="0"/>
              </a:rPr>
              <a:t>System.</a:t>
            </a:r>
            <a:r>
              <a:rPr lang="en-US" sz="2200" b="1" i="1" dirty="0" err="1">
                <a:solidFill>
                  <a:srgbClr val="0000C0"/>
                </a:solidFill>
                <a:latin typeface="Consolas" panose="020B0609020204030204" pitchFamily="49" charset="0"/>
              </a:rPr>
              <a:t>out</a:t>
            </a:r>
            <a:r>
              <a:rPr lang="en-US" sz="2200" b="1" i="1" dirty="0" err="1">
                <a:solidFill>
                  <a:srgbClr val="000000"/>
                </a:solidFill>
                <a:latin typeface="Consolas" panose="020B0609020204030204" pitchFamily="49" charset="0"/>
              </a:rPr>
              <a:t>.println</a:t>
            </a:r>
            <a:r>
              <a:rPr lang="en-US" sz="2200" b="1" i="1" dirty="0">
                <a:solidFill>
                  <a:srgbClr val="000000"/>
                </a:solidFill>
                <a:latin typeface="Consolas" panose="020B0609020204030204" pitchFamily="49" charset="0"/>
              </a:rPr>
              <a:t>(</a:t>
            </a:r>
            <a:r>
              <a:rPr lang="en-US" sz="2200" b="1" i="1" dirty="0">
                <a:solidFill>
                  <a:srgbClr val="2A00FF"/>
                </a:solidFill>
                <a:latin typeface="Consolas" panose="020B0609020204030204" pitchFamily="49" charset="0"/>
              </a:rPr>
              <a:t>"</a:t>
            </a:r>
            <a:r>
              <a:rPr lang="en-US" sz="2200" b="1" i="1" dirty="0" err="1">
                <a:solidFill>
                  <a:srgbClr val="2A00FF"/>
                </a:solidFill>
                <a:latin typeface="Consolas" panose="020B0609020204030204" pitchFamily="49" charset="0"/>
              </a:rPr>
              <a:t>Apple"</a:t>
            </a:r>
            <a:r>
              <a:rPr lang="en-US" sz="2200" b="1" i="1" dirty="0" err="1">
                <a:solidFill>
                  <a:srgbClr val="000000"/>
                </a:solidFill>
                <a:latin typeface="Consolas" panose="020B0609020204030204" pitchFamily="49" charset="0"/>
              </a:rPr>
              <a:t>+</a:t>
            </a:r>
            <a:r>
              <a:rPr lang="en-US" sz="2200" b="1" i="1" dirty="0" err="1">
                <a:solidFill>
                  <a:srgbClr val="0000C0"/>
                </a:solidFill>
                <a:latin typeface="Consolas" panose="020B0609020204030204" pitchFamily="49" charset="0"/>
              </a:rPr>
              <a:t>sum</a:t>
            </a:r>
            <a:r>
              <a:rPr lang="en-US" sz="2200" b="1" i="1" dirty="0" smtClean="0">
                <a:solidFill>
                  <a:srgbClr val="000000"/>
                </a:solidFill>
                <a:latin typeface="Consolas" panose="020B0609020204030204" pitchFamily="49" charset="0"/>
              </a:rPr>
              <a:t>);</a:t>
            </a:r>
            <a:r>
              <a:rPr lang="en-US" sz="2200" dirty="0" smtClean="0">
                <a:solidFill>
                  <a:srgbClr val="000000"/>
                </a:solidFill>
                <a:latin typeface="Consolas" panose="020B0609020204030204" pitchFamily="49" charset="0"/>
              </a:rPr>
              <a:t>}}</a:t>
            </a:r>
            <a:endParaRPr lang="en-US" sz="2200" dirty="0"/>
          </a:p>
        </p:txBody>
      </p:sp>
      <p:sp>
        <p:nvSpPr>
          <p:cNvPr id="5" name="Rectangle 4"/>
          <p:cNvSpPr/>
          <p:nvPr/>
        </p:nvSpPr>
        <p:spPr>
          <a:xfrm>
            <a:off x="6118075" y="389283"/>
            <a:ext cx="5913119" cy="6186309"/>
          </a:xfrm>
          <a:prstGeom prst="rect">
            <a:avLst/>
          </a:prstGeom>
          <a:ln w="38100">
            <a:solidFill>
              <a:schemeClr val="tx1"/>
            </a:solidFill>
          </a:ln>
        </p:spPr>
        <p:txBody>
          <a:bodyPr wrap="square">
            <a:spAutoFit/>
          </a:bodyPr>
          <a:lstStyle/>
          <a:p>
            <a:r>
              <a:rPr lang="en-US" sz="2200" b="1" dirty="0" smtClean="0">
                <a:solidFill>
                  <a:srgbClr val="7F0055"/>
                </a:solidFill>
                <a:latin typeface="Consolas" panose="020B0609020204030204" pitchFamily="49" charset="0"/>
              </a:rPr>
              <a:t>Interface extends and implements</a:t>
            </a:r>
          </a:p>
          <a:p>
            <a:r>
              <a:rPr lang="en-US" sz="2200" b="1" dirty="0" smtClean="0">
                <a:solidFill>
                  <a:srgbClr val="FF0000"/>
                </a:solidFill>
                <a:latin typeface="Consolas" panose="020B0609020204030204" pitchFamily="49" charset="0"/>
              </a:rPr>
              <a:t>public </a:t>
            </a:r>
            <a:r>
              <a:rPr lang="en-US" sz="2200" b="1" dirty="0">
                <a:solidFill>
                  <a:srgbClr val="FF0000"/>
                </a:solidFill>
                <a:latin typeface="Consolas" panose="020B0609020204030204" pitchFamily="49" charset="0"/>
              </a:rPr>
              <a:t>class </a:t>
            </a:r>
            <a:r>
              <a:rPr lang="en-US" sz="2200" b="1" dirty="0" smtClean="0">
                <a:solidFill>
                  <a:srgbClr val="FF0000"/>
                </a:solidFill>
                <a:latin typeface="Consolas" panose="020B0609020204030204" pitchFamily="49" charset="0"/>
              </a:rPr>
              <a:t>Main </a:t>
            </a:r>
            <a:r>
              <a:rPr lang="en-US" sz="2200" b="1" dirty="0">
                <a:solidFill>
                  <a:srgbClr val="FF0000"/>
                </a:solidFill>
                <a:latin typeface="Consolas" panose="020B0609020204030204" pitchFamily="49" charset="0"/>
              </a:rPr>
              <a:t>{</a:t>
            </a:r>
          </a:p>
          <a:p>
            <a:r>
              <a:rPr lang="en-US" sz="2200" b="1" dirty="0">
                <a:solidFill>
                  <a:srgbClr val="FF0000"/>
                </a:solidFill>
                <a:latin typeface="Consolas" panose="020B0609020204030204" pitchFamily="49" charset="0"/>
              </a:rPr>
              <a:t>public static void main(String []</a:t>
            </a:r>
            <a:r>
              <a:rPr lang="en-US" sz="2200" b="1" dirty="0" err="1">
                <a:solidFill>
                  <a:srgbClr val="FF0000"/>
                </a:solidFill>
                <a:latin typeface="Consolas" panose="020B0609020204030204" pitchFamily="49" charset="0"/>
              </a:rPr>
              <a:t>args</a:t>
            </a:r>
            <a:r>
              <a:rPr lang="en-US" sz="2200" b="1" dirty="0">
                <a:solidFill>
                  <a:srgbClr val="FF0000"/>
                </a:solidFill>
                <a:latin typeface="Consolas" panose="020B0609020204030204" pitchFamily="49" charset="0"/>
              </a:rPr>
              <a:t>) {</a:t>
            </a:r>
          </a:p>
          <a:p>
            <a:r>
              <a:rPr lang="en-US" sz="2200" dirty="0">
                <a:solidFill>
                  <a:srgbClr val="FF0000"/>
                </a:solidFill>
                <a:latin typeface="Consolas" panose="020B0609020204030204" pitchFamily="49" charset="0"/>
              </a:rPr>
              <a:t>Son s=</a:t>
            </a:r>
            <a:r>
              <a:rPr lang="en-US" sz="2200" b="1" dirty="0">
                <a:solidFill>
                  <a:srgbClr val="FF0000"/>
                </a:solidFill>
                <a:latin typeface="Consolas" panose="020B0609020204030204" pitchFamily="49" charset="0"/>
              </a:rPr>
              <a:t>new Son();</a:t>
            </a:r>
          </a:p>
          <a:p>
            <a:r>
              <a:rPr lang="en-US" sz="2200" dirty="0" err="1">
                <a:solidFill>
                  <a:srgbClr val="FF0000"/>
                </a:solidFill>
                <a:latin typeface="Consolas" panose="020B0609020204030204" pitchFamily="49" charset="0"/>
              </a:rPr>
              <a:t>s.disp</a:t>
            </a:r>
            <a:r>
              <a:rPr lang="en-US" sz="2200" dirty="0">
                <a:solidFill>
                  <a:srgbClr val="FF0000"/>
                </a:solidFill>
                <a:latin typeface="Consolas" panose="020B0609020204030204" pitchFamily="49" charset="0"/>
              </a:rPr>
              <a:t>();}}</a:t>
            </a:r>
          </a:p>
          <a:p>
            <a:r>
              <a:rPr lang="en-US" sz="2200" b="1" dirty="0">
                <a:solidFill>
                  <a:srgbClr val="7F0055"/>
                </a:solidFill>
                <a:latin typeface="Consolas" panose="020B0609020204030204" pitchFamily="49" charset="0"/>
              </a:rPr>
              <a:t>class</a:t>
            </a:r>
            <a:r>
              <a:rPr lang="en-US" sz="2200" b="1" dirty="0">
                <a:solidFill>
                  <a:srgbClr val="000000"/>
                </a:solidFill>
                <a:latin typeface="Consolas" panose="020B0609020204030204" pitchFamily="49" charset="0"/>
              </a:rPr>
              <a:t> Father{</a:t>
            </a:r>
          </a:p>
          <a:p>
            <a:r>
              <a:rPr lang="en-US" sz="2200" b="1" dirty="0" err="1">
                <a:solidFill>
                  <a:srgbClr val="7F0055"/>
                </a:solidFill>
                <a:latin typeface="Consolas" panose="020B0609020204030204" pitchFamily="49" charset="0"/>
              </a:rPr>
              <a:t>int</a:t>
            </a:r>
            <a:r>
              <a:rPr lang="en-US" sz="2200" b="1" dirty="0">
                <a:solidFill>
                  <a:srgbClr val="000000"/>
                </a:solidFill>
                <a:latin typeface="Consolas" panose="020B0609020204030204" pitchFamily="49" charset="0"/>
              </a:rPr>
              <a:t> </a:t>
            </a:r>
            <a:r>
              <a:rPr lang="en-US" sz="2200" b="1" dirty="0">
                <a:solidFill>
                  <a:srgbClr val="0000C0"/>
                </a:solidFill>
                <a:latin typeface="Consolas" panose="020B0609020204030204" pitchFamily="49" charset="0"/>
              </a:rPr>
              <a:t>k</a:t>
            </a:r>
            <a:r>
              <a:rPr lang="en-US" sz="2200" b="1" dirty="0">
                <a:solidFill>
                  <a:srgbClr val="000000"/>
                </a:solidFill>
                <a:latin typeface="Consolas" panose="020B0609020204030204" pitchFamily="49" charset="0"/>
              </a:rPr>
              <a:t>=100;</a:t>
            </a:r>
          </a:p>
          <a:p>
            <a:r>
              <a:rPr lang="en-US" sz="2200" b="1" dirty="0" err="1">
                <a:solidFill>
                  <a:srgbClr val="7F0055"/>
                </a:solidFill>
                <a:latin typeface="Consolas" panose="020B0609020204030204" pitchFamily="49" charset="0"/>
              </a:rPr>
              <a:t>int</a:t>
            </a:r>
            <a:r>
              <a:rPr lang="en-US" sz="2200" b="1" dirty="0">
                <a:solidFill>
                  <a:srgbClr val="000000"/>
                </a:solidFill>
                <a:latin typeface="Consolas" panose="020B0609020204030204" pitchFamily="49" charset="0"/>
              </a:rPr>
              <a:t> add(</a:t>
            </a:r>
            <a:r>
              <a:rPr lang="en-US" sz="2200" b="1" dirty="0" err="1">
                <a:solidFill>
                  <a:srgbClr val="7F0055"/>
                </a:solidFill>
                <a:latin typeface="Consolas" panose="020B0609020204030204" pitchFamily="49" charset="0"/>
              </a:rPr>
              <a:t>int</a:t>
            </a:r>
            <a:r>
              <a:rPr lang="en-US" sz="2200" b="1" dirty="0">
                <a:solidFill>
                  <a:srgbClr val="000000"/>
                </a:solidFill>
                <a:latin typeface="Consolas" panose="020B0609020204030204" pitchFamily="49" charset="0"/>
              </a:rPr>
              <a:t> </a:t>
            </a:r>
            <a:r>
              <a:rPr lang="en-US" sz="2200" b="1" dirty="0">
                <a:solidFill>
                  <a:srgbClr val="6A3E3E"/>
                </a:solidFill>
                <a:latin typeface="Consolas" panose="020B0609020204030204" pitchFamily="49" charset="0"/>
              </a:rPr>
              <a:t>c</a:t>
            </a:r>
            <a:r>
              <a:rPr lang="en-US" sz="2200" b="1" dirty="0">
                <a:solidFill>
                  <a:srgbClr val="000000"/>
                </a:solidFill>
                <a:latin typeface="Consolas" panose="020B0609020204030204" pitchFamily="49" charset="0"/>
              </a:rPr>
              <a:t>) {</a:t>
            </a:r>
            <a:r>
              <a:rPr lang="en-US" sz="2200" b="1" dirty="0">
                <a:solidFill>
                  <a:srgbClr val="7F0055"/>
                </a:solidFill>
                <a:latin typeface="Consolas" panose="020B0609020204030204" pitchFamily="49" charset="0"/>
              </a:rPr>
              <a:t>return</a:t>
            </a:r>
            <a:r>
              <a:rPr lang="en-US" sz="2200" b="1" dirty="0">
                <a:solidFill>
                  <a:srgbClr val="000000"/>
                </a:solidFill>
                <a:latin typeface="Consolas" panose="020B0609020204030204" pitchFamily="49" charset="0"/>
              </a:rPr>
              <a:t> </a:t>
            </a:r>
            <a:r>
              <a:rPr lang="en-US" sz="2200" b="1" dirty="0" err="1">
                <a:solidFill>
                  <a:srgbClr val="0000C0"/>
                </a:solidFill>
                <a:latin typeface="Consolas" panose="020B0609020204030204" pitchFamily="49" charset="0"/>
              </a:rPr>
              <a:t>k</a:t>
            </a:r>
            <a:r>
              <a:rPr lang="en-US" sz="2200" b="1" dirty="0" err="1">
                <a:solidFill>
                  <a:srgbClr val="000000"/>
                </a:solidFill>
                <a:latin typeface="Consolas" panose="020B0609020204030204" pitchFamily="49" charset="0"/>
              </a:rPr>
              <a:t>+</a:t>
            </a:r>
            <a:r>
              <a:rPr lang="en-US" sz="2200" b="1" dirty="0" err="1">
                <a:solidFill>
                  <a:srgbClr val="6A3E3E"/>
                </a:solidFill>
                <a:latin typeface="Consolas" panose="020B0609020204030204" pitchFamily="49" charset="0"/>
              </a:rPr>
              <a:t>c</a:t>
            </a:r>
            <a:r>
              <a:rPr lang="en-US" sz="2200" b="1" dirty="0" smtClean="0">
                <a:solidFill>
                  <a:srgbClr val="000000"/>
                </a:solidFill>
                <a:latin typeface="Consolas" panose="020B0609020204030204" pitchFamily="49" charset="0"/>
              </a:rPr>
              <a:t>;}  </a:t>
            </a:r>
            <a:r>
              <a:rPr lang="en-US" sz="2200" dirty="0" smtClean="0">
                <a:solidFill>
                  <a:srgbClr val="000000"/>
                </a:solidFill>
                <a:latin typeface="Consolas" panose="020B0609020204030204" pitchFamily="49" charset="0"/>
              </a:rPr>
              <a:t>}</a:t>
            </a:r>
            <a:endParaRPr lang="en-US" sz="2200" dirty="0">
              <a:solidFill>
                <a:srgbClr val="000000"/>
              </a:solidFill>
              <a:latin typeface="Consolas" panose="020B0609020204030204" pitchFamily="49" charset="0"/>
            </a:endParaRPr>
          </a:p>
          <a:p>
            <a:r>
              <a:rPr lang="en-US" sz="2200" b="1" dirty="0">
                <a:solidFill>
                  <a:srgbClr val="7F0055"/>
                </a:solidFill>
                <a:latin typeface="Consolas" panose="020B0609020204030204" pitchFamily="49" charset="0"/>
              </a:rPr>
              <a:t>interface</a:t>
            </a:r>
            <a:r>
              <a:rPr lang="en-US" sz="2200" b="1" dirty="0">
                <a:solidFill>
                  <a:srgbClr val="000000"/>
                </a:solidFill>
                <a:latin typeface="Consolas" panose="020B0609020204030204" pitchFamily="49" charset="0"/>
              </a:rPr>
              <a:t> Mother{</a:t>
            </a:r>
          </a:p>
          <a:p>
            <a:r>
              <a:rPr lang="en-US" sz="2200" b="1" dirty="0" err="1">
                <a:solidFill>
                  <a:srgbClr val="7F0055"/>
                </a:solidFill>
                <a:latin typeface="Consolas" panose="020B0609020204030204" pitchFamily="49" charset="0"/>
              </a:rPr>
              <a:t>int</a:t>
            </a:r>
            <a:r>
              <a:rPr lang="en-US" sz="2200" b="1" dirty="0">
                <a:solidFill>
                  <a:srgbClr val="000000"/>
                </a:solidFill>
                <a:latin typeface="Consolas" panose="020B0609020204030204" pitchFamily="49" charset="0"/>
              </a:rPr>
              <a:t> </a:t>
            </a:r>
            <a:r>
              <a:rPr lang="en-US" sz="2200" b="1" i="1" dirty="0">
                <a:solidFill>
                  <a:srgbClr val="0000C0"/>
                </a:solidFill>
                <a:latin typeface="Consolas" panose="020B0609020204030204" pitchFamily="49" charset="0"/>
              </a:rPr>
              <a:t>mark</a:t>
            </a:r>
            <a:r>
              <a:rPr lang="en-US" sz="2200" b="1" i="1" dirty="0">
                <a:solidFill>
                  <a:srgbClr val="000000"/>
                </a:solidFill>
                <a:latin typeface="Consolas" panose="020B0609020204030204" pitchFamily="49" charset="0"/>
              </a:rPr>
              <a:t>=200;</a:t>
            </a:r>
          </a:p>
          <a:p>
            <a:r>
              <a:rPr lang="en-US" sz="2200" b="1" dirty="0">
                <a:solidFill>
                  <a:srgbClr val="7F0055"/>
                </a:solidFill>
                <a:latin typeface="Consolas" panose="020B0609020204030204" pitchFamily="49" charset="0"/>
              </a:rPr>
              <a:t>public</a:t>
            </a:r>
            <a:r>
              <a:rPr lang="en-US" sz="2200" b="1" dirty="0">
                <a:solidFill>
                  <a:srgbClr val="000000"/>
                </a:solidFill>
                <a:latin typeface="Consolas" panose="020B0609020204030204" pitchFamily="49" charset="0"/>
              </a:rPr>
              <a:t> </a:t>
            </a:r>
            <a:r>
              <a:rPr lang="en-US" sz="2200" b="1" dirty="0">
                <a:solidFill>
                  <a:srgbClr val="7F0055"/>
                </a:solidFill>
                <a:latin typeface="Consolas" panose="020B0609020204030204" pitchFamily="49" charset="0"/>
              </a:rPr>
              <a:t>void</a:t>
            </a:r>
            <a:r>
              <a:rPr lang="en-US" sz="2200" b="1" dirty="0">
                <a:solidFill>
                  <a:srgbClr val="000000"/>
                </a:solidFill>
                <a:latin typeface="Consolas" panose="020B0609020204030204" pitchFamily="49" charset="0"/>
              </a:rPr>
              <a:t> </a:t>
            </a:r>
            <a:r>
              <a:rPr lang="en-US" sz="2200" b="1" dirty="0" err="1">
                <a:solidFill>
                  <a:srgbClr val="000000"/>
                </a:solidFill>
                <a:latin typeface="Consolas" panose="020B0609020204030204" pitchFamily="49" charset="0"/>
              </a:rPr>
              <a:t>disp</a:t>
            </a:r>
            <a:r>
              <a:rPr lang="en-US" sz="2200" b="1" dirty="0" smtClean="0">
                <a:solidFill>
                  <a:srgbClr val="000000"/>
                </a:solidFill>
                <a:latin typeface="Consolas" panose="020B0609020204030204" pitchFamily="49" charset="0"/>
              </a:rPr>
              <a:t>();  </a:t>
            </a:r>
            <a:r>
              <a:rPr lang="en-US" sz="2200" dirty="0" smtClean="0">
                <a:solidFill>
                  <a:srgbClr val="000000"/>
                </a:solidFill>
                <a:latin typeface="Consolas" panose="020B0609020204030204" pitchFamily="49" charset="0"/>
              </a:rPr>
              <a:t>}</a:t>
            </a:r>
            <a:endParaRPr lang="en-US" sz="2200" dirty="0">
              <a:solidFill>
                <a:srgbClr val="000000"/>
              </a:solidFill>
              <a:latin typeface="Consolas" panose="020B0609020204030204" pitchFamily="49" charset="0"/>
            </a:endParaRPr>
          </a:p>
          <a:p>
            <a:r>
              <a:rPr lang="en-US" sz="2200" b="1" dirty="0">
                <a:solidFill>
                  <a:srgbClr val="7F0055"/>
                </a:solidFill>
                <a:latin typeface="Consolas" panose="020B0609020204030204" pitchFamily="49" charset="0"/>
              </a:rPr>
              <a:t>class</a:t>
            </a:r>
            <a:r>
              <a:rPr lang="en-US" sz="2200" b="1" dirty="0">
                <a:solidFill>
                  <a:srgbClr val="000000"/>
                </a:solidFill>
                <a:latin typeface="Consolas" panose="020B0609020204030204" pitchFamily="49" charset="0"/>
              </a:rPr>
              <a:t> Son </a:t>
            </a:r>
            <a:r>
              <a:rPr lang="en-US" sz="2200" b="1" dirty="0">
                <a:solidFill>
                  <a:srgbClr val="7F0055"/>
                </a:solidFill>
                <a:latin typeface="Consolas" panose="020B0609020204030204" pitchFamily="49" charset="0"/>
              </a:rPr>
              <a:t>extends</a:t>
            </a:r>
            <a:r>
              <a:rPr lang="en-US" sz="2200" b="1" dirty="0">
                <a:solidFill>
                  <a:srgbClr val="000000"/>
                </a:solidFill>
                <a:latin typeface="Consolas" panose="020B0609020204030204" pitchFamily="49" charset="0"/>
              </a:rPr>
              <a:t> Father </a:t>
            </a:r>
            <a:r>
              <a:rPr lang="en-US" sz="2200" b="1" dirty="0">
                <a:solidFill>
                  <a:srgbClr val="7F0055"/>
                </a:solidFill>
                <a:latin typeface="Consolas" panose="020B0609020204030204" pitchFamily="49" charset="0"/>
              </a:rPr>
              <a:t>implements</a:t>
            </a:r>
            <a:r>
              <a:rPr lang="en-US" sz="2200" b="1" dirty="0">
                <a:solidFill>
                  <a:srgbClr val="000000"/>
                </a:solidFill>
                <a:latin typeface="Consolas" panose="020B0609020204030204" pitchFamily="49" charset="0"/>
              </a:rPr>
              <a:t> Mother{</a:t>
            </a:r>
          </a:p>
          <a:p>
            <a:r>
              <a:rPr lang="en-US" sz="2200" b="1" dirty="0" err="1">
                <a:solidFill>
                  <a:srgbClr val="7F0055"/>
                </a:solidFill>
                <a:latin typeface="Consolas" panose="020B0609020204030204" pitchFamily="49" charset="0"/>
              </a:rPr>
              <a:t>int</a:t>
            </a:r>
            <a:r>
              <a:rPr lang="en-US" sz="2200" b="1" dirty="0">
                <a:solidFill>
                  <a:srgbClr val="000000"/>
                </a:solidFill>
                <a:latin typeface="Consolas" panose="020B0609020204030204" pitchFamily="49" charset="0"/>
              </a:rPr>
              <a:t> </a:t>
            </a:r>
            <a:r>
              <a:rPr lang="en-US" sz="2200" b="1" dirty="0">
                <a:solidFill>
                  <a:srgbClr val="0000C0"/>
                </a:solidFill>
                <a:latin typeface="Consolas" panose="020B0609020204030204" pitchFamily="49" charset="0"/>
              </a:rPr>
              <a:t>sum</a:t>
            </a:r>
            <a:r>
              <a:rPr lang="en-US" sz="2200" b="1" dirty="0">
                <a:solidFill>
                  <a:srgbClr val="000000"/>
                </a:solidFill>
                <a:latin typeface="Consolas" panose="020B0609020204030204" pitchFamily="49" charset="0"/>
              </a:rPr>
              <a:t>=</a:t>
            </a:r>
            <a:r>
              <a:rPr lang="en-US" sz="2200" b="1" dirty="0" err="1">
                <a:solidFill>
                  <a:srgbClr val="0000C0"/>
                </a:solidFill>
                <a:latin typeface="Consolas" panose="020B0609020204030204" pitchFamily="49" charset="0"/>
              </a:rPr>
              <a:t>k</a:t>
            </a:r>
            <a:r>
              <a:rPr lang="en-US" sz="2200" b="1" dirty="0" err="1">
                <a:solidFill>
                  <a:srgbClr val="000000"/>
                </a:solidFill>
                <a:latin typeface="Consolas" panose="020B0609020204030204" pitchFamily="49" charset="0"/>
              </a:rPr>
              <a:t>+Mother.</a:t>
            </a:r>
            <a:r>
              <a:rPr lang="en-US" sz="2200" b="1" i="1" dirty="0" err="1">
                <a:solidFill>
                  <a:srgbClr val="0000C0"/>
                </a:solidFill>
                <a:latin typeface="Consolas" panose="020B0609020204030204" pitchFamily="49" charset="0"/>
              </a:rPr>
              <a:t>mark</a:t>
            </a:r>
            <a:r>
              <a:rPr lang="en-US" sz="2200" b="1" i="1" dirty="0">
                <a:solidFill>
                  <a:srgbClr val="000000"/>
                </a:solidFill>
                <a:latin typeface="Consolas" panose="020B0609020204030204" pitchFamily="49" charset="0"/>
              </a:rPr>
              <a:t>;</a:t>
            </a:r>
          </a:p>
          <a:p>
            <a:r>
              <a:rPr lang="en-US" sz="2200" b="1" dirty="0">
                <a:solidFill>
                  <a:srgbClr val="7F0055"/>
                </a:solidFill>
                <a:latin typeface="Consolas" panose="020B0609020204030204" pitchFamily="49" charset="0"/>
              </a:rPr>
              <a:t>public</a:t>
            </a:r>
            <a:r>
              <a:rPr lang="en-US" sz="2200" b="1" dirty="0">
                <a:solidFill>
                  <a:srgbClr val="000000"/>
                </a:solidFill>
                <a:latin typeface="Consolas" panose="020B0609020204030204" pitchFamily="49" charset="0"/>
              </a:rPr>
              <a:t> </a:t>
            </a:r>
            <a:r>
              <a:rPr lang="en-US" sz="2200" b="1" dirty="0">
                <a:solidFill>
                  <a:srgbClr val="7F0055"/>
                </a:solidFill>
                <a:latin typeface="Consolas" panose="020B0609020204030204" pitchFamily="49" charset="0"/>
              </a:rPr>
              <a:t>void</a:t>
            </a:r>
            <a:r>
              <a:rPr lang="en-US" sz="2200" b="1" dirty="0">
                <a:solidFill>
                  <a:srgbClr val="000000"/>
                </a:solidFill>
                <a:latin typeface="Consolas" panose="020B0609020204030204" pitchFamily="49" charset="0"/>
              </a:rPr>
              <a:t> </a:t>
            </a:r>
            <a:r>
              <a:rPr lang="en-US" sz="2200" b="1" dirty="0" err="1">
                <a:solidFill>
                  <a:srgbClr val="000000"/>
                </a:solidFill>
                <a:latin typeface="Consolas" panose="020B0609020204030204" pitchFamily="49" charset="0"/>
              </a:rPr>
              <a:t>disp</a:t>
            </a:r>
            <a:r>
              <a:rPr lang="en-US" sz="2200" b="1" dirty="0">
                <a:solidFill>
                  <a:srgbClr val="000000"/>
                </a:solidFill>
                <a:latin typeface="Consolas" panose="020B0609020204030204" pitchFamily="49" charset="0"/>
              </a:rPr>
              <a:t>() {</a:t>
            </a:r>
          </a:p>
          <a:p>
            <a:r>
              <a:rPr lang="en-US" sz="2200" dirty="0" err="1">
                <a:solidFill>
                  <a:srgbClr val="000000"/>
                </a:solidFill>
                <a:latin typeface="Consolas" panose="020B0609020204030204" pitchFamily="49" charset="0"/>
              </a:rPr>
              <a:t>System.</a:t>
            </a:r>
            <a:r>
              <a:rPr lang="en-US" sz="2200" b="1" i="1" dirty="0" err="1">
                <a:solidFill>
                  <a:srgbClr val="0000C0"/>
                </a:solidFill>
                <a:latin typeface="Consolas" panose="020B0609020204030204" pitchFamily="49" charset="0"/>
              </a:rPr>
              <a:t>out</a:t>
            </a:r>
            <a:r>
              <a:rPr lang="en-US" sz="2200" b="1" i="1" dirty="0" err="1">
                <a:solidFill>
                  <a:srgbClr val="000000"/>
                </a:solidFill>
                <a:latin typeface="Consolas" panose="020B0609020204030204" pitchFamily="49" charset="0"/>
              </a:rPr>
              <a:t>.println</a:t>
            </a:r>
            <a:r>
              <a:rPr lang="en-US" sz="2200" b="1" i="1" dirty="0">
                <a:solidFill>
                  <a:srgbClr val="000000"/>
                </a:solidFill>
                <a:latin typeface="Consolas" panose="020B0609020204030204" pitchFamily="49" charset="0"/>
              </a:rPr>
              <a:t>(</a:t>
            </a:r>
            <a:r>
              <a:rPr lang="en-US" sz="2200" b="1" i="1" dirty="0">
                <a:solidFill>
                  <a:srgbClr val="2A00FF"/>
                </a:solidFill>
                <a:latin typeface="Consolas" panose="020B0609020204030204" pitchFamily="49" charset="0"/>
              </a:rPr>
              <a:t>"inside son"</a:t>
            </a:r>
            <a:r>
              <a:rPr lang="en-US" sz="2200" b="1" i="1" dirty="0">
                <a:solidFill>
                  <a:srgbClr val="000000"/>
                </a:solidFill>
                <a:latin typeface="Consolas" panose="020B0609020204030204" pitchFamily="49" charset="0"/>
              </a:rPr>
              <a:t>);</a:t>
            </a:r>
          </a:p>
          <a:p>
            <a:r>
              <a:rPr lang="en-US" sz="2200" dirty="0" err="1">
                <a:solidFill>
                  <a:srgbClr val="000000"/>
                </a:solidFill>
                <a:latin typeface="Consolas" panose="020B0609020204030204" pitchFamily="49" charset="0"/>
              </a:rPr>
              <a:t>System.</a:t>
            </a:r>
            <a:r>
              <a:rPr lang="en-US" sz="2200" b="1" i="1" dirty="0" err="1">
                <a:solidFill>
                  <a:srgbClr val="0000C0"/>
                </a:solidFill>
                <a:latin typeface="Consolas" panose="020B0609020204030204" pitchFamily="49" charset="0"/>
              </a:rPr>
              <a:t>out</a:t>
            </a:r>
            <a:r>
              <a:rPr lang="en-US" sz="2200" b="1" i="1" dirty="0" err="1">
                <a:solidFill>
                  <a:srgbClr val="000000"/>
                </a:solidFill>
                <a:latin typeface="Consolas" panose="020B0609020204030204" pitchFamily="49" charset="0"/>
              </a:rPr>
              <a:t>.println</a:t>
            </a:r>
            <a:r>
              <a:rPr lang="en-US" sz="2200" b="1" i="1" dirty="0">
                <a:solidFill>
                  <a:srgbClr val="000000"/>
                </a:solidFill>
                <a:latin typeface="Consolas" panose="020B0609020204030204" pitchFamily="49" charset="0"/>
              </a:rPr>
              <a:t>(add(5</a:t>
            </a:r>
            <a:r>
              <a:rPr lang="en-US" sz="2200" b="1" i="1" dirty="0" smtClean="0">
                <a:solidFill>
                  <a:srgbClr val="000000"/>
                </a:solidFill>
                <a:latin typeface="Consolas" panose="020B0609020204030204" pitchFamily="49" charset="0"/>
              </a:rPr>
              <a:t>)); </a:t>
            </a:r>
            <a:r>
              <a:rPr lang="en-US" sz="2200" dirty="0" smtClean="0">
                <a:solidFill>
                  <a:srgbClr val="000000"/>
                </a:solidFill>
                <a:latin typeface="Consolas" panose="020B0609020204030204" pitchFamily="49" charset="0"/>
              </a:rPr>
              <a:t>} }</a:t>
            </a:r>
            <a:endParaRPr lang="en-US" sz="2200" dirty="0"/>
          </a:p>
        </p:txBody>
      </p:sp>
    </p:spTree>
    <p:extLst>
      <p:ext uri="{BB962C8B-B14F-4D97-AF65-F5344CB8AC3E}">
        <p14:creationId xmlns:p14="http://schemas.microsoft.com/office/powerpoint/2010/main" val="52784638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7669" y="0"/>
            <a:ext cx="12147542" cy="6986528"/>
          </a:xfrm>
          <a:prstGeom prst="rect">
            <a:avLst/>
          </a:prstGeom>
        </p:spPr>
        <p:txBody>
          <a:bodyPr wrap="square">
            <a:spAutoFit/>
          </a:bodyPr>
          <a:lstStyle/>
          <a:p>
            <a:r>
              <a:rPr lang="en-US" sz="3200" b="1" dirty="0" smtClean="0">
                <a:solidFill>
                  <a:srgbClr val="FF0000"/>
                </a:solidFill>
                <a:latin typeface="Times New Roman" panose="02020603050405020304" pitchFamily="18" charset="0"/>
                <a:cs typeface="Times New Roman" panose="02020603050405020304" pitchFamily="18" charset="0"/>
              </a:rPr>
              <a:t>JavaFx</a:t>
            </a:r>
          </a:p>
          <a:p>
            <a:r>
              <a:rPr lang="en-US" sz="3200" b="1" dirty="0" smtClean="0">
                <a:solidFill>
                  <a:srgbClr val="FF0000"/>
                </a:solidFill>
                <a:latin typeface="Times New Roman" panose="02020603050405020304" pitchFamily="18" charset="0"/>
                <a:cs typeface="Times New Roman" panose="02020603050405020304" pitchFamily="18" charset="0"/>
              </a:rPr>
              <a:t>A media/graphics framework for creating GUIs in java application.</a:t>
            </a:r>
          </a:p>
          <a:p>
            <a:r>
              <a:rPr lang="en-US" sz="3200" b="1" dirty="0" smtClean="0">
                <a:solidFill>
                  <a:srgbClr val="FF0000"/>
                </a:solidFill>
                <a:latin typeface="Times New Roman" panose="02020603050405020304" pitchFamily="18" charset="0"/>
                <a:cs typeface="Times New Roman" panose="02020603050405020304" pitchFamily="18" charset="0"/>
              </a:rPr>
              <a:t>JavaFx is interceded to replace swing the standard GUI library for Java SE.</a:t>
            </a:r>
          </a:p>
          <a:p>
            <a:r>
              <a:rPr lang="en-US" sz="3200" b="1" dirty="0" smtClean="0">
                <a:solidFill>
                  <a:srgbClr val="FF0000"/>
                </a:solidFill>
                <a:latin typeface="Times New Roman" panose="02020603050405020304" pitchFamily="18" charset="0"/>
                <a:cs typeface="Times New Roman" panose="02020603050405020304" pitchFamily="18" charset="0"/>
              </a:rPr>
              <a:t>More powerful.</a:t>
            </a:r>
          </a:p>
          <a:p>
            <a:r>
              <a:rPr lang="en-US" sz="3200" b="1" dirty="0" smtClean="0">
                <a:solidFill>
                  <a:srgbClr val="FF0000"/>
                </a:solidFill>
                <a:latin typeface="Times New Roman" panose="02020603050405020304" pitchFamily="18" charset="0"/>
                <a:cs typeface="Times New Roman" panose="02020603050405020304" pitchFamily="18" charset="0"/>
              </a:rPr>
              <a:t>Used to create both </a:t>
            </a:r>
            <a:r>
              <a:rPr lang="en-US" sz="3200" b="1" dirty="0" smtClean="0">
                <a:latin typeface="Times New Roman" panose="02020603050405020304" pitchFamily="18" charset="0"/>
                <a:cs typeface="Times New Roman" panose="02020603050405020304" pitchFamily="18" charset="0"/>
              </a:rPr>
              <a:t>desktop and web application</a:t>
            </a:r>
          </a:p>
          <a:p>
            <a:r>
              <a:rPr lang="en-US" sz="3200" b="1" dirty="0" smtClean="0">
                <a:solidFill>
                  <a:srgbClr val="FF0000"/>
                </a:solidFill>
                <a:latin typeface="Times New Roman" panose="02020603050405020304" pitchFamily="18" charset="0"/>
                <a:cs typeface="Times New Roman" panose="02020603050405020304" pitchFamily="18" charset="0"/>
              </a:rPr>
              <a:t>Like swing draws its own components, less communication with Operating System.</a:t>
            </a:r>
          </a:p>
          <a:p>
            <a:r>
              <a:rPr lang="en-US" sz="3200" b="1" dirty="0" smtClean="0">
                <a:solidFill>
                  <a:srgbClr val="FF0000"/>
                </a:solidFill>
                <a:latin typeface="Times New Roman" panose="02020603050405020304" pitchFamily="18" charset="0"/>
                <a:cs typeface="Times New Roman" panose="02020603050405020304" pitchFamily="18" charset="0"/>
              </a:rPr>
              <a:t>Light weight and hardware accelerated.</a:t>
            </a:r>
          </a:p>
          <a:p>
            <a:r>
              <a:rPr lang="en-US" sz="3200" b="1" dirty="0" smtClean="0">
                <a:solidFill>
                  <a:srgbClr val="FF0000"/>
                </a:solidFill>
                <a:latin typeface="Times New Roman" panose="02020603050405020304" pitchFamily="18" charset="0"/>
                <a:cs typeface="Times New Roman" panose="02020603050405020304" pitchFamily="18" charset="0"/>
              </a:rPr>
              <a:t>Makes use of FXML and XML markup languages for defining UI </a:t>
            </a:r>
            <a:r>
              <a:rPr lang="en-US" sz="3200" b="1" dirty="0" smtClean="0"/>
              <a:t>controls</a:t>
            </a:r>
            <a:r>
              <a:rPr lang="en-US" sz="3200" b="1" dirty="0" smtClean="0">
                <a:solidFill>
                  <a:srgbClr val="FF0000"/>
                </a:solidFill>
                <a:latin typeface="Times New Roman" panose="02020603050405020304" pitchFamily="18" charset="0"/>
                <a:cs typeface="Times New Roman" panose="02020603050405020304" pitchFamily="18" charset="0"/>
              </a:rPr>
              <a:t>.</a:t>
            </a:r>
          </a:p>
          <a:p>
            <a:r>
              <a:rPr lang="en-US" sz="3200" b="1" dirty="0">
                <a:solidFill>
                  <a:srgbClr val="FF0000"/>
                </a:solidFill>
                <a:latin typeface="Times New Roman" panose="02020603050405020304" pitchFamily="18" charset="0"/>
                <a:cs typeface="Times New Roman" panose="02020603050405020304" pitchFamily="18" charset="0"/>
              </a:rPr>
              <a:t>J</a:t>
            </a:r>
            <a:r>
              <a:rPr lang="en-US" sz="3200" dirty="0" smtClean="0">
                <a:latin typeface="Times New Roman" panose="02020603050405020304" pitchFamily="18" charset="0"/>
                <a:cs typeface="Times New Roman" panose="02020603050405020304" pitchFamily="18" charset="0"/>
              </a:rPr>
              <a:t>avaFX </a:t>
            </a:r>
            <a:r>
              <a:rPr lang="en-US" sz="3200" dirty="0">
                <a:latin typeface="Times New Roman" panose="02020603050405020304" pitchFamily="18" charset="0"/>
                <a:cs typeface="Times New Roman" panose="02020603050405020304" pitchFamily="18" charset="0"/>
              </a:rPr>
              <a:t>is a Java library used to build Rich Internet Applications. </a:t>
            </a:r>
            <a:endParaRPr lang="en-US" sz="3200" dirty="0" smtClean="0">
              <a:latin typeface="Times New Roman" panose="02020603050405020304" pitchFamily="18" charset="0"/>
              <a:cs typeface="Times New Roman" panose="02020603050405020304" pitchFamily="18" charset="0"/>
            </a:endParaRPr>
          </a:p>
          <a:p>
            <a:r>
              <a:rPr lang="en-US" sz="3200" dirty="0" smtClean="0">
                <a:latin typeface="Times New Roman" panose="02020603050405020304" pitchFamily="18" charset="0"/>
                <a:cs typeface="Times New Roman" panose="02020603050405020304" pitchFamily="18" charset="0"/>
              </a:rPr>
              <a:t>Can </a:t>
            </a:r>
            <a:r>
              <a:rPr lang="en-US" sz="3200" dirty="0">
                <a:latin typeface="Times New Roman" panose="02020603050405020304" pitchFamily="18" charset="0"/>
                <a:cs typeface="Times New Roman" panose="02020603050405020304" pitchFamily="18" charset="0"/>
              </a:rPr>
              <a:t>run consistently across multiple </a:t>
            </a:r>
            <a:r>
              <a:rPr lang="en-US" sz="3200" dirty="0" smtClean="0">
                <a:latin typeface="Times New Roman" panose="02020603050405020304" pitchFamily="18" charset="0"/>
                <a:cs typeface="Times New Roman" panose="02020603050405020304" pitchFamily="18" charset="0"/>
              </a:rPr>
              <a:t>platforms such </a:t>
            </a:r>
            <a:r>
              <a:rPr lang="en-US" sz="3200" dirty="0">
                <a:latin typeface="Times New Roman" panose="02020603050405020304" pitchFamily="18" charset="0"/>
                <a:cs typeface="Times New Roman" panose="02020603050405020304" pitchFamily="18" charset="0"/>
              </a:rPr>
              <a:t>as Desktop Computers, Mobile Phones, TVs, Tablets, etc</a:t>
            </a:r>
            <a:r>
              <a:rPr lang="en-US" sz="3200" dirty="0" smtClean="0">
                <a:latin typeface="Times New Roman" panose="02020603050405020304" pitchFamily="18" charset="0"/>
                <a:cs typeface="Times New Roman" panose="02020603050405020304" pitchFamily="18" charset="0"/>
              </a:rPr>
              <a:t>.</a:t>
            </a:r>
            <a:endParaRPr lang="en-US"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471528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6754" y="169813"/>
            <a:ext cx="11808823" cy="6370975"/>
          </a:xfrm>
          <a:prstGeom prst="rect">
            <a:avLst/>
          </a:prstGeom>
        </p:spPr>
        <p:txBody>
          <a:bodyPr wrap="square">
            <a:spAutoFit/>
          </a:bodyPr>
          <a:lstStyle/>
          <a:p>
            <a:r>
              <a:rPr lang="en-US" sz="2400" b="1" dirty="0"/>
              <a:t>Features of JavaFX</a:t>
            </a:r>
          </a:p>
          <a:p>
            <a:r>
              <a:rPr lang="en-US" sz="2400" b="1" dirty="0" smtClean="0">
                <a:solidFill>
                  <a:srgbClr val="FF0000"/>
                </a:solidFill>
              </a:rPr>
              <a:t>Written </a:t>
            </a:r>
            <a:r>
              <a:rPr lang="en-US" sz="2400" b="1" dirty="0">
                <a:solidFill>
                  <a:srgbClr val="FF0000"/>
                </a:solidFill>
              </a:rPr>
              <a:t>in Java</a:t>
            </a:r>
            <a:r>
              <a:rPr lang="en-US" sz="2400" dirty="0">
                <a:solidFill>
                  <a:srgbClr val="FF0000"/>
                </a:solidFill>
              </a:rPr>
              <a:t> − </a:t>
            </a:r>
            <a:r>
              <a:rPr lang="en-US" sz="2400" dirty="0"/>
              <a:t>The JavaFX library is written in Java and is available for the languages that can be executed on a JVM, which include − </a:t>
            </a:r>
            <a:r>
              <a:rPr lang="en-US" sz="2400" b="1" dirty="0"/>
              <a:t>Java, Groovy and </a:t>
            </a:r>
            <a:r>
              <a:rPr lang="en-US" sz="2400" b="1" dirty="0" err="1"/>
              <a:t>JRuby</a:t>
            </a:r>
            <a:r>
              <a:rPr lang="en-US" sz="2400" dirty="0"/>
              <a:t>. </a:t>
            </a:r>
            <a:endParaRPr lang="en-US" sz="2400" dirty="0" smtClean="0"/>
          </a:p>
          <a:p>
            <a:r>
              <a:rPr lang="en-US" sz="2400" dirty="0" smtClean="0"/>
              <a:t>These </a:t>
            </a:r>
            <a:r>
              <a:rPr lang="en-US" sz="2400" dirty="0"/>
              <a:t>JavaFX applications are also platform independent.</a:t>
            </a:r>
          </a:p>
          <a:p>
            <a:r>
              <a:rPr lang="en-US" sz="2400" b="1" dirty="0">
                <a:solidFill>
                  <a:srgbClr val="FF0000"/>
                </a:solidFill>
              </a:rPr>
              <a:t>FXML</a:t>
            </a:r>
            <a:r>
              <a:rPr lang="en-US" sz="2400" dirty="0">
                <a:solidFill>
                  <a:srgbClr val="FF0000"/>
                </a:solidFill>
              </a:rPr>
              <a:t> − </a:t>
            </a:r>
            <a:r>
              <a:rPr lang="en-US" sz="2400" dirty="0"/>
              <a:t>JavaFX features a language known as FXML, which is a HTML like declarative markup language. The sole purpose of this language is to define a </a:t>
            </a:r>
            <a:r>
              <a:rPr lang="en-US" sz="2400" dirty="0">
                <a:solidFill>
                  <a:srgbClr val="FF0000"/>
                </a:solidFill>
              </a:rPr>
              <a:t>user Interface</a:t>
            </a:r>
            <a:r>
              <a:rPr lang="en-US" sz="2400" dirty="0"/>
              <a:t>.</a:t>
            </a:r>
          </a:p>
          <a:p>
            <a:r>
              <a:rPr lang="en-US" sz="2400" b="1" dirty="0">
                <a:solidFill>
                  <a:srgbClr val="FF0000"/>
                </a:solidFill>
              </a:rPr>
              <a:t>Scene Builder</a:t>
            </a:r>
            <a:r>
              <a:rPr lang="en-US" sz="2400" dirty="0">
                <a:solidFill>
                  <a:srgbClr val="FF0000"/>
                </a:solidFill>
              </a:rPr>
              <a:t> </a:t>
            </a:r>
            <a:r>
              <a:rPr lang="en-US" sz="2400" dirty="0"/>
              <a:t>− JavaFX provides an application named Scene Builder. On integrating this application in IDE’s such as Eclipse and NetBeans, the users can access a drag and drop design interface, which is used to develop FXML applications (just like Swing Drag &amp; Drop and </a:t>
            </a:r>
            <a:r>
              <a:rPr lang="en-US" sz="2400" dirty="0" err="1"/>
              <a:t>DreamWeaver</a:t>
            </a:r>
            <a:r>
              <a:rPr lang="en-US" sz="2400" dirty="0"/>
              <a:t> Applications).</a:t>
            </a:r>
          </a:p>
          <a:p>
            <a:r>
              <a:rPr lang="en-US" sz="2400" b="1" dirty="0">
                <a:solidFill>
                  <a:srgbClr val="FF0000"/>
                </a:solidFill>
              </a:rPr>
              <a:t>Swing Interoperability</a:t>
            </a:r>
            <a:r>
              <a:rPr lang="en-US" sz="2400" dirty="0">
                <a:solidFill>
                  <a:srgbClr val="FF0000"/>
                </a:solidFill>
              </a:rPr>
              <a:t> </a:t>
            </a:r>
            <a:r>
              <a:rPr lang="en-US" sz="2400" dirty="0"/>
              <a:t>− In a JavaFX application, you can embed Swing content using the </a:t>
            </a:r>
            <a:r>
              <a:rPr lang="en-US" sz="2400" b="1" dirty="0">
                <a:solidFill>
                  <a:srgbClr val="FF0000"/>
                </a:solidFill>
              </a:rPr>
              <a:t>Swing Node</a:t>
            </a:r>
            <a:r>
              <a:rPr lang="en-US" sz="2400" dirty="0">
                <a:solidFill>
                  <a:srgbClr val="FF0000"/>
                </a:solidFill>
              </a:rPr>
              <a:t> </a:t>
            </a:r>
            <a:r>
              <a:rPr lang="en-US" sz="2400" dirty="0"/>
              <a:t>class. Similarly, you can update the existing Swing applications with JavaFX features like embedded web content and rich graphics media.</a:t>
            </a:r>
          </a:p>
          <a:p>
            <a:r>
              <a:rPr lang="en-US" sz="2400" b="1" dirty="0">
                <a:solidFill>
                  <a:srgbClr val="FF0000"/>
                </a:solidFill>
              </a:rPr>
              <a:t>Built-in UI controls</a:t>
            </a:r>
            <a:r>
              <a:rPr lang="en-US" sz="2400" dirty="0">
                <a:solidFill>
                  <a:srgbClr val="FF0000"/>
                </a:solidFill>
              </a:rPr>
              <a:t> </a:t>
            </a:r>
            <a:r>
              <a:rPr lang="en-US" sz="2400" dirty="0"/>
              <a:t>− JavaFX library caters UI controls using which we can develop a full-featured application.</a:t>
            </a:r>
          </a:p>
          <a:p>
            <a:r>
              <a:rPr lang="en-US" sz="2400" b="1" dirty="0">
                <a:solidFill>
                  <a:srgbClr val="FF0000"/>
                </a:solidFill>
              </a:rPr>
              <a:t>CSS like Styling</a:t>
            </a:r>
            <a:r>
              <a:rPr lang="en-US" sz="2400" dirty="0">
                <a:solidFill>
                  <a:srgbClr val="FF0000"/>
                </a:solidFill>
              </a:rPr>
              <a:t> </a:t>
            </a:r>
            <a:r>
              <a:rPr lang="en-US" sz="2400" dirty="0"/>
              <a:t>− JavaFX provides a CSS like styling. By using this, you can improve the design of your application with a simple knowledge of CSS</a:t>
            </a:r>
            <a:r>
              <a:rPr lang="en-US" sz="2400" dirty="0" smtClean="0"/>
              <a:t>.</a:t>
            </a:r>
            <a:endParaRPr lang="en-US" sz="2400" dirty="0"/>
          </a:p>
        </p:txBody>
      </p:sp>
    </p:spTree>
    <p:extLst>
      <p:ext uri="{BB962C8B-B14F-4D97-AF65-F5344CB8AC3E}">
        <p14:creationId xmlns:p14="http://schemas.microsoft.com/office/powerpoint/2010/main" val="328092440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2889" y="197346"/>
            <a:ext cx="11729155" cy="6001643"/>
          </a:xfrm>
          <a:prstGeom prst="rect">
            <a:avLst/>
          </a:prstGeom>
        </p:spPr>
        <p:txBody>
          <a:bodyPr wrap="square">
            <a:spAutoFit/>
          </a:bodyPr>
          <a:lstStyle/>
          <a:p>
            <a:r>
              <a:rPr lang="en-US" sz="2400" b="1" dirty="0" smtClean="0">
                <a:solidFill>
                  <a:srgbClr val="FF0000"/>
                </a:solidFill>
                <a:latin typeface="Times New Roman" panose="02020603050405020304" pitchFamily="18" charset="0"/>
                <a:cs typeface="Times New Roman" panose="02020603050405020304" pitchFamily="18" charset="0"/>
              </a:rPr>
              <a:t>Canvas </a:t>
            </a:r>
            <a:r>
              <a:rPr lang="en-US" sz="2400" b="1" dirty="0">
                <a:solidFill>
                  <a:srgbClr val="FF0000"/>
                </a:solidFill>
                <a:latin typeface="Times New Roman" panose="02020603050405020304" pitchFamily="18" charset="0"/>
                <a:cs typeface="Times New Roman" panose="02020603050405020304" pitchFamily="18" charset="0"/>
              </a:rPr>
              <a:t>and Printing API</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 JavaFX provides Canvas, an immediate mode style of rendering API. Within the package </a:t>
            </a:r>
            <a:r>
              <a:rPr lang="en-US" sz="2400" b="1" dirty="0" err="1">
                <a:latin typeface="Times New Roman" panose="02020603050405020304" pitchFamily="18" charset="0"/>
                <a:cs typeface="Times New Roman" panose="02020603050405020304" pitchFamily="18" charset="0"/>
              </a:rPr>
              <a:t>javafx.scene.canvas</a:t>
            </a:r>
            <a:r>
              <a:rPr lang="en-US" sz="2400" dirty="0">
                <a:latin typeface="Times New Roman" panose="02020603050405020304" pitchFamily="18" charset="0"/>
                <a:cs typeface="Times New Roman" panose="02020603050405020304" pitchFamily="18" charset="0"/>
              </a:rPr>
              <a:t> it holds a set of classes for canvas, using which we can draw directly within an area of the JavaFX scene. JavaFX also provides classes for Printing purposes in the package </a:t>
            </a:r>
            <a:r>
              <a:rPr lang="en-US" sz="2400" b="1" dirty="0" err="1">
                <a:latin typeface="Times New Roman" panose="02020603050405020304" pitchFamily="18" charset="0"/>
                <a:cs typeface="Times New Roman" panose="02020603050405020304" pitchFamily="18" charset="0"/>
              </a:rPr>
              <a:t>javafx.print</a:t>
            </a:r>
            <a:r>
              <a:rPr lang="en-US" sz="2400" dirty="0">
                <a:latin typeface="Times New Roman" panose="02020603050405020304" pitchFamily="18" charset="0"/>
                <a:cs typeface="Times New Roman" panose="02020603050405020304" pitchFamily="18" charset="0"/>
              </a:rPr>
              <a:t>.</a:t>
            </a:r>
          </a:p>
          <a:p>
            <a:r>
              <a:rPr lang="en-US" sz="2400" b="1" dirty="0">
                <a:solidFill>
                  <a:srgbClr val="FF0000"/>
                </a:solidFill>
                <a:latin typeface="Times New Roman" panose="02020603050405020304" pitchFamily="18" charset="0"/>
                <a:cs typeface="Times New Roman" panose="02020603050405020304" pitchFamily="18" charset="0"/>
              </a:rPr>
              <a:t>Rich set of API’s</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 JavaFX library provides a rich set of API’s to develop GUI applications, 2D and 3D graphics, etc. This set of API’s also includes capabilities of Java platform. </a:t>
            </a:r>
            <a:endParaRPr lang="en-US" sz="24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Therefore</a:t>
            </a:r>
            <a:r>
              <a:rPr lang="en-US" sz="2400" dirty="0">
                <a:latin typeface="Times New Roman" panose="02020603050405020304" pitchFamily="18" charset="0"/>
                <a:cs typeface="Times New Roman" panose="02020603050405020304" pitchFamily="18" charset="0"/>
              </a:rPr>
              <a:t>, using this API, you can access the features of Java languages such as Generics, Annotations, Multithreading, and Lambda Expressions. The traditional Java Collections library was enhanced and concepts like observable lists and maps were included in it. Using these, the users can observe the changes in the data models.</a:t>
            </a:r>
          </a:p>
          <a:p>
            <a:r>
              <a:rPr lang="en-US" sz="2400" b="1" dirty="0">
                <a:solidFill>
                  <a:srgbClr val="FF0000"/>
                </a:solidFill>
                <a:latin typeface="Times New Roman" panose="02020603050405020304" pitchFamily="18" charset="0"/>
                <a:cs typeface="Times New Roman" panose="02020603050405020304" pitchFamily="18" charset="0"/>
              </a:rPr>
              <a:t>Integrated Graphics library</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 JavaFX provides classes for </a:t>
            </a:r>
            <a:r>
              <a:rPr lang="en-US" sz="2400" b="1" dirty="0">
                <a:latin typeface="Times New Roman" panose="02020603050405020304" pitchFamily="18" charset="0"/>
                <a:cs typeface="Times New Roman" panose="02020603050405020304" pitchFamily="18" charset="0"/>
              </a:rPr>
              <a:t>2d</a:t>
            </a:r>
            <a:r>
              <a:rPr lang="en-US" sz="2400" dirty="0">
                <a:latin typeface="Times New Roman" panose="02020603050405020304" pitchFamily="18" charset="0"/>
                <a:cs typeface="Times New Roman" panose="02020603050405020304" pitchFamily="18" charset="0"/>
              </a:rPr>
              <a:t> and </a:t>
            </a:r>
            <a:r>
              <a:rPr lang="en-US" sz="2400" b="1" dirty="0">
                <a:latin typeface="Times New Roman" panose="02020603050405020304" pitchFamily="18" charset="0"/>
                <a:cs typeface="Times New Roman" panose="02020603050405020304" pitchFamily="18" charset="0"/>
              </a:rPr>
              <a:t>3d</a:t>
            </a:r>
            <a:r>
              <a:rPr lang="en-US" sz="2400" dirty="0">
                <a:latin typeface="Times New Roman" panose="02020603050405020304" pitchFamily="18" charset="0"/>
                <a:cs typeface="Times New Roman" panose="02020603050405020304" pitchFamily="18" charset="0"/>
              </a:rPr>
              <a:t> graphics.</a:t>
            </a:r>
          </a:p>
          <a:p>
            <a:r>
              <a:rPr lang="en-US" sz="2400" b="1" dirty="0">
                <a:solidFill>
                  <a:srgbClr val="FF0000"/>
                </a:solidFill>
                <a:latin typeface="Times New Roman" panose="02020603050405020304" pitchFamily="18" charset="0"/>
                <a:cs typeface="Times New Roman" panose="02020603050405020304" pitchFamily="18" charset="0"/>
              </a:rPr>
              <a:t>Graphics pipeline</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 JavaFX supports graphics based on the Hardware-accelerated graphics pipeline known as Prism. When used with a supported Graphic Card or GPU it offers smooth graphics. In case the system does not support graphic card then prism defaults to the software rendering stack.</a:t>
            </a:r>
          </a:p>
        </p:txBody>
      </p:sp>
    </p:spTree>
    <p:extLst>
      <p:ext uri="{BB962C8B-B14F-4D97-AF65-F5344CB8AC3E}">
        <p14:creationId xmlns:p14="http://schemas.microsoft.com/office/powerpoint/2010/main" val="202257431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7565" y="132197"/>
            <a:ext cx="12192000" cy="6494085"/>
          </a:xfrm>
          <a:prstGeom prst="rect">
            <a:avLst/>
          </a:prstGeom>
        </p:spPr>
        <p:txBody>
          <a:bodyPr wrap="square">
            <a:spAutoFit/>
          </a:bodyPr>
          <a:lstStyle/>
          <a:p>
            <a:r>
              <a:rPr lang="en-US" sz="3200" b="1" dirty="0" smtClean="0">
                <a:solidFill>
                  <a:srgbClr val="FF0000"/>
                </a:solidFill>
                <a:latin typeface="Consolas" panose="020B0609020204030204" pitchFamily="49" charset="0"/>
              </a:rPr>
              <a:t>History</a:t>
            </a:r>
          </a:p>
          <a:p>
            <a:r>
              <a:rPr lang="en-US" sz="3200" b="1" dirty="0" smtClean="0">
                <a:solidFill>
                  <a:srgbClr val="FF0000"/>
                </a:solidFill>
                <a:latin typeface="Consolas" panose="020B0609020204030204" pitchFamily="49" charset="0"/>
              </a:rPr>
              <a:t>First announced in May 2007 and released in December 2008</a:t>
            </a:r>
          </a:p>
          <a:p>
            <a:r>
              <a:rPr lang="en-US" sz="3200" b="1" dirty="0" smtClean="0">
                <a:solidFill>
                  <a:srgbClr val="FF0000"/>
                </a:solidFill>
                <a:latin typeface="Consolas" panose="020B0609020204030204" pitchFamily="49" charset="0"/>
              </a:rPr>
              <a:t>originally it was brought  as responsible to flash and shockwave.</a:t>
            </a:r>
          </a:p>
          <a:p>
            <a:r>
              <a:rPr lang="en-US" sz="3200" b="1" dirty="0" smtClean="0">
                <a:solidFill>
                  <a:srgbClr val="FF0000"/>
                </a:solidFill>
                <a:latin typeface="Consolas" panose="020B0609020204030204" pitchFamily="49" charset="0"/>
              </a:rPr>
              <a:t>But also  improve ease of creating GUIs for java Applications</a:t>
            </a:r>
          </a:p>
          <a:p>
            <a:r>
              <a:rPr lang="en-US" sz="3200" b="1" dirty="0" smtClean="0">
                <a:solidFill>
                  <a:srgbClr val="FF0000"/>
                </a:solidFill>
                <a:latin typeface="Consolas" panose="020B0609020204030204" pitchFamily="49" charset="0"/>
              </a:rPr>
              <a:t>Latest release is </a:t>
            </a:r>
            <a:r>
              <a:rPr lang="en-US" sz="3200" b="1" dirty="0" err="1" smtClean="0">
                <a:solidFill>
                  <a:srgbClr val="FF0000"/>
                </a:solidFill>
                <a:latin typeface="Consolas" panose="020B0609020204030204" pitchFamily="49" charset="0"/>
              </a:rPr>
              <a:t>javafx</a:t>
            </a:r>
            <a:r>
              <a:rPr lang="en-US" sz="3200" b="1" dirty="0" smtClean="0">
                <a:solidFill>
                  <a:srgbClr val="FF0000"/>
                </a:solidFill>
                <a:latin typeface="Consolas" panose="020B0609020204030204" pitchFamily="49" charset="0"/>
              </a:rPr>
              <a:t> 11 </a:t>
            </a:r>
          </a:p>
          <a:p>
            <a:r>
              <a:rPr lang="en-US" sz="3200" b="1" dirty="0" smtClean="0">
                <a:solidFill>
                  <a:srgbClr val="FF0000"/>
                </a:solidFill>
                <a:latin typeface="Consolas" panose="020B0609020204030204" pitchFamily="49" charset="0"/>
              </a:rPr>
              <a:t>More advance window  than all </a:t>
            </a:r>
          </a:p>
          <a:p>
            <a:r>
              <a:rPr lang="en-US" sz="3200" b="1" dirty="0" smtClean="0">
                <a:solidFill>
                  <a:srgbClr val="FF0000"/>
                </a:solidFill>
                <a:latin typeface="Consolas" panose="020B0609020204030204" pitchFamily="49" charset="0"/>
              </a:rPr>
              <a:t>Oracle provides </a:t>
            </a:r>
            <a:r>
              <a:rPr lang="en-US" sz="3200" b="1" dirty="0" err="1" smtClean="0">
                <a:solidFill>
                  <a:srgbClr val="FF0000"/>
                </a:solidFill>
                <a:latin typeface="Consolas" panose="020B0609020204030204" pitchFamily="49" charset="0"/>
              </a:rPr>
              <a:t>javafx</a:t>
            </a:r>
            <a:r>
              <a:rPr lang="en-US" sz="3200" b="1" dirty="0" smtClean="0">
                <a:solidFill>
                  <a:srgbClr val="FF0000"/>
                </a:solidFill>
                <a:latin typeface="Consolas" panose="020B0609020204030204" pitchFamily="49" charset="0"/>
              </a:rPr>
              <a:t> scene builder </a:t>
            </a:r>
          </a:p>
          <a:p>
            <a:r>
              <a:rPr lang="en-US" sz="3200" b="1" dirty="0" smtClean="0">
                <a:solidFill>
                  <a:srgbClr val="FF0000"/>
                </a:solidFill>
                <a:latin typeface="Consolas" panose="020B0609020204030204" pitchFamily="49" charset="0"/>
              </a:rPr>
              <a:t>Ability to apply </a:t>
            </a:r>
            <a:r>
              <a:rPr lang="en-US" sz="3200" b="1" dirty="0" err="1" smtClean="0">
                <a:solidFill>
                  <a:srgbClr val="FF0000"/>
                </a:solidFill>
                <a:latin typeface="Consolas" panose="020B0609020204030204" pitchFamily="49" charset="0"/>
              </a:rPr>
              <a:t>css</a:t>
            </a:r>
            <a:r>
              <a:rPr lang="en-US" sz="3200" b="1" dirty="0" smtClean="0">
                <a:solidFill>
                  <a:srgbClr val="FF0000"/>
                </a:solidFill>
                <a:latin typeface="Consolas" panose="020B0609020204030204" pitchFamily="49" charset="0"/>
              </a:rPr>
              <a:t> on the components of UI for better looking applications </a:t>
            </a:r>
          </a:p>
          <a:p>
            <a:r>
              <a:rPr lang="en-US" sz="3200" b="1" dirty="0" smtClean="0">
                <a:solidFill>
                  <a:srgbClr val="FF0000"/>
                </a:solidFill>
                <a:latin typeface="Consolas" panose="020B0609020204030204" pitchFamily="49" charset="0"/>
              </a:rPr>
              <a:t>Supports 3D supports</a:t>
            </a:r>
            <a:endParaRPr lang="en-US" sz="3200" b="1" dirty="0"/>
          </a:p>
        </p:txBody>
      </p:sp>
    </p:spTree>
    <p:extLst>
      <p:ext uri="{BB962C8B-B14F-4D97-AF65-F5344CB8AC3E}">
        <p14:creationId xmlns:p14="http://schemas.microsoft.com/office/powerpoint/2010/main" val="418022682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3649" t="27264" r="37856" b="22492"/>
          <a:stretch/>
        </p:blipFill>
        <p:spPr>
          <a:xfrm>
            <a:off x="287383" y="182881"/>
            <a:ext cx="11678193" cy="6439988"/>
          </a:xfrm>
          <a:prstGeom prst="rect">
            <a:avLst/>
          </a:prstGeom>
        </p:spPr>
      </p:pic>
    </p:spTree>
    <p:extLst>
      <p:ext uri="{BB962C8B-B14F-4D97-AF65-F5344CB8AC3E}">
        <p14:creationId xmlns:p14="http://schemas.microsoft.com/office/powerpoint/2010/main" val="224054057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2984" y="785340"/>
            <a:ext cx="11471710" cy="5016758"/>
          </a:xfrm>
          <a:prstGeom prst="rect">
            <a:avLst/>
          </a:prstGeom>
        </p:spPr>
        <p:txBody>
          <a:bodyPr wrap="square">
            <a:spAutoFit/>
          </a:bodyPr>
          <a:lstStyle/>
          <a:p>
            <a:r>
              <a:rPr lang="en-US" sz="4000" b="1" dirty="0" err="1" smtClean="0">
                <a:solidFill>
                  <a:srgbClr val="FF0000"/>
                </a:solidFill>
                <a:latin typeface="Consolas" panose="020B0609020204030204" pitchFamily="49" charset="0"/>
              </a:rPr>
              <a:t>Javafx</a:t>
            </a:r>
            <a:r>
              <a:rPr lang="en-US" sz="4000" b="1" dirty="0" smtClean="0">
                <a:solidFill>
                  <a:srgbClr val="FF0000"/>
                </a:solidFill>
                <a:latin typeface="Consolas" panose="020B0609020204030204" pitchFamily="49" charset="0"/>
              </a:rPr>
              <a:t> script supports FXML which supports declarative FXML and XML.</a:t>
            </a:r>
          </a:p>
          <a:p>
            <a:r>
              <a:rPr lang="en-US" sz="4000" b="1" dirty="0">
                <a:solidFill>
                  <a:srgbClr val="FF0000"/>
                </a:solidFill>
                <a:latin typeface="Consolas" panose="020B0609020204030204" pitchFamily="49" charset="0"/>
              </a:rPr>
              <a:t> </a:t>
            </a:r>
            <a:endParaRPr lang="en-US" sz="4000" b="1" dirty="0" smtClean="0">
              <a:solidFill>
                <a:srgbClr val="FF0000"/>
              </a:solidFill>
              <a:latin typeface="Consolas" panose="020B0609020204030204" pitchFamily="49" charset="0"/>
            </a:endParaRPr>
          </a:p>
          <a:p>
            <a:r>
              <a:rPr lang="en-US" sz="4000" b="1" dirty="0" smtClean="0">
                <a:solidFill>
                  <a:srgbClr val="FF0000"/>
                </a:solidFill>
                <a:latin typeface="Consolas" panose="020B0609020204030204" pitchFamily="49" charset="0"/>
              </a:rPr>
              <a:t>GUI are created </a:t>
            </a:r>
            <a:r>
              <a:rPr lang="en-US" sz="4000" b="1" dirty="0" smtClean="0">
                <a:latin typeface="Consolas" panose="020B0609020204030204" pitchFamily="49" charset="0"/>
              </a:rPr>
              <a:t>faster than swing and </a:t>
            </a:r>
            <a:r>
              <a:rPr lang="en-US" sz="4000" b="1" dirty="0" err="1" smtClean="0">
                <a:latin typeface="Consolas" panose="020B0609020204030204" pitchFamily="49" charset="0"/>
              </a:rPr>
              <a:t>awt,Sophisticated</a:t>
            </a:r>
            <a:r>
              <a:rPr lang="en-US" sz="4000" b="1" dirty="0" smtClean="0">
                <a:latin typeface="Consolas" panose="020B0609020204030204" pitchFamily="49" charset="0"/>
              </a:rPr>
              <a:t> and aesthetically </a:t>
            </a:r>
            <a:r>
              <a:rPr lang="en-US" sz="4000" b="1" dirty="0" err="1" smtClean="0">
                <a:latin typeface="Consolas" panose="020B0609020204030204" pitchFamily="49" charset="0"/>
              </a:rPr>
              <a:t>pleasing,Easy</a:t>
            </a:r>
            <a:r>
              <a:rPr lang="en-US" sz="4000" b="1" dirty="0" smtClean="0">
                <a:latin typeface="Consolas" panose="020B0609020204030204" pitchFamily="49" charset="0"/>
              </a:rPr>
              <a:t> integration of sounds images views and web contents.</a:t>
            </a:r>
          </a:p>
          <a:p>
            <a:r>
              <a:rPr lang="en-US" sz="4000" b="1" dirty="0" smtClean="0">
                <a:latin typeface="Consolas" panose="020B0609020204030204" pitchFamily="49" charset="0"/>
              </a:rPr>
              <a:t>Codes are simples</a:t>
            </a:r>
            <a:endParaRPr lang="en-US" sz="4000" b="1" dirty="0"/>
          </a:p>
        </p:txBody>
      </p:sp>
    </p:spTree>
    <p:extLst>
      <p:ext uri="{BB962C8B-B14F-4D97-AF65-F5344CB8AC3E}">
        <p14:creationId xmlns:p14="http://schemas.microsoft.com/office/powerpoint/2010/main" val="297713532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7566" y="95522"/>
            <a:ext cx="12252960" cy="6986528"/>
          </a:xfrm>
          <a:prstGeom prst="rect">
            <a:avLst/>
          </a:prstGeom>
        </p:spPr>
        <p:txBody>
          <a:bodyPr wrap="square">
            <a:spAutoFit/>
          </a:bodyPr>
          <a:lstStyle/>
          <a:p>
            <a:r>
              <a:rPr lang="en-US" sz="2800" dirty="0"/>
              <a:t>JavaFX provides a complete API with a rich set of classes and interfaces to build GUI applications with rich graphics. </a:t>
            </a:r>
            <a:r>
              <a:rPr lang="en-US" sz="2800" dirty="0">
                <a:solidFill>
                  <a:srgbClr val="FF0000"/>
                </a:solidFill>
              </a:rPr>
              <a:t>The important packages of this API are </a:t>
            </a:r>
            <a:r>
              <a:rPr lang="en-US" sz="2800" dirty="0"/>
              <a:t>−</a:t>
            </a:r>
          </a:p>
          <a:p>
            <a:r>
              <a:rPr lang="en-US" sz="2800" b="1" dirty="0" err="1">
                <a:solidFill>
                  <a:srgbClr val="FF0000"/>
                </a:solidFill>
              </a:rPr>
              <a:t>javafx.animation</a:t>
            </a:r>
            <a:r>
              <a:rPr lang="en-US" sz="2800" dirty="0"/>
              <a:t> − Contains classes to add transition based animations such as fill, fade, rotate, scale and translation, to the JavaFX nodes.</a:t>
            </a:r>
          </a:p>
          <a:p>
            <a:r>
              <a:rPr lang="en-US" sz="2800" b="1" dirty="0" err="1">
                <a:solidFill>
                  <a:srgbClr val="FF0000"/>
                </a:solidFill>
              </a:rPr>
              <a:t>javafx.application</a:t>
            </a:r>
            <a:r>
              <a:rPr lang="en-US" sz="2800" dirty="0"/>
              <a:t> − Contains a set of classes responsible for the JavaFX application life cycle.</a:t>
            </a:r>
          </a:p>
          <a:p>
            <a:r>
              <a:rPr lang="en-US" sz="2800" b="1" dirty="0">
                <a:solidFill>
                  <a:srgbClr val="FF0000"/>
                </a:solidFill>
              </a:rPr>
              <a:t>javafx.css</a:t>
            </a:r>
            <a:r>
              <a:rPr lang="en-US" sz="2800" dirty="0"/>
              <a:t> − Contains classes to add CSS–like styling to JavaFX GUI applications.</a:t>
            </a:r>
          </a:p>
          <a:p>
            <a:r>
              <a:rPr lang="en-US" sz="2800" b="1" dirty="0" err="1">
                <a:solidFill>
                  <a:srgbClr val="FF0000"/>
                </a:solidFill>
              </a:rPr>
              <a:t>javafx.event</a:t>
            </a:r>
            <a:r>
              <a:rPr lang="en-US" sz="2800" dirty="0"/>
              <a:t> − Contains classes and interfaces to deliver and handle JavaFX events.</a:t>
            </a:r>
          </a:p>
          <a:p>
            <a:r>
              <a:rPr lang="en-US" sz="2800" b="1" dirty="0" err="1">
                <a:solidFill>
                  <a:srgbClr val="FF0000"/>
                </a:solidFill>
              </a:rPr>
              <a:t>javafx.geometry</a:t>
            </a:r>
            <a:r>
              <a:rPr lang="en-US" sz="2800" dirty="0"/>
              <a:t> − Contains classes to define 2D objects and perform operations on them.</a:t>
            </a:r>
          </a:p>
          <a:p>
            <a:r>
              <a:rPr lang="en-US" sz="2800" b="1" dirty="0" err="1">
                <a:solidFill>
                  <a:srgbClr val="FF0000"/>
                </a:solidFill>
              </a:rPr>
              <a:t>javafx.stage</a:t>
            </a:r>
            <a:r>
              <a:rPr lang="en-US" sz="2800" dirty="0"/>
              <a:t> − This package holds the top level container classes for JavaFX application.</a:t>
            </a:r>
          </a:p>
          <a:p>
            <a:r>
              <a:rPr lang="en-US" sz="2800" b="1" dirty="0" err="1">
                <a:solidFill>
                  <a:srgbClr val="FF0000"/>
                </a:solidFill>
              </a:rPr>
              <a:t>javafx.scene</a:t>
            </a:r>
            <a:r>
              <a:rPr lang="en-US" sz="2800" dirty="0"/>
              <a:t> − This package provides classes and interfaces to support the scene graph. In addition, it also provides sub-packages such as canvas, chart, control, effect, image, input, layout, media, paint, shape, text, transform, web, etc. There are several components that support this rich API of JavaFX.</a:t>
            </a:r>
          </a:p>
        </p:txBody>
      </p:sp>
    </p:spTree>
    <p:extLst>
      <p:ext uri="{BB962C8B-B14F-4D97-AF65-F5344CB8AC3E}">
        <p14:creationId xmlns:p14="http://schemas.microsoft.com/office/powerpoint/2010/main" val="118409788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93670" y="914400"/>
            <a:ext cx="6034352" cy="4524315"/>
          </a:xfrm>
          <a:prstGeom prst="rect">
            <a:avLst/>
          </a:prstGeom>
          <a:noFill/>
          <a:ln w="28575">
            <a:solidFill>
              <a:schemeClr val="tx1"/>
            </a:solidFill>
          </a:ln>
        </p:spPr>
        <p:txBody>
          <a:bodyPr wrap="square" rtlCol="0">
            <a:spAutoFit/>
          </a:bodyPr>
          <a:lstStyle/>
          <a:p>
            <a:r>
              <a:rPr lang="en-US" dirty="0" smtClean="0"/>
              <a:t> </a:t>
            </a:r>
            <a:r>
              <a:rPr lang="en-US" sz="2000" b="1" dirty="0" smtClean="0">
                <a:solidFill>
                  <a:srgbClr val="FF0000"/>
                </a:solidFill>
              </a:rPr>
              <a:t>Stage </a:t>
            </a:r>
            <a:r>
              <a:rPr lang="en-US" sz="2000" b="1" dirty="0" err="1" smtClean="0">
                <a:solidFill>
                  <a:srgbClr val="FF0000"/>
                </a:solidFill>
              </a:rPr>
              <a:t>javafx.stage</a:t>
            </a:r>
            <a:r>
              <a:rPr lang="en-US" sz="2000" b="1" dirty="0" smtClean="0">
                <a:solidFill>
                  <a:srgbClr val="FF0000"/>
                </a:solidFill>
              </a:rPr>
              <a:t> window</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sp>
        <p:nvSpPr>
          <p:cNvPr id="8" name="TextBox 7"/>
          <p:cNvSpPr txBox="1"/>
          <p:nvPr/>
        </p:nvSpPr>
        <p:spPr>
          <a:xfrm>
            <a:off x="2454442" y="1612232"/>
            <a:ext cx="3777916" cy="2677656"/>
          </a:xfrm>
          <a:prstGeom prst="rect">
            <a:avLst/>
          </a:prstGeom>
          <a:noFill/>
          <a:ln w="38100">
            <a:solidFill>
              <a:schemeClr val="tx1"/>
            </a:solidFill>
          </a:ln>
        </p:spPr>
        <p:txBody>
          <a:bodyPr wrap="square" rtlCol="0">
            <a:spAutoFit/>
          </a:bodyPr>
          <a:lstStyle/>
          <a:p>
            <a:r>
              <a:rPr lang="en-US" sz="2400" b="1" dirty="0" smtClean="0"/>
              <a:t>Scene </a:t>
            </a:r>
            <a:r>
              <a:rPr lang="en-US" sz="2400" b="1" dirty="0" err="1" smtClean="0"/>
              <a:t>jsvafx.scene</a:t>
            </a:r>
            <a:endParaRPr lang="en-US" sz="2400" b="1" dirty="0" smtClean="0"/>
          </a:p>
          <a:p>
            <a:endParaRPr lang="en-US" sz="2400" b="1" dirty="0"/>
          </a:p>
          <a:p>
            <a:endParaRPr lang="en-US" sz="2400" b="1" dirty="0" smtClean="0"/>
          </a:p>
          <a:p>
            <a:endParaRPr lang="en-US" sz="2400" b="1" dirty="0"/>
          </a:p>
          <a:p>
            <a:endParaRPr lang="en-US" sz="2400" b="1" dirty="0" smtClean="0"/>
          </a:p>
          <a:p>
            <a:endParaRPr lang="en-US" sz="2400" b="1" dirty="0"/>
          </a:p>
          <a:p>
            <a:endParaRPr lang="en-US" sz="2400" b="1" dirty="0"/>
          </a:p>
        </p:txBody>
      </p:sp>
      <p:sp>
        <p:nvSpPr>
          <p:cNvPr id="9" name="TextBox 8"/>
          <p:cNvSpPr txBox="1"/>
          <p:nvPr/>
        </p:nvSpPr>
        <p:spPr>
          <a:xfrm>
            <a:off x="3213463" y="2259874"/>
            <a:ext cx="2495006" cy="1200329"/>
          </a:xfrm>
          <a:prstGeom prst="rect">
            <a:avLst/>
          </a:prstGeom>
          <a:noFill/>
          <a:ln w="38100">
            <a:solidFill>
              <a:schemeClr val="tx1"/>
            </a:solidFill>
          </a:ln>
        </p:spPr>
        <p:txBody>
          <a:bodyPr wrap="square" rtlCol="0">
            <a:spAutoFit/>
          </a:bodyPr>
          <a:lstStyle/>
          <a:p>
            <a:r>
              <a:rPr lang="en-US" b="1" dirty="0" err="1" smtClean="0"/>
              <a:t>Stackpane</a:t>
            </a:r>
            <a:endParaRPr lang="en-US" b="1" dirty="0" smtClean="0"/>
          </a:p>
          <a:p>
            <a:endParaRPr lang="en-US" b="1" dirty="0"/>
          </a:p>
          <a:p>
            <a:r>
              <a:rPr lang="en-US" b="1" dirty="0" smtClean="0"/>
              <a:t>     Visits</a:t>
            </a:r>
          </a:p>
          <a:p>
            <a:r>
              <a:rPr lang="en-US" b="1" dirty="0" smtClean="0"/>
              <a:t>Button </a:t>
            </a:r>
            <a:r>
              <a:rPr lang="en-US" b="1" dirty="0" err="1" smtClean="0"/>
              <a:t>btn</a:t>
            </a:r>
            <a:endParaRPr lang="en-US" b="1" dirty="0"/>
          </a:p>
        </p:txBody>
      </p:sp>
    </p:spTree>
    <p:extLst>
      <p:ext uri="{BB962C8B-B14F-4D97-AF65-F5344CB8AC3E}">
        <p14:creationId xmlns:p14="http://schemas.microsoft.com/office/powerpoint/2010/main" val="331806232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9817" y="483326"/>
            <a:ext cx="5292520" cy="5324535"/>
          </a:xfrm>
          <a:prstGeom prst="rect">
            <a:avLst/>
          </a:prstGeom>
          <a:noFill/>
        </p:spPr>
        <p:txBody>
          <a:bodyPr wrap="square" rtlCol="0">
            <a:spAutoFit/>
          </a:bodyPr>
          <a:lstStyle/>
          <a:p>
            <a:r>
              <a:rPr lang="en-US" sz="2000" b="1" dirty="0" smtClean="0"/>
              <a:t>Installed </a:t>
            </a:r>
            <a:r>
              <a:rPr lang="en-US" sz="2000" b="1" dirty="0" err="1" smtClean="0"/>
              <a:t>javafx</a:t>
            </a:r>
            <a:r>
              <a:rPr lang="en-US" sz="2000" b="1" dirty="0" smtClean="0"/>
              <a:t> in eclipse</a:t>
            </a:r>
          </a:p>
          <a:p>
            <a:r>
              <a:rPr lang="en-US" sz="2000" b="1" dirty="0" smtClean="0"/>
              <a:t>Create new project give name</a:t>
            </a:r>
          </a:p>
          <a:p>
            <a:r>
              <a:rPr lang="en-US" sz="2000" b="1" dirty="0" smtClean="0"/>
              <a:t>Go to project  create new class hello .java</a:t>
            </a:r>
          </a:p>
          <a:p>
            <a:r>
              <a:rPr lang="en-US" sz="2000" b="1" dirty="0" smtClean="0"/>
              <a:t>Right click project Go to  properties</a:t>
            </a:r>
          </a:p>
          <a:p>
            <a:r>
              <a:rPr lang="en-US" sz="2000" b="1" dirty="0" smtClean="0"/>
              <a:t>Go to built path select library</a:t>
            </a:r>
          </a:p>
          <a:p>
            <a:r>
              <a:rPr lang="en-US" sz="2000" b="1" dirty="0" smtClean="0"/>
              <a:t>Remove and add library and </a:t>
            </a:r>
            <a:r>
              <a:rPr lang="en-US" sz="2000" b="1" dirty="0" err="1" smtClean="0"/>
              <a:t>jre</a:t>
            </a:r>
            <a:r>
              <a:rPr lang="en-US" sz="2000" b="1" dirty="0" smtClean="0"/>
              <a:t> system library</a:t>
            </a:r>
          </a:p>
          <a:p>
            <a:r>
              <a:rPr lang="en-US" sz="2000" b="1" dirty="0" smtClean="0"/>
              <a:t>Click finished once again add library</a:t>
            </a:r>
          </a:p>
          <a:p>
            <a:r>
              <a:rPr lang="en-US" sz="2000" b="1" dirty="0" smtClean="0"/>
              <a:t>Select user library click nest</a:t>
            </a:r>
          </a:p>
          <a:p>
            <a:r>
              <a:rPr lang="en-US" sz="2000" b="1" dirty="0" smtClean="0"/>
              <a:t>Add new  library</a:t>
            </a:r>
          </a:p>
          <a:p>
            <a:r>
              <a:rPr lang="en-US" sz="2000" b="1" dirty="0" smtClean="0"/>
              <a:t>Name </a:t>
            </a:r>
            <a:r>
              <a:rPr lang="en-US" sz="2000" b="1" dirty="0" err="1" smtClean="0"/>
              <a:t>javafx</a:t>
            </a:r>
            <a:r>
              <a:rPr lang="en-US" sz="2000" b="1" dirty="0" smtClean="0"/>
              <a:t> click ok</a:t>
            </a:r>
          </a:p>
          <a:p>
            <a:r>
              <a:rPr lang="en-US" sz="2000" b="1" dirty="0" smtClean="0"/>
              <a:t>Click external jar  then select java folder</a:t>
            </a:r>
          </a:p>
          <a:p>
            <a:r>
              <a:rPr lang="en-US" sz="2000" b="1" dirty="0" smtClean="0"/>
              <a:t>Select </a:t>
            </a:r>
            <a:r>
              <a:rPr lang="en-US" sz="2000" b="1" dirty="0" err="1" smtClean="0"/>
              <a:t>jdk</a:t>
            </a:r>
            <a:endParaRPr lang="en-US" sz="2000" b="1" dirty="0" smtClean="0"/>
          </a:p>
          <a:p>
            <a:r>
              <a:rPr lang="en-US" sz="2000" b="1" dirty="0" smtClean="0"/>
              <a:t>Select </a:t>
            </a:r>
            <a:r>
              <a:rPr lang="en-US" sz="2000" b="1" dirty="0" err="1" smtClean="0"/>
              <a:t>jre</a:t>
            </a:r>
            <a:r>
              <a:rPr lang="en-US" sz="2000" b="1" dirty="0" smtClean="0"/>
              <a:t> then lib folder</a:t>
            </a:r>
          </a:p>
          <a:p>
            <a:r>
              <a:rPr lang="en-US" sz="2000" b="1" dirty="0" smtClean="0"/>
              <a:t>Jfxswt.jar </a:t>
            </a:r>
          </a:p>
          <a:p>
            <a:r>
              <a:rPr lang="en-US" sz="2000" b="1" dirty="0" smtClean="0"/>
              <a:t>Click open then  ok</a:t>
            </a:r>
          </a:p>
          <a:p>
            <a:r>
              <a:rPr lang="en-US" sz="2000" b="1" dirty="0" smtClean="0"/>
              <a:t>Ok</a:t>
            </a:r>
          </a:p>
          <a:p>
            <a:endParaRPr lang="en-US" sz="2000" b="1" dirty="0"/>
          </a:p>
        </p:txBody>
      </p:sp>
      <p:sp>
        <p:nvSpPr>
          <p:cNvPr id="3" name="TextBox 2"/>
          <p:cNvSpPr txBox="1"/>
          <p:nvPr/>
        </p:nvSpPr>
        <p:spPr>
          <a:xfrm>
            <a:off x="5658280" y="39189"/>
            <a:ext cx="6168189" cy="6370975"/>
          </a:xfrm>
          <a:prstGeom prst="rect">
            <a:avLst/>
          </a:prstGeom>
          <a:noFill/>
        </p:spPr>
        <p:txBody>
          <a:bodyPr wrap="square" rtlCol="0">
            <a:spAutoFit/>
          </a:bodyPr>
          <a:lstStyle/>
          <a:p>
            <a:r>
              <a:rPr lang="en-US" sz="2400" dirty="0" smtClean="0"/>
              <a:t>Another way</a:t>
            </a:r>
          </a:p>
          <a:p>
            <a:r>
              <a:rPr lang="en-US" sz="2400" dirty="0" smtClean="0"/>
              <a:t>Go to help</a:t>
            </a:r>
          </a:p>
          <a:p>
            <a:r>
              <a:rPr lang="en-US" sz="2400" dirty="0" smtClean="0"/>
              <a:t>Select   installed software</a:t>
            </a:r>
          </a:p>
          <a:p>
            <a:r>
              <a:rPr lang="en-US" sz="2400" dirty="0"/>
              <a:t>Paste link </a:t>
            </a:r>
            <a:r>
              <a:rPr lang="en-US" sz="2400" dirty="0">
                <a:hlinkClick r:id="rId2"/>
              </a:rPr>
              <a:t>https://download.eclipse.org/efxclipse/updates-released/1.2.0/site</a:t>
            </a:r>
            <a:r>
              <a:rPr lang="en-US" sz="2400" dirty="0" smtClean="0">
                <a:hlinkClick r:id="rId2"/>
              </a:rPr>
              <a:t>/</a:t>
            </a:r>
            <a:endParaRPr lang="en-US" sz="2400" dirty="0" smtClean="0"/>
          </a:p>
          <a:p>
            <a:r>
              <a:rPr lang="en-US" sz="2400" dirty="0" smtClean="0"/>
              <a:t>Click Add button then</a:t>
            </a:r>
          </a:p>
          <a:p>
            <a:r>
              <a:rPr lang="en-US" sz="2400" dirty="0" smtClean="0"/>
              <a:t> name depositary</a:t>
            </a:r>
          </a:p>
          <a:p>
            <a:r>
              <a:rPr lang="en-US" sz="2400" dirty="0" smtClean="0"/>
              <a:t> e(</a:t>
            </a:r>
            <a:r>
              <a:rPr lang="en-US" sz="2400" dirty="0" err="1" smtClean="0"/>
              <a:t>fx</a:t>
            </a:r>
            <a:r>
              <a:rPr lang="en-US" sz="2400" dirty="0" smtClean="0"/>
              <a:t>)</a:t>
            </a:r>
            <a:r>
              <a:rPr lang="en-US" sz="2400" dirty="0" err="1" smtClean="0"/>
              <a:t>clipse</a:t>
            </a:r>
            <a:endParaRPr lang="en-US" sz="2400" dirty="0" smtClean="0"/>
          </a:p>
          <a:p>
            <a:r>
              <a:rPr lang="en-US" sz="2400" dirty="0" smtClean="0"/>
              <a:t>Select all click next </a:t>
            </a:r>
            <a:r>
              <a:rPr lang="en-US" sz="2400" dirty="0" err="1" smtClean="0"/>
              <a:t>next</a:t>
            </a:r>
            <a:r>
              <a:rPr lang="en-US" sz="2400" dirty="0" smtClean="0"/>
              <a:t> </a:t>
            </a:r>
          </a:p>
          <a:p>
            <a:r>
              <a:rPr lang="en-US" sz="2400" dirty="0" smtClean="0"/>
              <a:t>Accept license terms condition click finished from internet</a:t>
            </a:r>
          </a:p>
          <a:p>
            <a:r>
              <a:rPr lang="en-US" sz="2400" dirty="0" smtClean="0"/>
              <a:t>Restarted </a:t>
            </a:r>
          </a:p>
          <a:p>
            <a:r>
              <a:rPr lang="en-US" sz="2400" dirty="0" smtClean="0"/>
              <a:t>Then select new project select </a:t>
            </a:r>
            <a:r>
              <a:rPr lang="en-US" sz="2400" dirty="0" err="1" smtClean="0"/>
              <a:t>javafx</a:t>
            </a:r>
            <a:endParaRPr lang="en-US" sz="2400" dirty="0" smtClean="0"/>
          </a:p>
          <a:p>
            <a:r>
              <a:rPr lang="en-US" sz="2400" dirty="0" smtClean="0"/>
              <a:t>Give name  select </a:t>
            </a:r>
            <a:r>
              <a:rPr lang="en-US" sz="2400" dirty="0" err="1" smtClean="0"/>
              <a:t>src</a:t>
            </a:r>
            <a:r>
              <a:rPr lang="en-US" sz="2400" dirty="0" smtClean="0"/>
              <a:t> file main.java ad </a:t>
            </a:r>
            <a:r>
              <a:rPr lang="en-US" sz="2400" dirty="0" err="1" smtClean="0"/>
              <a:t>css</a:t>
            </a:r>
            <a:r>
              <a:rPr lang="en-US" sz="2400" dirty="0" smtClean="0"/>
              <a:t> file will be there</a:t>
            </a:r>
          </a:p>
          <a:p>
            <a:r>
              <a:rPr lang="en-US" sz="2400" dirty="0" smtClean="0"/>
              <a:t>Main template with few code will be there</a:t>
            </a:r>
            <a:endParaRPr lang="en-US" sz="2400" dirty="0"/>
          </a:p>
        </p:txBody>
      </p:sp>
    </p:spTree>
    <p:extLst>
      <p:ext uri="{BB962C8B-B14F-4D97-AF65-F5344CB8AC3E}">
        <p14:creationId xmlns:p14="http://schemas.microsoft.com/office/powerpoint/2010/main" val="407138813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3449" t="20625" r="35912" b="26518"/>
          <a:stretch/>
        </p:blipFill>
        <p:spPr>
          <a:xfrm>
            <a:off x="679269" y="182880"/>
            <a:ext cx="10959737" cy="6061166"/>
          </a:xfrm>
          <a:prstGeom prst="rect">
            <a:avLst/>
          </a:prstGeom>
        </p:spPr>
      </p:pic>
    </p:spTree>
    <p:extLst>
      <p:ext uri="{BB962C8B-B14F-4D97-AF65-F5344CB8AC3E}">
        <p14:creationId xmlns:p14="http://schemas.microsoft.com/office/powerpoint/2010/main" val="42224680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66056" y="228664"/>
            <a:ext cx="6030687" cy="6463308"/>
          </a:xfrm>
          <a:prstGeom prst="rect">
            <a:avLst/>
          </a:prstGeom>
          <a:ln w="38100">
            <a:solidFill>
              <a:schemeClr val="tx1"/>
            </a:solidFill>
          </a:ln>
        </p:spPr>
        <p:txBody>
          <a:bodyPr wrap="square">
            <a:spAutoFit/>
          </a:bodyPr>
          <a:lstStyle/>
          <a:p>
            <a:r>
              <a:rPr lang="en-US" b="1" dirty="0" smtClean="0">
                <a:solidFill>
                  <a:srgbClr val="7F0055"/>
                </a:solidFill>
                <a:latin typeface="Consolas" panose="020B0609020204030204" pitchFamily="49" charset="0"/>
              </a:rPr>
              <a:t>Hybrid inheritance </a:t>
            </a:r>
          </a:p>
          <a:p>
            <a:r>
              <a:rPr lang="en-US" b="1" dirty="0" smtClean="0">
                <a:solidFill>
                  <a:srgbClr val="FF0000"/>
                </a:solidFill>
                <a:latin typeface="Consolas" panose="020B0609020204030204" pitchFamily="49" charset="0"/>
              </a:rPr>
              <a:t>public </a:t>
            </a:r>
            <a:r>
              <a:rPr lang="en-US" b="1" dirty="0">
                <a:solidFill>
                  <a:srgbClr val="FF0000"/>
                </a:solidFill>
                <a:latin typeface="Consolas" panose="020B0609020204030204" pitchFamily="49" charset="0"/>
              </a:rPr>
              <a:t>class </a:t>
            </a:r>
            <a:r>
              <a:rPr lang="en-US" b="1" dirty="0" smtClean="0">
                <a:solidFill>
                  <a:srgbClr val="FF0000"/>
                </a:solidFill>
                <a:latin typeface="Consolas" panose="020B0609020204030204" pitchFamily="49" charset="0"/>
              </a:rPr>
              <a:t>Main </a:t>
            </a:r>
            <a:r>
              <a:rPr lang="en-US" b="1" dirty="0">
                <a:solidFill>
                  <a:srgbClr val="FF0000"/>
                </a:solidFill>
                <a:latin typeface="Consolas" panose="020B0609020204030204" pitchFamily="49" charset="0"/>
              </a:rPr>
              <a:t>{</a:t>
            </a:r>
          </a:p>
          <a:p>
            <a:r>
              <a:rPr lang="en-US" b="1" dirty="0">
                <a:solidFill>
                  <a:srgbClr val="FF0000"/>
                </a:solidFill>
                <a:latin typeface="Consolas" panose="020B0609020204030204" pitchFamily="49" charset="0"/>
              </a:rPr>
              <a:t>public static void main(String []</a:t>
            </a:r>
            <a:r>
              <a:rPr lang="en-US" b="1" dirty="0" err="1">
                <a:solidFill>
                  <a:srgbClr val="FF0000"/>
                </a:solidFill>
                <a:latin typeface="Consolas" panose="020B0609020204030204" pitchFamily="49" charset="0"/>
              </a:rPr>
              <a:t>args</a:t>
            </a:r>
            <a:r>
              <a:rPr lang="en-US" b="1" dirty="0">
                <a:solidFill>
                  <a:srgbClr val="FF0000"/>
                </a:solidFill>
                <a:latin typeface="Consolas" panose="020B0609020204030204" pitchFamily="49" charset="0"/>
              </a:rPr>
              <a:t>) {</a:t>
            </a:r>
          </a:p>
          <a:p>
            <a:r>
              <a:rPr lang="en-US" dirty="0">
                <a:solidFill>
                  <a:srgbClr val="FF0000"/>
                </a:solidFill>
                <a:latin typeface="Consolas" panose="020B0609020204030204" pitchFamily="49" charset="0"/>
              </a:rPr>
              <a:t>Result r=</a:t>
            </a:r>
            <a:r>
              <a:rPr lang="en-US" b="1" dirty="0">
                <a:solidFill>
                  <a:srgbClr val="FF0000"/>
                </a:solidFill>
                <a:latin typeface="Consolas" panose="020B0609020204030204" pitchFamily="49" charset="0"/>
              </a:rPr>
              <a:t>new Result();</a:t>
            </a:r>
          </a:p>
          <a:p>
            <a:r>
              <a:rPr lang="en-US" dirty="0" err="1">
                <a:solidFill>
                  <a:srgbClr val="FF0000"/>
                </a:solidFill>
                <a:latin typeface="Consolas" panose="020B0609020204030204" pitchFamily="49" charset="0"/>
              </a:rPr>
              <a:t>r.display</a:t>
            </a:r>
            <a:r>
              <a:rPr lang="en-US" dirty="0">
                <a:solidFill>
                  <a:srgbClr val="FF0000"/>
                </a:solidFill>
                <a:latin typeface="Consolas" panose="020B0609020204030204" pitchFamily="49" charset="0"/>
              </a:rPr>
              <a:t>();</a:t>
            </a:r>
          </a:p>
          <a:p>
            <a:r>
              <a:rPr lang="en-US" dirty="0" err="1">
                <a:solidFill>
                  <a:srgbClr val="FF0000"/>
                </a:solidFill>
                <a:latin typeface="Consolas" panose="020B0609020204030204" pitchFamily="49" charset="0"/>
              </a:rPr>
              <a:t>r.display</a:t>
            </a:r>
            <a:r>
              <a:rPr lang="en-US" dirty="0">
                <a:solidFill>
                  <a:srgbClr val="FF0000"/>
                </a:solidFill>
                <a:latin typeface="Consolas" panose="020B0609020204030204" pitchFamily="49" charset="0"/>
              </a:rPr>
              <a:t>();}}</a:t>
            </a:r>
          </a:p>
          <a:p>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Student{</a:t>
            </a:r>
          </a:p>
          <a:p>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0000C0"/>
                </a:solidFill>
                <a:latin typeface="Consolas" panose="020B0609020204030204" pitchFamily="49" charset="0"/>
              </a:rPr>
              <a:t>roll</a:t>
            </a:r>
            <a:r>
              <a:rPr lang="en-US" b="1" dirty="0">
                <a:solidFill>
                  <a:srgbClr val="000000"/>
                </a:solidFill>
                <a:latin typeface="Consolas" panose="020B0609020204030204" pitchFamily="49" charset="0"/>
              </a:rPr>
              <a:t>=20;</a:t>
            </a:r>
          </a:p>
          <a:p>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0000C0"/>
                </a:solidFill>
                <a:latin typeface="Consolas" panose="020B0609020204030204" pitchFamily="49" charset="0"/>
              </a:rPr>
              <a:t>practical</a:t>
            </a:r>
            <a:r>
              <a:rPr lang="en-US" b="1" dirty="0">
                <a:solidFill>
                  <a:srgbClr val="000000"/>
                </a:solidFill>
                <a:latin typeface="Consolas" panose="020B0609020204030204" pitchFamily="49" charset="0"/>
              </a:rPr>
              <a:t>=50;   }</a:t>
            </a:r>
          </a:p>
          <a:p>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Exam </a:t>
            </a:r>
            <a:r>
              <a:rPr lang="en-US" b="1" dirty="0">
                <a:solidFill>
                  <a:srgbClr val="7F0055"/>
                </a:solidFill>
                <a:latin typeface="Consolas" panose="020B0609020204030204" pitchFamily="49" charset="0"/>
              </a:rPr>
              <a:t>extends</a:t>
            </a:r>
            <a:r>
              <a:rPr lang="en-US" b="1" dirty="0">
                <a:solidFill>
                  <a:srgbClr val="000000"/>
                </a:solidFill>
                <a:latin typeface="Consolas" panose="020B0609020204030204" pitchFamily="49" charset="0"/>
              </a:rPr>
              <a:t> Student{</a:t>
            </a:r>
          </a:p>
          <a:p>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0000C0"/>
                </a:solidFill>
                <a:latin typeface="Consolas" panose="020B0609020204030204" pitchFamily="49" charset="0"/>
              </a:rPr>
              <a:t>theory</a:t>
            </a:r>
            <a:r>
              <a:rPr lang="en-US" b="1" dirty="0">
                <a:solidFill>
                  <a:srgbClr val="000000"/>
                </a:solidFill>
                <a:latin typeface="Consolas" panose="020B0609020204030204" pitchFamily="49" charset="0"/>
              </a:rPr>
              <a:t>=100;</a:t>
            </a:r>
          </a:p>
          <a:p>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0000C0"/>
                </a:solidFill>
                <a:latin typeface="Consolas" panose="020B0609020204030204" pitchFamily="49" charset="0"/>
              </a:rPr>
              <a:t>total</a:t>
            </a:r>
            <a:r>
              <a:rPr lang="en-US" b="1" dirty="0">
                <a:solidFill>
                  <a:srgbClr val="000000"/>
                </a:solidFill>
                <a:latin typeface="Consolas" panose="020B0609020204030204" pitchFamily="49" charset="0"/>
              </a:rPr>
              <a:t>=</a:t>
            </a:r>
            <a:r>
              <a:rPr lang="en-US" b="1" dirty="0" err="1">
                <a:solidFill>
                  <a:srgbClr val="0000C0"/>
                </a:solidFill>
                <a:latin typeface="Consolas" panose="020B0609020204030204" pitchFamily="49" charset="0"/>
              </a:rPr>
              <a:t>theory</a:t>
            </a:r>
            <a:r>
              <a:rPr lang="en-US" b="1" dirty="0" err="1">
                <a:solidFill>
                  <a:srgbClr val="000000"/>
                </a:solidFill>
                <a:latin typeface="Consolas" panose="020B0609020204030204" pitchFamily="49" charset="0"/>
              </a:rPr>
              <a:t>+</a:t>
            </a:r>
            <a:r>
              <a:rPr lang="en-US" b="1" dirty="0" err="1">
                <a:solidFill>
                  <a:srgbClr val="0000C0"/>
                </a:solidFill>
                <a:latin typeface="Consolas" panose="020B0609020204030204" pitchFamily="49" charset="0"/>
              </a:rPr>
              <a:t>practical</a:t>
            </a:r>
            <a:r>
              <a:rPr lang="en-US" b="1" dirty="0">
                <a:solidFill>
                  <a:srgbClr val="000000"/>
                </a:solidFill>
                <a:latin typeface="Consolas" panose="020B0609020204030204" pitchFamily="49" charset="0"/>
              </a:rPr>
              <a:t>;  }</a:t>
            </a:r>
          </a:p>
          <a:p>
            <a:r>
              <a:rPr lang="en-US" b="1" dirty="0">
                <a:solidFill>
                  <a:srgbClr val="7F0055"/>
                </a:solidFill>
                <a:latin typeface="Consolas" panose="020B0609020204030204" pitchFamily="49" charset="0"/>
              </a:rPr>
              <a:t>interface</a:t>
            </a:r>
            <a:r>
              <a:rPr lang="en-US" b="1" dirty="0">
                <a:solidFill>
                  <a:srgbClr val="000000"/>
                </a:solidFill>
                <a:latin typeface="Consolas" panose="020B0609020204030204" pitchFamily="49" charset="0"/>
              </a:rPr>
              <a:t> Project{</a:t>
            </a:r>
          </a:p>
          <a:p>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i="1" dirty="0" err="1">
                <a:solidFill>
                  <a:srgbClr val="0000C0"/>
                </a:solidFill>
                <a:latin typeface="Consolas" panose="020B0609020204030204" pitchFamily="49" charset="0"/>
              </a:rPr>
              <a:t>pmark</a:t>
            </a:r>
            <a:r>
              <a:rPr lang="en-US" b="1" i="1" dirty="0">
                <a:solidFill>
                  <a:srgbClr val="000000"/>
                </a:solidFill>
                <a:latin typeface="Consolas" panose="020B0609020204030204" pitchFamily="49" charset="0"/>
              </a:rPr>
              <a:t>=100;</a:t>
            </a:r>
          </a:p>
          <a:p>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display();  }</a:t>
            </a:r>
          </a:p>
          <a:p>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Result </a:t>
            </a:r>
            <a:r>
              <a:rPr lang="en-US" b="1" dirty="0">
                <a:solidFill>
                  <a:srgbClr val="7F0055"/>
                </a:solidFill>
                <a:latin typeface="Consolas" panose="020B0609020204030204" pitchFamily="49" charset="0"/>
              </a:rPr>
              <a:t>extends</a:t>
            </a:r>
            <a:r>
              <a:rPr lang="en-US" b="1" dirty="0">
                <a:solidFill>
                  <a:srgbClr val="000000"/>
                </a:solidFill>
                <a:latin typeface="Consolas" panose="020B0609020204030204" pitchFamily="49" charset="0"/>
              </a:rPr>
              <a:t> Exam </a:t>
            </a:r>
            <a:r>
              <a:rPr lang="en-US" b="1" dirty="0">
                <a:solidFill>
                  <a:srgbClr val="7F0055"/>
                </a:solidFill>
                <a:latin typeface="Consolas" panose="020B0609020204030204" pitchFamily="49" charset="0"/>
              </a:rPr>
              <a:t>implements</a:t>
            </a:r>
            <a:r>
              <a:rPr lang="en-US" b="1" dirty="0">
                <a:solidFill>
                  <a:srgbClr val="000000"/>
                </a:solidFill>
                <a:latin typeface="Consolas" panose="020B0609020204030204" pitchFamily="49" charset="0"/>
              </a:rPr>
              <a:t> Project{</a:t>
            </a:r>
          </a:p>
          <a:p>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err="1">
                <a:solidFill>
                  <a:srgbClr val="0000C0"/>
                </a:solidFill>
                <a:latin typeface="Consolas" panose="020B0609020204030204" pitchFamily="49" charset="0"/>
              </a:rPr>
              <a:t>gtotal</a:t>
            </a:r>
            <a:r>
              <a:rPr lang="en-US" b="1" dirty="0">
                <a:solidFill>
                  <a:srgbClr val="000000"/>
                </a:solidFill>
                <a:latin typeface="Consolas" panose="020B0609020204030204" pitchFamily="49" charset="0"/>
              </a:rPr>
              <a:t>=</a:t>
            </a:r>
            <a:r>
              <a:rPr lang="en-US" b="1" dirty="0" err="1">
                <a:solidFill>
                  <a:srgbClr val="0000C0"/>
                </a:solidFill>
                <a:latin typeface="Consolas" panose="020B0609020204030204" pitchFamily="49" charset="0"/>
              </a:rPr>
              <a:t>practical</a:t>
            </a:r>
            <a:r>
              <a:rPr lang="en-US" b="1" dirty="0" err="1">
                <a:solidFill>
                  <a:srgbClr val="000000"/>
                </a:solidFill>
                <a:latin typeface="Consolas" panose="020B0609020204030204" pitchFamily="49" charset="0"/>
              </a:rPr>
              <a:t>+Project.</a:t>
            </a:r>
            <a:r>
              <a:rPr lang="en-US" b="1" i="1" dirty="0" err="1">
                <a:solidFill>
                  <a:srgbClr val="0000C0"/>
                </a:solidFill>
                <a:latin typeface="Consolas" panose="020B0609020204030204" pitchFamily="49" charset="0"/>
              </a:rPr>
              <a:t>pmark</a:t>
            </a:r>
            <a:r>
              <a:rPr lang="en-US" b="1" i="1"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display() {</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 </a:t>
            </a:r>
            <a:r>
              <a:rPr lang="en-US" b="1" i="1" dirty="0">
                <a:solidFill>
                  <a:srgbClr val="0000C0"/>
                </a:solidFill>
                <a:latin typeface="Consolas" panose="020B0609020204030204" pitchFamily="49" charset="0"/>
              </a:rPr>
              <a:t>roll</a:t>
            </a:r>
            <a:r>
              <a:rPr lang="en-US" b="1" i="1"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 </a:t>
            </a:r>
            <a:r>
              <a:rPr lang="en-US" b="1" i="1" dirty="0">
                <a:solidFill>
                  <a:srgbClr val="0000C0"/>
                </a:solidFill>
                <a:latin typeface="Consolas" panose="020B0609020204030204" pitchFamily="49" charset="0"/>
              </a:rPr>
              <a:t>theory</a:t>
            </a:r>
            <a:r>
              <a:rPr lang="en-US" b="1" i="1"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0000C0"/>
                </a:solidFill>
                <a:latin typeface="Consolas" panose="020B0609020204030204" pitchFamily="49" charset="0"/>
              </a:rPr>
              <a:t>practical</a:t>
            </a:r>
            <a:r>
              <a:rPr lang="en-US" b="1" i="1"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err="1">
                <a:solidFill>
                  <a:srgbClr val="000000"/>
                </a:solidFill>
                <a:latin typeface="Consolas" panose="020B0609020204030204" pitchFamily="49" charset="0"/>
              </a:rPr>
              <a:t>Project.</a:t>
            </a:r>
            <a:r>
              <a:rPr lang="en-US" b="1" i="1" dirty="0" err="1">
                <a:solidFill>
                  <a:srgbClr val="0000C0"/>
                </a:solidFill>
                <a:latin typeface="Consolas" panose="020B0609020204030204" pitchFamily="49" charset="0"/>
              </a:rPr>
              <a:t>pmark</a:t>
            </a:r>
            <a:r>
              <a:rPr lang="en-US" b="1" i="1"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err="1">
                <a:solidFill>
                  <a:srgbClr val="0000C0"/>
                </a:solidFill>
                <a:latin typeface="Consolas" panose="020B0609020204030204" pitchFamily="49" charset="0"/>
              </a:rPr>
              <a:t>gtotal</a:t>
            </a:r>
            <a:r>
              <a:rPr lang="en-US" b="1" i="1" dirty="0" smtClean="0">
                <a:solidFill>
                  <a:srgbClr val="000000"/>
                </a:solidFill>
                <a:latin typeface="Consolas" panose="020B0609020204030204" pitchFamily="49" charset="0"/>
              </a:rPr>
              <a:t>);</a:t>
            </a:r>
            <a:r>
              <a:rPr lang="en-US" dirty="0" smtClean="0">
                <a:solidFill>
                  <a:srgbClr val="000000"/>
                </a:solidFill>
                <a:latin typeface="Consolas" panose="020B0609020204030204" pitchFamily="49" charset="0"/>
              </a:rPr>
              <a:t>}}</a:t>
            </a:r>
            <a:endParaRPr lang="en-US" dirty="0">
              <a:solidFill>
                <a:srgbClr val="000000"/>
              </a:solidFill>
              <a:latin typeface="Consolas" panose="020B0609020204030204" pitchFamily="49" charset="0"/>
            </a:endParaRPr>
          </a:p>
        </p:txBody>
      </p:sp>
      <p:sp>
        <p:nvSpPr>
          <p:cNvPr id="2" name="Rectangle 1"/>
          <p:cNvSpPr/>
          <p:nvPr/>
        </p:nvSpPr>
        <p:spPr>
          <a:xfrm>
            <a:off x="6813039" y="860847"/>
            <a:ext cx="5212080" cy="3693319"/>
          </a:xfrm>
          <a:prstGeom prst="rect">
            <a:avLst/>
          </a:prstGeom>
          <a:ln w="38100">
            <a:solidFill>
              <a:schemeClr val="tx1"/>
            </a:solidFill>
          </a:ln>
        </p:spPr>
        <p:txBody>
          <a:bodyPr wrap="square">
            <a:spAutoFit/>
          </a:bodyPr>
          <a:lstStyle/>
          <a:p>
            <a:r>
              <a:rPr lang="en-US" b="1" dirty="0" smtClean="0">
                <a:solidFill>
                  <a:srgbClr val="7F0055"/>
                </a:solidFill>
                <a:latin typeface="Consolas" panose="020B0609020204030204" pitchFamily="49" charset="0"/>
              </a:rPr>
              <a:t>Unhide super class instance variable</a:t>
            </a:r>
          </a:p>
          <a:p>
            <a:r>
              <a:rPr lang="en-US" b="1" dirty="0" smtClean="0">
                <a:solidFill>
                  <a:srgbClr val="FF0000"/>
                </a:solidFill>
                <a:latin typeface="Consolas" panose="020B0609020204030204" pitchFamily="49" charset="0"/>
              </a:rPr>
              <a:t>public </a:t>
            </a:r>
            <a:r>
              <a:rPr lang="en-US" b="1" dirty="0">
                <a:solidFill>
                  <a:srgbClr val="FF0000"/>
                </a:solidFill>
                <a:latin typeface="Consolas" panose="020B0609020204030204" pitchFamily="49" charset="0"/>
              </a:rPr>
              <a:t>class </a:t>
            </a:r>
            <a:r>
              <a:rPr lang="en-US" b="1" dirty="0" smtClean="0">
                <a:solidFill>
                  <a:srgbClr val="FF0000"/>
                </a:solidFill>
                <a:latin typeface="Consolas" panose="020B0609020204030204" pitchFamily="49" charset="0"/>
              </a:rPr>
              <a:t>Main </a:t>
            </a:r>
            <a:r>
              <a:rPr lang="en-US" b="1" dirty="0">
                <a:solidFill>
                  <a:srgbClr val="FF0000"/>
                </a:solidFill>
                <a:latin typeface="Consolas" panose="020B0609020204030204" pitchFamily="49" charset="0"/>
              </a:rPr>
              <a:t>{</a:t>
            </a:r>
          </a:p>
          <a:p>
            <a:r>
              <a:rPr lang="en-US" b="1" dirty="0">
                <a:solidFill>
                  <a:srgbClr val="FF0000"/>
                </a:solidFill>
                <a:latin typeface="Consolas" panose="020B0609020204030204" pitchFamily="49" charset="0"/>
              </a:rPr>
              <a:t>public static void main(String []</a:t>
            </a:r>
            <a:r>
              <a:rPr lang="en-US" b="1" dirty="0" err="1">
                <a:solidFill>
                  <a:srgbClr val="FF0000"/>
                </a:solidFill>
                <a:latin typeface="Consolas" panose="020B0609020204030204" pitchFamily="49" charset="0"/>
              </a:rPr>
              <a:t>args</a:t>
            </a:r>
            <a:r>
              <a:rPr lang="en-US" b="1" dirty="0">
                <a:solidFill>
                  <a:srgbClr val="FF0000"/>
                </a:solidFill>
                <a:latin typeface="Consolas" panose="020B0609020204030204" pitchFamily="49" charset="0"/>
              </a:rPr>
              <a:t>) {</a:t>
            </a:r>
          </a:p>
          <a:p>
            <a:r>
              <a:rPr lang="en-US" dirty="0">
                <a:solidFill>
                  <a:srgbClr val="FF0000"/>
                </a:solidFill>
                <a:latin typeface="Consolas" panose="020B0609020204030204" pitchFamily="49" charset="0"/>
              </a:rPr>
              <a:t>Son s=</a:t>
            </a:r>
            <a:r>
              <a:rPr lang="en-US" b="1" dirty="0">
                <a:solidFill>
                  <a:srgbClr val="FF0000"/>
                </a:solidFill>
                <a:latin typeface="Consolas" panose="020B0609020204030204" pitchFamily="49" charset="0"/>
              </a:rPr>
              <a:t>new Son();</a:t>
            </a:r>
          </a:p>
          <a:p>
            <a:r>
              <a:rPr lang="en-US" dirty="0" err="1">
                <a:solidFill>
                  <a:srgbClr val="FF0000"/>
                </a:solidFill>
                <a:latin typeface="Consolas" panose="020B0609020204030204" pitchFamily="49" charset="0"/>
              </a:rPr>
              <a:t>s.display</a:t>
            </a:r>
            <a:r>
              <a:rPr lang="en-US" dirty="0">
                <a:solidFill>
                  <a:srgbClr val="FF0000"/>
                </a:solidFill>
                <a:latin typeface="Consolas" panose="020B0609020204030204" pitchFamily="49" charset="0"/>
              </a:rPr>
              <a:t>();}}</a:t>
            </a:r>
          </a:p>
          <a:p>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Father{</a:t>
            </a:r>
          </a:p>
          <a:p>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0000C0"/>
                </a:solidFill>
                <a:latin typeface="Consolas" panose="020B0609020204030204" pitchFamily="49" charset="0"/>
              </a:rPr>
              <a:t>a</a:t>
            </a:r>
            <a:r>
              <a:rPr lang="en-US" b="1" dirty="0">
                <a:solidFill>
                  <a:srgbClr val="000000"/>
                </a:solidFill>
                <a:latin typeface="Consolas" panose="020B0609020204030204" pitchFamily="49" charset="0"/>
              </a:rPr>
              <a:t>=100;  }</a:t>
            </a:r>
          </a:p>
          <a:p>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Son </a:t>
            </a:r>
            <a:r>
              <a:rPr lang="en-US" b="1" dirty="0">
                <a:solidFill>
                  <a:srgbClr val="7F0055"/>
                </a:solidFill>
                <a:latin typeface="Consolas" panose="020B0609020204030204" pitchFamily="49" charset="0"/>
              </a:rPr>
              <a:t>extends</a:t>
            </a:r>
            <a:r>
              <a:rPr lang="en-US" b="1" dirty="0">
                <a:solidFill>
                  <a:srgbClr val="000000"/>
                </a:solidFill>
                <a:latin typeface="Consolas" panose="020B0609020204030204" pitchFamily="49" charset="0"/>
              </a:rPr>
              <a:t> Father{</a:t>
            </a:r>
          </a:p>
          <a:p>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0000C0"/>
                </a:solidFill>
                <a:latin typeface="Consolas" panose="020B0609020204030204" pitchFamily="49" charset="0"/>
              </a:rPr>
              <a:t>a</a:t>
            </a:r>
            <a:r>
              <a:rPr lang="en-US" b="1" dirty="0">
                <a:solidFill>
                  <a:srgbClr val="000000"/>
                </a:solidFill>
                <a:latin typeface="Consolas" panose="020B0609020204030204" pitchFamily="49" charset="0"/>
              </a:rPr>
              <a:t>=200;</a:t>
            </a:r>
          </a:p>
          <a:p>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display() </a:t>
            </a:r>
            <a:r>
              <a:rPr lang="en-US" b="1" dirty="0" smtClean="0">
                <a:solidFill>
                  <a:srgbClr val="000000"/>
                </a:solidFill>
                <a:latin typeface="Consolas" panose="020B0609020204030204" pitchFamily="49" charset="0"/>
              </a:rPr>
              <a:t>{</a:t>
            </a:r>
          </a:p>
          <a:p>
            <a:r>
              <a:rPr lang="en-US" b="1" dirty="0" smtClean="0">
                <a:solidFill>
                  <a:srgbClr val="FF0000"/>
                </a:solidFill>
                <a:latin typeface="Consolas" panose="020B0609020204030204" pitchFamily="49" charset="0"/>
              </a:rPr>
              <a:t>A=2000;</a:t>
            </a:r>
            <a:endParaRPr lang="en-US" b="1" dirty="0">
              <a:solidFill>
                <a:srgbClr val="FF0000"/>
              </a:solidFill>
              <a:latin typeface="Consolas" panose="020B0609020204030204" pitchFamily="49" charset="0"/>
            </a:endParaRP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err="1">
                <a:solidFill>
                  <a:srgbClr val="7F0055"/>
                </a:solidFill>
                <a:latin typeface="Consolas" panose="020B0609020204030204" pitchFamily="49" charset="0"/>
              </a:rPr>
              <a:t>super</a:t>
            </a:r>
            <a:r>
              <a:rPr lang="en-US" b="1" i="1" dirty="0" err="1">
                <a:solidFill>
                  <a:srgbClr val="000000"/>
                </a:solidFill>
                <a:latin typeface="Consolas" panose="020B0609020204030204" pitchFamily="49" charset="0"/>
              </a:rPr>
              <a:t>.</a:t>
            </a:r>
            <a:r>
              <a:rPr lang="en-US" b="1" i="1" dirty="0" err="1">
                <a:solidFill>
                  <a:srgbClr val="0000C0"/>
                </a:solidFill>
                <a:latin typeface="Consolas" panose="020B0609020204030204" pitchFamily="49" charset="0"/>
              </a:rPr>
              <a:t>a</a:t>
            </a:r>
            <a:r>
              <a:rPr lang="en-US" b="1" i="1"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0000C0"/>
                </a:solidFill>
                <a:latin typeface="Consolas" panose="020B0609020204030204" pitchFamily="49" charset="0"/>
              </a:rPr>
              <a:t>a</a:t>
            </a:r>
            <a:r>
              <a:rPr lang="en-US" b="1" i="1" dirty="0" smtClean="0">
                <a:solidFill>
                  <a:srgbClr val="000000"/>
                </a:solidFill>
                <a:latin typeface="Consolas" panose="020B0609020204030204" pitchFamily="49" charset="0"/>
              </a:rPr>
              <a:t>); </a:t>
            </a:r>
            <a:r>
              <a:rPr lang="en-US" dirty="0" smtClean="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169785441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5056" t="21875" r="36412" b="22947"/>
          <a:stretch/>
        </p:blipFill>
        <p:spPr>
          <a:xfrm>
            <a:off x="483326" y="209006"/>
            <a:ext cx="11220993" cy="6217920"/>
          </a:xfrm>
          <a:prstGeom prst="rect">
            <a:avLst/>
          </a:prstGeom>
        </p:spPr>
      </p:pic>
    </p:spTree>
    <p:extLst>
      <p:ext uri="{BB962C8B-B14F-4D97-AF65-F5344CB8AC3E}">
        <p14:creationId xmlns:p14="http://schemas.microsoft.com/office/powerpoint/2010/main" val="327995292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746" t="21875" r="40730" b="25803"/>
          <a:stretch/>
        </p:blipFill>
        <p:spPr>
          <a:xfrm>
            <a:off x="326570" y="182880"/>
            <a:ext cx="11416939" cy="6348549"/>
          </a:xfrm>
          <a:prstGeom prst="rect">
            <a:avLst/>
          </a:prstGeom>
        </p:spPr>
      </p:pic>
    </p:spTree>
    <p:extLst>
      <p:ext uri="{BB962C8B-B14F-4D97-AF65-F5344CB8AC3E}">
        <p14:creationId xmlns:p14="http://schemas.microsoft.com/office/powerpoint/2010/main" val="387263427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353" t="22411" r="37216" b="23482"/>
          <a:stretch/>
        </p:blipFill>
        <p:spPr>
          <a:xfrm>
            <a:off x="287381" y="91441"/>
            <a:ext cx="11508379" cy="6439988"/>
          </a:xfrm>
          <a:prstGeom prst="rect">
            <a:avLst/>
          </a:prstGeom>
        </p:spPr>
      </p:pic>
    </p:spTree>
    <p:extLst>
      <p:ext uri="{BB962C8B-B14F-4D97-AF65-F5344CB8AC3E}">
        <p14:creationId xmlns:p14="http://schemas.microsoft.com/office/powerpoint/2010/main" val="1412543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4321" y="0"/>
            <a:ext cx="8647610" cy="6247864"/>
          </a:xfrm>
          <a:prstGeom prst="rect">
            <a:avLst/>
          </a:prstGeom>
        </p:spPr>
        <p:txBody>
          <a:bodyPr wrap="square">
            <a:spAutoFit/>
          </a:bodyPr>
          <a:lstStyle/>
          <a:p>
            <a:r>
              <a:rPr lang="en-US" sz="2000" b="1" dirty="0">
                <a:solidFill>
                  <a:srgbClr val="7F0055"/>
                </a:solidFill>
                <a:latin typeface="Consolas" panose="020B0609020204030204" pitchFamily="49" charset="0"/>
              </a:rPr>
              <a:t>import</a:t>
            </a:r>
            <a:r>
              <a:rPr lang="en-US" sz="2000" b="1" dirty="0">
                <a:solidFill>
                  <a:srgbClr val="000000"/>
                </a:solidFill>
                <a:latin typeface="Consolas" panose="020B0609020204030204" pitchFamily="49" charset="0"/>
              </a:rPr>
              <a:t> </a:t>
            </a:r>
            <a:r>
              <a:rPr lang="en-US" sz="2000" b="1" dirty="0" err="1">
                <a:solidFill>
                  <a:srgbClr val="000000"/>
                </a:solidFill>
                <a:latin typeface="Consolas" panose="020B0609020204030204" pitchFamily="49" charset="0"/>
              </a:rPr>
              <a:t>javafx.application.</a:t>
            </a:r>
            <a:r>
              <a:rPr lang="en-US" sz="2000" b="1" dirty="0" err="1">
                <a:solidFill>
                  <a:srgbClr val="FF0000"/>
                </a:solidFill>
                <a:latin typeface="Consolas" panose="020B0609020204030204" pitchFamily="49" charset="0"/>
              </a:rPr>
              <a:t>Application</a:t>
            </a:r>
            <a:r>
              <a:rPr lang="en-US" sz="2000" b="1" dirty="0">
                <a:solidFill>
                  <a:srgbClr val="000000"/>
                </a:solidFill>
                <a:latin typeface="Consolas" panose="020B0609020204030204" pitchFamily="49" charset="0"/>
              </a:rPr>
              <a:t>; </a:t>
            </a:r>
          </a:p>
          <a:p>
            <a:r>
              <a:rPr lang="en-US" sz="2000" b="1" dirty="0">
                <a:solidFill>
                  <a:srgbClr val="7F0055"/>
                </a:solidFill>
                <a:latin typeface="Consolas" panose="020B0609020204030204" pitchFamily="49" charset="0"/>
              </a:rPr>
              <a:t>import</a:t>
            </a:r>
            <a:r>
              <a:rPr lang="en-US" sz="2000" b="1" dirty="0">
                <a:solidFill>
                  <a:srgbClr val="000000"/>
                </a:solidFill>
                <a:latin typeface="Consolas" panose="020B0609020204030204" pitchFamily="49" charset="0"/>
              </a:rPr>
              <a:t> </a:t>
            </a:r>
            <a:r>
              <a:rPr lang="en-US" sz="2000" b="1" dirty="0" err="1">
                <a:solidFill>
                  <a:srgbClr val="000000"/>
                </a:solidFill>
                <a:latin typeface="Consolas" panose="020B0609020204030204" pitchFamily="49" charset="0"/>
              </a:rPr>
              <a:t>javafx.scene.</a:t>
            </a:r>
            <a:r>
              <a:rPr lang="en-US" sz="2000" b="1" dirty="0" err="1">
                <a:solidFill>
                  <a:srgbClr val="FF0000"/>
                </a:solidFill>
                <a:latin typeface="Consolas" panose="020B0609020204030204" pitchFamily="49" charset="0"/>
              </a:rPr>
              <a:t>Scene</a:t>
            </a:r>
            <a:r>
              <a:rPr lang="en-US" sz="2000" b="1" dirty="0">
                <a:solidFill>
                  <a:srgbClr val="000000"/>
                </a:solidFill>
                <a:latin typeface="Consolas" panose="020B0609020204030204" pitchFamily="49" charset="0"/>
              </a:rPr>
              <a:t>;</a:t>
            </a:r>
          </a:p>
          <a:p>
            <a:r>
              <a:rPr lang="en-US" sz="2000" b="1" dirty="0">
                <a:solidFill>
                  <a:srgbClr val="7F0055"/>
                </a:solidFill>
                <a:latin typeface="Consolas" panose="020B0609020204030204" pitchFamily="49" charset="0"/>
              </a:rPr>
              <a:t>import</a:t>
            </a:r>
            <a:r>
              <a:rPr lang="en-US" sz="2000" b="1" dirty="0">
                <a:solidFill>
                  <a:srgbClr val="000000"/>
                </a:solidFill>
                <a:latin typeface="Consolas" panose="020B0609020204030204" pitchFamily="49" charset="0"/>
              </a:rPr>
              <a:t> </a:t>
            </a:r>
            <a:r>
              <a:rPr lang="en-US" sz="2000" b="1" dirty="0" err="1">
                <a:solidFill>
                  <a:srgbClr val="000000"/>
                </a:solidFill>
                <a:latin typeface="Consolas" panose="020B0609020204030204" pitchFamily="49" charset="0"/>
              </a:rPr>
              <a:t>javafx.scene.control.</a:t>
            </a:r>
            <a:r>
              <a:rPr lang="en-US" sz="2000" b="1" dirty="0" err="1">
                <a:solidFill>
                  <a:srgbClr val="FF0000"/>
                </a:solidFill>
                <a:latin typeface="Consolas" panose="020B0609020204030204" pitchFamily="49" charset="0"/>
              </a:rPr>
              <a:t>Button</a:t>
            </a:r>
            <a:r>
              <a:rPr lang="en-US" sz="2000" b="1" dirty="0">
                <a:solidFill>
                  <a:srgbClr val="000000"/>
                </a:solidFill>
                <a:latin typeface="Consolas" panose="020B0609020204030204" pitchFamily="49" charset="0"/>
              </a:rPr>
              <a:t>;</a:t>
            </a:r>
          </a:p>
          <a:p>
            <a:r>
              <a:rPr lang="en-US" sz="2000" b="1" dirty="0">
                <a:solidFill>
                  <a:srgbClr val="7F0055"/>
                </a:solidFill>
                <a:latin typeface="Consolas" panose="020B0609020204030204" pitchFamily="49" charset="0"/>
              </a:rPr>
              <a:t>import</a:t>
            </a:r>
            <a:r>
              <a:rPr lang="en-US" sz="2000" b="1" dirty="0">
                <a:solidFill>
                  <a:srgbClr val="000000"/>
                </a:solidFill>
                <a:latin typeface="Consolas" panose="020B0609020204030204" pitchFamily="49" charset="0"/>
              </a:rPr>
              <a:t> </a:t>
            </a:r>
            <a:r>
              <a:rPr lang="en-US" sz="2000" b="1" dirty="0" err="1">
                <a:solidFill>
                  <a:srgbClr val="000000"/>
                </a:solidFill>
                <a:latin typeface="Consolas" panose="020B0609020204030204" pitchFamily="49" charset="0"/>
              </a:rPr>
              <a:t>javafx.scene.</a:t>
            </a:r>
            <a:r>
              <a:rPr lang="en-US" sz="2000" b="1" dirty="0" err="1">
                <a:solidFill>
                  <a:srgbClr val="FF0000"/>
                </a:solidFill>
                <a:latin typeface="Consolas" panose="020B0609020204030204" pitchFamily="49" charset="0"/>
              </a:rPr>
              <a:t>layout.StackPane</a:t>
            </a:r>
            <a:r>
              <a:rPr lang="en-US" sz="2000" b="1" dirty="0">
                <a:solidFill>
                  <a:srgbClr val="000000"/>
                </a:solidFill>
                <a:latin typeface="Consolas" panose="020B0609020204030204" pitchFamily="49" charset="0"/>
              </a:rPr>
              <a:t>;</a:t>
            </a:r>
          </a:p>
          <a:p>
            <a:r>
              <a:rPr lang="en-US" sz="2000" b="1" dirty="0">
                <a:solidFill>
                  <a:srgbClr val="7F0055"/>
                </a:solidFill>
                <a:latin typeface="Consolas" panose="020B0609020204030204" pitchFamily="49" charset="0"/>
              </a:rPr>
              <a:t>import</a:t>
            </a:r>
            <a:r>
              <a:rPr lang="en-US" sz="2000" b="1" dirty="0">
                <a:solidFill>
                  <a:srgbClr val="000000"/>
                </a:solidFill>
                <a:latin typeface="Consolas" panose="020B0609020204030204" pitchFamily="49" charset="0"/>
              </a:rPr>
              <a:t> </a:t>
            </a:r>
            <a:r>
              <a:rPr lang="en-US" sz="2000" b="1" dirty="0" err="1">
                <a:solidFill>
                  <a:srgbClr val="000000"/>
                </a:solidFill>
                <a:latin typeface="Consolas" panose="020B0609020204030204" pitchFamily="49" charset="0"/>
              </a:rPr>
              <a:t>javafx.</a:t>
            </a:r>
            <a:r>
              <a:rPr lang="en-US" sz="2000" b="1" dirty="0" err="1">
                <a:solidFill>
                  <a:srgbClr val="FF0000"/>
                </a:solidFill>
                <a:latin typeface="Consolas" panose="020B0609020204030204" pitchFamily="49" charset="0"/>
              </a:rPr>
              <a:t>stage.Stage</a:t>
            </a:r>
            <a:r>
              <a:rPr lang="en-US" sz="2000" b="1" dirty="0">
                <a:solidFill>
                  <a:srgbClr val="000000"/>
                </a:solidFill>
                <a:latin typeface="Consolas" panose="020B0609020204030204" pitchFamily="49" charset="0"/>
              </a:rPr>
              <a:t>;  </a:t>
            </a:r>
          </a:p>
          <a:p>
            <a:r>
              <a:rPr lang="en-US" sz="2000" b="1" dirty="0">
                <a:solidFill>
                  <a:srgbClr val="7F0055"/>
                </a:solidFill>
                <a:latin typeface="Consolas" panose="020B0609020204030204" pitchFamily="49" charset="0"/>
              </a:rPr>
              <a:t>import</a:t>
            </a:r>
            <a:r>
              <a:rPr lang="en-US" sz="2000" b="1" dirty="0">
                <a:solidFill>
                  <a:srgbClr val="000000"/>
                </a:solidFill>
                <a:latin typeface="Consolas" panose="020B0609020204030204" pitchFamily="49" charset="0"/>
              </a:rPr>
              <a:t> </a:t>
            </a:r>
            <a:r>
              <a:rPr lang="en-US" sz="2000" b="1" dirty="0" err="1">
                <a:solidFill>
                  <a:srgbClr val="000000"/>
                </a:solidFill>
                <a:latin typeface="Consolas" panose="020B0609020204030204" pitchFamily="49" charset="0"/>
              </a:rPr>
              <a:t>javafx.event</a:t>
            </a:r>
            <a:r>
              <a:rPr lang="en-US" sz="2000" b="1" dirty="0">
                <a:solidFill>
                  <a:srgbClr val="000000"/>
                </a:solidFill>
                <a:latin typeface="Consolas" panose="020B0609020204030204" pitchFamily="49" charset="0"/>
              </a:rPr>
              <a:t>.*;</a:t>
            </a:r>
          </a:p>
          <a:p>
            <a:r>
              <a:rPr lang="en-US" sz="2000" b="1" dirty="0">
                <a:solidFill>
                  <a:srgbClr val="7F0055"/>
                </a:solidFill>
                <a:latin typeface="Consolas" panose="020B0609020204030204" pitchFamily="49" charset="0"/>
              </a:rPr>
              <a:t>public</a:t>
            </a:r>
            <a:r>
              <a:rPr lang="en-US" sz="2000" b="1" dirty="0">
                <a:solidFill>
                  <a:srgbClr val="000000"/>
                </a:solidFill>
                <a:latin typeface="Consolas" panose="020B0609020204030204" pitchFamily="49" charset="0"/>
              </a:rPr>
              <a:t> </a:t>
            </a:r>
            <a:r>
              <a:rPr lang="en-US" sz="2000" b="1" dirty="0">
                <a:solidFill>
                  <a:srgbClr val="7F0055"/>
                </a:solidFill>
                <a:latin typeface="Consolas" panose="020B0609020204030204" pitchFamily="49" charset="0"/>
              </a:rPr>
              <a:t>class</a:t>
            </a:r>
            <a:r>
              <a:rPr lang="en-US" sz="2000" b="1" dirty="0">
                <a:solidFill>
                  <a:srgbClr val="000000"/>
                </a:solidFill>
                <a:latin typeface="Consolas" panose="020B0609020204030204" pitchFamily="49" charset="0"/>
              </a:rPr>
              <a:t> Main </a:t>
            </a:r>
            <a:r>
              <a:rPr lang="en-US" sz="2000" b="1" dirty="0">
                <a:solidFill>
                  <a:srgbClr val="7F0055"/>
                </a:solidFill>
                <a:latin typeface="Consolas" panose="020B0609020204030204" pitchFamily="49" charset="0"/>
              </a:rPr>
              <a:t>extends</a:t>
            </a:r>
            <a:r>
              <a:rPr lang="en-US" sz="2000" b="1" dirty="0">
                <a:solidFill>
                  <a:srgbClr val="000000"/>
                </a:solidFill>
                <a:latin typeface="Consolas" panose="020B0609020204030204" pitchFamily="49" charset="0"/>
              </a:rPr>
              <a:t> </a:t>
            </a:r>
            <a:r>
              <a:rPr lang="en-US" sz="2000" b="1" dirty="0">
                <a:solidFill>
                  <a:srgbClr val="FF0000"/>
                </a:solidFill>
                <a:latin typeface="Consolas" panose="020B0609020204030204" pitchFamily="49" charset="0"/>
              </a:rPr>
              <a:t>Application</a:t>
            </a:r>
            <a:r>
              <a:rPr lang="en-US" sz="2000" b="1" dirty="0">
                <a:solidFill>
                  <a:srgbClr val="000000"/>
                </a:solidFill>
                <a:latin typeface="Consolas" panose="020B0609020204030204" pitchFamily="49" charset="0"/>
              </a:rPr>
              <a:t> {  </a:t>
            </a:r>
            <a:r>
              <a:rPr lang="en-US" sz="2000" dirty="0" smtClean="0">
                <a:solidFill>
                  <a:srgbClr val="000000"/>
                </a:solidFill>
                <a:latin typeface="Consolas" panose="020B0609020204030204" pitchFamily="49" charset="0"/>
              </a:rPr>
              <a:t>   </a:t>
            </a:r>
            <a:endParaRPr lang="en-US" sz="2000" dirty="0">
              <a:solidFill>
                <a:srgbClr val="000000"/>
              </a:solidFill>
              <a:latin typeface="Consolas" panose="020B0609020204030204" pitchFamily="49" charset="0"/>
            </a:endParaRPr>
          </a:p>
          <a:p>
            <a:r>
              <a:rPr lang="en-US" sz="2000" dirty="0">
                <a:solidFill>
                  <a:srgbClr val="000000"/>
                </a:solidFill>
                <a:latin typeface="Consolas" panose="020B0609020204030204" pitchFamily="49" charset="0"/>
              </a:rPr>
              <a:t>   </a:t>
            </a:r>
            <a:r>
              <a:rPr lang="en-US" sz="2000" b="1" dirty="0">
                <a:solidFill>
                  <a:srgbClr val="7F0055"/>
                </a:solidFill>
                <a:latin typeface="Consolas" panose="020B0609020204030204" pitchFamily="49" charset="0"/>
              </a:rPr>
              <a:t>public</a:t>
            </a:r>
            <a:r>
              <a:rPr lang="en-US" sz="2000" b="1" dirty="0">
                <a:solidFill>
                  <a:srgbClr val="000000"/>
                </a:solidFill>
                <a:latin typeface="Consolas" panose="020B0609020204030204" pitchFamily="49" charset="0"/>
              </a:rPr>
              <a:t> </a:t>
            </a:r>
            <a:r>
              <a:rPr lang="en-US" sz="2000" b="1" dirty="0">
                <a:solidFill>
                  <a:srgbClr val="7F0055"/>
                </a:solidFill>
                <a:latin typeface="Consolas" panose="020B0609020204030204" pitchFamily="49" charset="0"/>
              </a:rPr>
              <a:t>void</a:t>
            </a:r>
            <a:r>
              <a:rPr lang="en-US" sz="2000" b="1" dirty="0">
                <a:solidFill>
                  <a:srgbClr val="000000"/>
                </a:solidFill>
                <a:latin typeface="Consolas" panose="020B0609020204030204" pitchFamily="49" charset="0"/>
              </a:rPr>
              <a:t> </a:t>
            </a:r>
            <a:r>
              <a:rPr lang="en-US" sz="2000" b="1" dirty="0">
                <a:solidFill>
                  <a:srgbClr val="FF0000"/>
                </a:solidFill>
                <a:latin typeface="Consolas" panose="020B0609020204030204" pitchFamily="49" charset="0"/>
              </a:rPr>
              <a:t>start(Stage </a:t>
            </a:r>
            <a:r>
              <a:rPr lang="en-US" sz="2000" b="1" dirty="0" err="1">
                <a:latin typeface="Consolas" panose="020B0609020204030204" pitchFamily="49" charset="0"/>
              </a:rPr>
              <a:t>primaryStage</a:t>
            </a:r>
            <a:r>
              <a:rPr lang="en-US" sz="2000" b="1" dirty="0">
                <a:solidFill>
                  <a:srgbClr val="000000"/>
                </a:solidFill>
                <a:latin typeface="Consolas" panose="020B0609020204030204" pitchFamily="49" charset="0"/>
              </a:rPr>
              <a:t>)  { </a:t>
            </a:r>
          </a:p>
          <a:p>
            <a:r>
              <a:rPr lang="en-US" sz="2000" dirty="0">
                <a:solidFill>
                  <a:srgbClr val="000000"/>
                </a:solidFill>
                <a:latin typeface="Consolas" panose="020B0609020204030204" pitchFamily="49" charset="0"/>
              </a:rPr>
              <a:t>   Button </a:t>
            </a:r>
            <a:r>
              <a:rPr lang="en-US" sz="2000" dirty="0">
                <a:solidFill>
                  <a:srgbClr val="6A3E3E"/>
                </a:solidFill>
                <a:latin typeface="Consolas" panose="020B0609020204030204" pitchFamily="49" charset="0"/>
              </a:rPr>
              <a:t>b</a:t>
            </a:r>
            <a:r>
              <a:rPr lang="en-US" sz="2000" dirty="0">
                <a:solidFill>
                  <a:srgbClr val="000000"/>
                </a:solidFill>
                <a:latin typeface="Consolas" panose="020B0609020204030204" pitchFamily="49" charset="0"/>
              </a:rPr>
              <a:t>=</a:t>
            </a:r>
            <a:r>
              <a:rPr lang="en-US" sz="2000" b="1" dirty="0">
                <a:solidFill>
                  <a:srgbClr val="7F0055"/>
                </a:solidFill>
                <a:latin typeface="Consolas" panose="020B0609020204030204" pitchFamily="49" charset="0"/>
              </a:rPr>
              <a:t>new</a:t>
            </a:r>
            <a:r>
              <a:rPr lang="en-US" sz="2000" b="1" dirty="0">
                <a:solidFill>
                  <a:srgbClr val="000000"/>
                </a:solidFill>
                <a:latin typeface="Consolas" panose="020B0609020204030204" pitchFamily="49" charset="0"/>
              </a:rPr>
              <a:t> Button</a:t>
            </a:r>
            <a:r>
              <a:rPr lang="en-US" sz="2000" b="1" dirty="0" smtClean="0">
                <a:solidFill>
                  <a:srgbClr val="000000"/>
                </a:solidFill>
                <a:latin typeface="Consolas" panose="020B0609020204030204" pitchFamily="49" charset="0"/>
              </a:rPr>
              <a:t>();</a:t>
            </a:r>
            <a:r>
              <a:rPr lang="en-US" sz="2000" dirty="0" smtClean="0">
                <a:solidFill>
                  <a:srgbClr val="000000"/>
                </a:solidFill>
                <a:latin typeface="Consolas" panose="020B0609020204030204" pitchFamily="49" charset="0"/>
              </a:rPr>
              <a:t> </a:t>
            </a:r>
            <a:r>
              <a:rPr lang="en-US" sz="2000" dirty="0" err="1" smtClean="0">
                <a:solidFill>
                  <a:srgbClr val="6A3E3E"/>
                </a:solidFill>
                <a:latin typeface="Consolas" panose="020B0609020204030204" pitchFamily="49" charset="0"/>
              </a:rPr>
              <a:t>b</a:t>
            </a:r>
            <a:r>
              <a:rPr lang="en-US" sz="2000" dirty="0" err="1" smtClean="0">
                <a:solidFill>
                  <a:srgbClr val="000000"/>
                </a:solidFill>
                <a:latin typeface="Consolas" panose="020B0609020204030204" pitchFamily="49" charset="0"/>
              </a:rPr>
              <a:t>.setText</a:t>
            </a:r>
            <a:r>
              <a:rPr lang="en-US" sz="2000" dirty="0">
                <a:solidFill>
                  <a:srgbClr val="000000"/>
                </a:solidFill>
                <a:latin typeface="Consolas" panose="020B0609020204030204" pitchFamily="49" charset="0"/>
              </a:rPr>
              <a:t>(</a:t>
            </a:r>
            <a:r>
              <a:rPr lang="en-US" sz="2000" dirty="0">
                <a:solidFill>
                  <a:srgbClr val="2A00FF"/>
                </a:solidFill>
                <a:latin typeface="Consolas" panose="020B0609020204030204" pitchFamily="49" charset="0"/>
              </a:rPr>
              <a:t>"</a:t>
            </a:r>
            <a:r>
              <a:rPr lang="en-US" sz="2000" dirty="0" err="1">
                <a:solidFill>
                  <a:srgbClr val="2A00FF"/>
                </a:solidFill>
                <a:latin typeface="Consolas" panose="020B0609020204030204" pitchFamily="49" charset="0"/>
              </a:rPr>
              <a:t>HOw</a:t>
            </a:r>
            <a:r>
              <a:rPr lang="en-US" sz="2000" dirty="0">
                <a:solidFill>
                  <a:srgbClr val="2A00FF"/>
                </a:solidFill>
                <a:latin typeface="Consolas" panose="020B0609020204030204" pitchFamily="49" charset="0"/>
              </a:rPr>
              <a:t> are you"</a:t>
            </a:r>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err="1">
                <a:solidFill>
                  <a:srgbClr val="FF0000"/>
                </a:solidFill>
                <a:latin typeface="Consolas" panose="020B0609020204030204" pitchFamily="49" charset="0"/>
              </a:rPr>
              <a:t>b.setOnAction</a:t>
            </a:r>
            <a:r>
              <a:rPr lang="en-US" sz="2000" dirty="0">
                <a:solidFill>
                  <a:srgbClr val="FF0000"/>
                </a:solidFill>
                <a:latin typeface="Consolas" panose="020B0609020204030204" pitchFamily="49" charset="0"/>
              </a:rPr>
              <a:t>(</a:t>
            </a:r>
            <a:r>
              <a:rPr lang="en-US" sz="2000" b="1" dirty="0">
                <a:solidFill>
                  <a:srgbClr val="FF0000"/>
                </a:solidFill>
                <a:latin typeface="Consolas" panose="020B0609020204030204" pitchFamily="49" charset="0"/>
              </a:rPr>
              <a:t>new </a:t>
            </a:r>
            <a:r>
              <a:rPr lang="en-US" sz="2000" b="1" dirty="0" err="1">
                <a:solidFill>
                  <a:srgbClr val="FF0000"/>
                </a:solidFill>
                <a:latin typeface="Consolas" panose="020B0609020204030204" pitchFamily="49" charset="0"/>
              </a:rPr>
              <a:t>EventHandler</a:t>
            </a:r>
            <a:r>
              <a:rPr lang="en-US" sz="2000" b="1" dirty="0">
                <a:solidFill>
                  <a:srgbClr val="FF0000"/>
                </a:solidFill>
                <a:latin typeface="Consolas" panose="020B0609020204030204" pitchFamily="49" charset="0"/>
              </a:rPr>
              <a:t>&lt;</a:t>
            </a:r>
            <a:r>
              <a:rPr lang="en-US" sz="2000" b="1" dirty="0" err="1">
                <a:solidFill>
                  <a:srgbClr val="FF0000"/>
                </a:solidFill>
                <a:latin typeface="Consolas" panose="020B0609020204030204" pitchFamily="49" charset="0"/>
              </a:rPr>
              <a:t>ActionEvent</a:t>
            </a:r>
            <a:r>
              <a:rPr lang="en-US" sz="2000" b="1" dirty="0">
                <a:solidFill>
                  <a:srgbClr val="000000"/>
                </a:solidFill>
                <a:latin typeface="Consolas" panose="020B0609020204030204" pitchFamily="49" charset="0"/>
              </a:rPr>
              <a:t>&gt;() </a:t>
            </a:r>
            <a:r>
              <a:rPr lang="en-US" sz="2000" b="1" dirty="0" smtClean="0">
                <a:solidFill>
                  <a:srgbClr val="000000"/>
                </a:solidFill>
                <a:latin typeface="Consolas" panose="020B0609020204030204" pitchFamily="49" charset="0"/>
              </a:rPr>
              <a:t>{</a:t>
            </a:r>
            <a:r>
              <a:rPr lang="en-US" sz="2000" dirty="0" smtClean="0">
                <a:solidFill>
                  <a:srgbClr val="000000"/>
                </a:solidFill>
                <a:latin typeface="Consolas" panose="020B0609020204030204" pitchFamily="49" charset="0"/>
              </a:rPr>
              <a:t>   </a:t>
            </a:r>
            <a:endParaRPr lang="en-US" sz="2000" dirty="0">
              <a:solidFill>
                <a:srgbClr val="000000"/>
              </a:solidFill>
              <a:latin typeface="Consolas" panose="020B0609020204030204" pitchFamily="49" charset="0"/>
            </a:endParaRPr>
          </a:p>
          <a:p>
            <a:r>
              <a:rPr lang="en-US" sz="2000" dirty="0">
                <a:solidFill>
                  <a:srgbClr val="000000"/>
                </a:solidFill>
                <a:latin typeface="Consolas" panose="020B0609020204030204" pitchFamily="49" charset="0"/>
              </a:rPr>
              <a:t>   </a:t>
            </a:r>
            <a:r>
              <a:rPr lang="en-US" sz="2000" b="1" dirty="0">
                <a:solidFill>
                  <a:srgbClr val="7F0055"/>
                </a:solidFill>
                <a:latin typeface="Consolas" panose="020B0609020204030204" pitchFamily="49" charset="0"/>
              </a:rPr>
              <a:t>public</a:t>
            </a:r>
            <a:r>
              <a:rPr lang="en-US" sz="2000" b="1" dirty="0">
                <a:solidFill>
                  <a:srgbClr val="000000"/>
                </a:solidFill>
                <a:latin typeface="Consolas" panose="020B0609020204030204" pitchFamily="49" charset="0"/>
              </a:rPr>
              <a:t> </a:t>
            </a:r>
            <a:r>
              <a:rPr lang="en-US" sz="2000" b="1" dirty="0">
                <a:solidFill>
                  <a:srgbClr val="7F0055"/>
                </a:solidFill>
                <a:latin typeface="Consolas" panose="020B0609020204030204" pitchFamily="49" charset="0"/>
              </a:rPr>
              <a:t>void</a:t>
            </a:r>
            <a:r>
              <a:rPr lang="en-US" sz="2000" b="1" dirty="0">
                <a:solidFill>
                  <a:srgbClr val="000000"/>
                </a:solidFill>
                <a:latin typeface="Consolas" panose="020B0609020204030204" pitchFamily="49" charset="0"/>
              </a:rPr>
              <a:t> handle(</a:t>
            </a:r>
            <a:r>
              <a:rPr lang="en-US" sz="2000" b="1" dirty="0" err="1">
                <a:solidFill>
                  <a:srgbClr val="000000"/>
                </a:solidFill>
                <a:latin typeface="Consolas" panose="020B0609020204030204" pitchFamily="49" charset="0"/>
              </a:rPr>
              <a:t>ActionEvent</a:t>
            </a:r>
            <a:r>
              <a:rPr lang="en-US" sz="2000" b="1" dirty="0">
                <a:solidFill>
                  <a:srgbClr val="000000"/>
                </a:solidFill>
                <a:latin typeface="Consolas" panose="020B0609020204030204" pitchFamily="49" charset="0"/>
              </a:rPr>
              <a:t> </a:t>
            </a:r>
            <a:r>
              <a:rPr lang="en-US" sz="2000" b="1" dirty="0">
                <a:solidFill>
                  <a:srgbClr val="6A3E3E"/>
                </a:solidFill>
                <a:latin typeface="Consolas" panose="020B0609020204030204" pitchFamily="49" charset="0"/>
              </a:rPr>
              <a:t>event</a:t>
            </a:r>
            <a:r>
              <a:rPr lang="en-US" sz="2000" b="1"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System.</a:t>
            </a:r>
            <a:r>
              <a:rPr lang="en-US" sz="2000" b="1" i="1" dirty="0" err="1">
                <a:solidFill>
                  <a:srgbClr val="0000C0"/>
                </a:solidFill>
                <a:latin typeface="Consolas" panose="020B0609020204030204" pitchFamily="49" charset="0"/>
              </a:rPr>
              <a:t>out</a:t>
            </a:r>
            <a:r>
              <a:rPr lang="en-US" sz="2000" b="1" i="1" dirty="0" err="1">
                <a:solidFill>
                  <a:srgbClr val="000000"/>
                </a:solidFill>
                <a:latin typeface="Consolas" panose="020B0609020204030204" pitchFamily="49" charset="0"/>
              </a:rPr>
              <a:t>.println</a:t>
            </a:r>
            <a:r>
              <a:rPr lang="en-US" sz="2000" b="1" i="1" dirty="0">
                <a:solidFill>
                  <a:srgbClr val="000000"/>
                </a:solidFill>
                <a:latin typeface="Consolas" panose="020B0609020204030204" pitchFamily="49" charset="0"/>
              </a:rPr>
              <a:t>(</a:t>
            </a:r>
            <a:r>
              <a:rPr lang="en-US" sz="2000" b="1" i="1" dirty="0">
                <a:solidFill>
                  <a:srgbClr val="2A00FF"/>
                </a:solidFill>
                <a:latin typeface="Consolas" panose="020B0609020204030204" pitchFamily="49" charset="0"/>
              </a:rPr>
              <a:t>"Hello </a:t>
            </a:r>
            <a:r>
              <a:rPr lang="en-US" sz="2000" b="1" i="1" dirty="0" smtClean="0">
                <a:solidFill>
                  <a:srgbClr val="2A00FF"/>
                </a:solidFill>
                <a:latin typeface="Consolas" panose="020B0609020204030204" pitchFamily="49" charset="0"/>
              </a:rPr>
              <a:t>BE Prepare For Examination"</a:t>
            </a:r>
            <a:r>
              <a:rPr lang="en-US" sz="2000" b="1" i="1" dirty="0" smtClean="0">
                <a:solidFill>
                  <a:srgbClr val="000000"/>
                </a:solidFill>
                <a:latin typeface="Consolas" panose="020B0609020204030204" pitchFamily="49" charset="0"/>
              </a:rPr>
              <a:t>);</a:t>
            </a:r>
            <a:endParaRPr lang="en-US" sz="2000" b="1" i="1" dirty="0">
              <a:solidFill>
                <a:srgbClr val="000000"/>
              </a:solidFill>
              <a:latin typeface="Consolas" panose="020B0609020204030204" pitchFamily="49" charset="0"/>
            </a:endParaRPr>
          </a:p>
          <a:p>
            <a:r>
              <a:rPr lang="en-US" sz="2000" dirty="0">
                <a:solidFill>
                  <a:srgbClr val="000000"/>
                </a:solidFill>
                <a:latin typeface="Consolas" panose="020B0609020204030204" pitchFamily="49" charset="0"/>
              </a:rPr>
              <a:t>   } </a:t>
            </a:r>
            <a:r>
              <a:rPr lang="en-US" sz="2000" dirty="0" smtClean="0">
                <a:solidFill>
                  <a:srgbClr val="FF0000"/>
                </a:solidFill>
                <a:latin typeface="Consolas" panose="020B0609020204030204" pitchFamily="49" charset="0"/>
              </a:rPr>
              <a:t>});</a:t>
            </a:r>
            <a:r>
              <a:rPr lang="en-US" sz="2000" dirty="0" smtClean="0">
                <a:solidFill>
                  <a:srgbClr val="000000"/>
                </a:solidFill>
                <a:latin typeface="Consolas" panose="020B0609020204030204" pitchFamily="49" charset="0"/>
              </a:rPr>
              <a:t>    </a:t>
            </a:r>
            <a:endParaRPr lang="en-US" sz="2000" dirty="0">
              <a:solidFill>
                <a:srgbClr val="000000"/>
              </a:solidFill>
              <a:latin typeface="Consolas" panose="020B0609020204030204" pitchFamily="49" charset="0"/>
            </a:endParaRPr>
          </a:p>
          <a:p>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StackPane</a:t>
            </a:r>
            <a:r>
              <a:rPr lang="en-US" sz="2000" dirty="0">
                <a:solidFill>
                  <a:srgbClr val="000000"/>
                </a:solidFill>
                <a:latin typeface="Consolas" panose="020B0609020204030204" pitchFamily="49" charset="0"/>
              </a:rPr>
              <a:t> </a:t>
            </a:r>
            <a:r>
              <a:rPr lang="en-US" sz="2000" dirty="0">
                <a:solidFill>
                  <a:srgbClr val="FF0000"/>
                </a:solidFill>
                <a:latin typeface="Consolas" panose="020B0609020204030204" pitchFamily="49" charset="0"/>
              </a:rPr>
              <a:t>root</a:t>
            </a:r>
            <a:r>
              <a:rPr lang="en-US" sz="2000" dirty="0">
                <a:solidFill>
                  <a:srgbClr val="000000"/>
                </a:solidFill>
                <a:latin typeface="Consolas" panose="020B0609020204030204" pitchFamily="49" charset="0"/>
              </a:rPr>
              <a:t>=</a:t>
            </a:r>
            <a:r>
              <a:rPr lang="en-US" sz="2000" b="1" dirty="0">
                <a:solidFill>
                  <a:srgbClr val="7F0055"/>
                </a:solidFill>
                <a:latin typeface="Consolas" panose="020B0609020204030204" pitchFamily="49" charset="0"/>
              </a:rPr>
              <a:t>new</a:t>
            </a:r>
            <a:r>
              <a:rPr lang="en-US" sz="2000" b="1" dirty="0">
                <a:solidFill>
                  <a:srgbClr val="000000"/>
                </a:solidFill>
                <a:latin typeface="Consolas" panose="020B0609020204030204" pitchFamily="49" charset="0"/>
              </a:rPr>
              <a:t> </a:t>
            </a:r>
            <a:r>
              <a:rPr lang="en-US" sz="2000" b="1" dirty="0" err="1">
                <a:solidFill>
                  <a:srgbClr val="000000"/>
                </a:solidFill>
                <a:latin typeface="Consolas" panose="020B0609020204030204" pitchFamily="49" charset="0"/>
              </a:rPr>
              <a:t>StackPane</a:t>
            </a:r>
            <a:r>
              <a:rPr lang="en-US" sz="2000" b="1"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err="1">
                <a:solidFill>
                  <a:srgbClr val="6A3E3E"/>
                </a:solidFill>
                <a:latin typeface="Consolas" panose="020B0609020204030204" pitchFamily="49" charset="0"/>
              </a:rPr>
              <a:t>root</a:t>
            </a:r>
            <a:r>
              <a:rPr lang="en-US" sz="2000" dirty="0" err="1">
                <a:solidFill>
                  <a:srgbClr val="000000"/>
                </a:solidFill>
                <a:latin typeface="Consolas" panose="020B0609020204030204" pitchFamily="49" charset="0"/>
              </a:rPr>
              <a:t>.getChildren</a:t>
            </a:r>
            <a:r>
              <a:rPr lang="en-US" sz="2000" dirty="0">
                <a:solidFill>
                  <a:srgbClr val="000000"/>
                </a:solidFill>
                <a:latin typeface="Consolas" panose="020B0609020204030204" pitchFamily="49" charset="0"/>
              </a:rPr>
              <a:t>().add(</a:t>
            </a:r>
            <a:r>
              <a:rPr lang="en-US" sz="2000" dirty="0">
                <a:solidFill>
                  <a:srgbClr val="6A3E3E"/>
                </a:solidFill>
                <a:latin typeface="Consolas" panose="020B0609020204030204" pitchFamily="49" charset="0"/>
              </a:rPr>
              <a:t>b</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Scene </a:t>
            </a:r>
            <a:r>
              <a:rPr lang="en-US" sz="2000" dirty="0">
                <a:solidFill>
                  <a:srgbClr val="6A3E3E"/>
                </a:solidFill>
                <a:latin typeface="Consolas" panose="020B0609020204030204" pitchFamily="49" charset="0"/>
              </a:rPr>
              <a:t>scene</a:t>
            </a:r>
            <a:r>
              <a:rPr lang="en-US" sz="2000" dirty="0">
                <a:solidFill>
                  <a:srgbClr val="000000"/>
                </a:solidFill>
                <a:latin typeface="Consolas" panose="020B0609020204030204" pitchFamily="49" charset="0"/>
              </a:rPr>
              <a:t>=</a:t>
            </a:r>
            <a:r>
              <a:rPr lang="en-US" sz="2000" b="1" dirty="0">
                <a:solidFill>
                  <a:srgbClr val="7F0055"/>
                </a:solidFill>
                <a:latin typeface="Consolas" panose="020B0609020204030204" pitchFamily="49" charset="0"/>
              </a:rPr>
              <a:t>new</a:t>
            </a:r>
            <a:r>
              <a:rPr lang="en-US" sz="2000" b="1" dirty="0">
                <a:solidFill>
                  <a:srgbClr val="000000"/>
                </a:solidFill>
                <a:latin typeface="Consolas" panose="020B0609020204030204" pitchFamily="49" charset="0"/>
              </a:rPr>
              <a:t> Scene(</a:t>
            </a:r>
            <a:r>
              <a:rPr lang="en-US" sz="2000" b="1" dirty="0">
                <a:solidFill>
                  <a:srgbClr val="6A3E3E"/>
                </a:solidFill>
                <a:latin typeface="Consolas" panose="020B0609020204030204" pitchFamily="49" charset="0"/>
              </a:rPr>
              <a:t>root</a:t>
            </a:r>
            <a:r>
              <a:rPr lang="en-US" sz="2000" b="1" dirty="0">
                <a:solidFill>
                  <a:srgbClr val="000000"/>
                </a:solidFill>
                <a:latin typeface="Consolas" panose="020B0609020204030204" pitchFamily="49" charset="0"/>
              </a:rPr>
              <a:t>,200,300);</a:t>
            </a:r>
          </a:p>
          <a:p>
            <a:r>
              <a:rPr lang="en-US" sz="2000" dirty="0">
                <a:solidFill>
                  <a:srgbClr val="000000"/>
                </a:solidFill>
                <a:latin typeface="Consolas" panose="020B0609020204030204" pitchFamily="49" charset="0"/>
              </a:rPr>
              <a:t>  </a:t>
            </a:r>
            <a:r>
              <a:rPr lang="en-US" sz="2000" dirty="0" err="1">
                <a:solidFill>
                  <a:srgbClr val="FF0000"/>
                </a:solidFill>
                <a:latin typeface="Consolas" panose="020B0609020204030204" pitchFamily="49" charset="0"/>
              </a:rPr>
              <a:t>primaryStage.setTitle</a:t>
            </a:r>
            <a:r>
              <a:rPr lang="en-US" sz="2000" dirty="0">
                <a:solidFill>
                  <a:srgbClr val="FF0000"/>
                </a:solidFill>
                <a:latin typeface="Consolas" panose="020B0609020204030204" pitchFamily="49" charset="0"/>
              </a:rPr>
              <a:t>("how are you");</a:t>
            </a:r>
          </a:p>
          <a:p>
            <a:r>
              <a:rPr lang="en-US" sz="2000" dirty="0">
                <a:solidFill>
                  <a:srgbClr val="FF0000"/>
                </a:solidFill>
                <a:latin typeface="Consolas" panose="020B0609020204030204" pitchFamily="49" charset="0"/>
              </a:rPr>
              <a:t>  </a:t>
            </a:r>
            <a:r>
              <a:rPr lang="en-US" sz="2000" dirty="0" err="1">
                <a:solidFill>
                  <a:srgbClr val="FF0000"/>
                </a:solidFill>
                <a:latin typeface="Consolas" panose="020B0609020204030204" pitchFamily="49" charset="0"/>
              </a:rPr>
              <a:t>primaryStage.setScene</a:t>
            </a:r>
            <a:r>
              <a:rPr lang="en-US" sz="2000" dirty="0">
                <a:solidFill>
                  <a:srgbClr val="FF0000"/>
                </a:solidFill>
                <a:latin typeface="Consolas" panose="020B0609020204030204" pitchFamily="49" charset="0"/>
              </a:rPr>
              <a:t>(scene</a:t>
            </a:r>
            <a:r>
              <a:rPr lang="en-US" sz="2000" dirty="0" smtClean="0">
                <a:solidFill>
                  <a:srgbClr val="FF0000"/>
                </a:solidFill>
                <a:latin typeface="Consolas" panose="020B0609020204030204" pitchFamily="49" charset="0"/>
              </a:rPr>
              <a:t>); </a:t>
            </a:r>
            <a:r>
              <a:rPr lang="en-US" sz="2000" dirty="0" err="1" smtClean="0">
                <a:solidFill>
                  <a:srgbClr val="FF0000"/>
                </a:solidFill>
              </a:rPr>
              <a:t>primaryStage.show</a:t>
            </a:r>
            <a:r>
              <a:rPr lang="en-US" sz="2000" dirty="0">
                <a:solidFill>
                  <a:srgbClr val="FF0000"/>
                </a:solidFill>
              </a:rPr>
              <a:t>();</a:t>
            </a:r>
            <a:r>
              <a:rPr lang="en-US" sz="2000" dirty="0" smtClean="0">
                <a:solidFill>
                  <a:srgbClr val="FF0000"/>
                </a:solidFill>
                <a:latin typeface="Consolas" panose="020B0609020204030204" pitchFamily="49" charset="0"/>
              </a:rPr>
              <a:t>  </a:t>
            </a:r>
            <a:r>
              <a:rPr lang="en-US" sz="2000" dirty="0">
                <a:solidFill>
                  <a:srgbClr val="000000"/>
                </a:solidFill>
                <a:latin typeface="Consolas" panose="020B0609020204030204" pitchFamily="49" charset="0"/>
              </a:rPr>
              <a:t>} </a:t>
            </a:r>
            <a:endParaRPr lang="en-US" sz="2000" dirty="0" smtClean="0">
              <a:solidFill>
                <a:srgbClr val="000000"/>
              </a:solidFill>
              <a:latin typeface="Consolas" panose="020B0609020204030204" pitchFamily="49" charset="0"/>
            </a:endParaRPr>
          </a:p>
          <a:p>
            <a:r>
              <a:rPr lang="en-US" sz="2000" b="1" dirty="0" smtClean="0">
                <a:solidFill>
                  <a:srgbClr val="7F0055"/>
                </a:solidFill>
                <a:latin typeface="Consolas" panose="020B0609020204030204" pitchFamily="49" charset="0"/>
              </a:rPr>
              <a:t>public</a:t>
            </a:r>
            <a:r>
              <a:rPr lang="en-US" sz="2000" b="1" dirty="0" smtClean="0">
                <a:solidFill>
                  <a:srgbClr val="000000"/>
                </a:solidFill>
                <a:latin typeface="Consolas" panose="020B0609020204030204" pitchFamily="49" charset="0"/>
              </a:rPr>
              <a:t> </a:t>
            </a:r>
            <a:r>
              <a:rPr lang="en-US" sz="2000" b="1" dirty="0">
                <a:solidFill>
                  <a:srgbClr val="7F0055"/>
                </a:solidFill>
                <a:latin typeface="Consolas" panose="020B0609020204030204" pitchFamily="49" charset="0"/>
              </a:rPr>
              <a:t>static</a:t>
            </a:r>
            <a:r>
              <a:rPr lang="en-US" sz="2000" b="1" dirty="0">
                <a:solidFill>
                  <a:srgbClr val="000000"/>
                </a:solidFill>
                <a:latin typeface="Consolas" panose="020B0609020204030204" pitchFamily="49" charset="0"/>
              </a:rPr>
              <a:t> </a:t>
            </a:r>
            <a:r>
              <a:rPr lang="en-US" sz="2000" b="1" dirty="0">
                <a:solidFill>
                  <a:srgbClr val="7F0055"/>
                </a:solidFill>
                <a:latin typeface="Consolas" panose="020B0609020204030204" pitchFamily="49" charset="0"/>
              </a:rPr>
              <a:t>void</a:t>
            </a:r>
            <a:r>
              <a:rPr lang="en-US" sz="2000" b="1" dirty="0">
                <a:solidFill>
                  <a:srgbClr val="000000"/>
                </a:solidFill>
                <a:latin typeface="Consolas" panose="020B0609020204030204" pitchFamily="49" charset="0"/>
              </a:rPr>
              <a:t> main(String </a:t>
            </a:r>
            <a:r>
              <a:rPr lang="en-US" sz="2000" b="1" dirty="0" err="1">
                <a:solidFill>
                  <a:srgbClr val="6A3E3E"/>
                </a:solidFill>
                <a:latin typeface="Consolas" panose="020B0609020204030204" pitchFamily="49" charset="0"/>
              </a:rPr>
              <a:t>args</a:t>
            </a:r>
            <a:r>
              <a:rPr lang="en-US" sz="2000" b="1"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i="1" dirty="0">
                <a:solidFill>
                  <a:srgbClr val="000000"/>
                </a:solidFill>
                <a:latin typeface="Consolas" panose="020B0609020204030204" pitchFamily="49" charset="0"/>
              </a:rPr>
              <a:t>launch(</a:t>
            </a:r>
            <a:r>
              <a:rPr lang="en-US" sz="2000" i="1" dirty="0" err="1">
                <a:solidFill>
                  <a:srgbClr val="6A3E3E"/>
                </a:solidFill>
                <a:latin typeface="Consolas" panose="020B0609020204030204" pitchFamily="49" charset="0"/>
              </a:rPr>
              <a:t>args</a:t>
            </a:r>
            <a:r>
              <a:rPr lang="en-US" sz="2000" i="1" dirty="0">
                <a:solidFill>
                  <a:srgbClr val="000000"/>
                </a:solidFill>
                <a:latin typeface="Consolas" panose="020B0609020204030204" pitchFamily="49" charset="0"/>
              </a:rPr>
              <a:t>); </a:t>
            </a:r>
            <a:r>
              <a:rPr lang="en-US" sz="2000" dirty="0" smtClean="0">
                <a:solidFill>
                  <a:srgbClr val="000000"/>
                </a:solidFill>
                <a:latin typeface="Consolas" panose="020B0609020204030204" pitchFamily="49" charset="0"/>
              </a:rPr>
              <a:t>   </a:t>
            </a:r>
            <a:r>
              <a:rPr lang="en-US" sz="2000" dirty="0">
                <a:solidFill>
                  <a:srgbClr val="000000"/>
                </a:solidFill>
                <a:latin typeface="Consolas" panose="020B0609020204030204" pitchFamily="49" charset="0"/>
              </a:rPr>
              <a:t>} </a:t>
            </a:r>
            <a:r>
              <a:rPr lang="en-US" sz="2000" dirty="0" smtClean="0">
                <a:solidFill>
                  <a:srgbClr val="000000"/>
                </a:solidFill>
                <a:latin typeface="Consolas" panose="020B0609020204030204" pitchFamily="49" charset="0"/>
              </a:rPr>
              <a:t>}</a:t>
            </a:r>
            <a:endParaRPr lang="en-US" sz="2000" dirty="0"/>
          </a:p>
        </p:txBody>
      </p:sp>
      <p:pic>
        <p:nvPicPr>
          <p:cNvPr id="3" name="Picture 2"/>
          <p:cNvPicPr>
            <a:picLocks noChangeAspect="1"/>
          </p:cNvPicPr>
          <p:nvPr/>
        </p:nvPicPr>
        <p:blipFill rotWithShape="1">
          <a:blip r:embed="rId2"/>
          <a:srcRect l="42304" t="16343" r="42016" b="39536"/>
          <a:stretch/>
        </p:blipFill>
        <p:spPr>
          <a:xfrm>
            <a:off x="8921931" y="352697"/>
            <a:ext cx="3095897" cy="2455817"/>
          </a:xfrm>
          <a:prstGeom prst="rect">
            <a:avLst/>
          </a:prstGeom>
        </p:spPr>
      </p:pic>
    </p:spTree>
    <p:extLst>
      <p:ext uri="{BB962C8B-B14F-4D97-AF65-F5344CB8AC3E}">
        <p14:creationId xmlns:p14="http://schemas.microsoft.com/office/powerpoint/2010/main" val="125751469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6755" y="0"/>
            <a:ext cx="9091748" cy="6771084"/>
          </a:xfrm>
          <a:prstGeom prst="rect">
            <a:avLst/>
          </a:prstGeom>
        </p:spPr>
        <p:txBody>
          <a:bodyPr wrap="square">
            <a:spAutoFit/>
          </a:bodyPr>
          <a:lstStyle/>
          <a:p>
            <a:r>
              <a:rPr lang="en-US" sz="1400" b="1" dirty="0">
                <a:solidFill>
                  <a:srgbClr val="7F0055"/>
                </a:solidFill>
                <a:latin typeface="Consolas" panose="020B0609020204030204" pitchFamily="49" charset="0"/>
              </a:rPr>
              <a:t>import</a:t>
            </a: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javafx.application.Application</a:t>
            </a:r>
            <a:r>
              <a:rPr lang="en-US" sz="1400" b="1" dirty="0">
                <a:solidFill>
                  <a:srgbClr val="000000"/>
                </a:solidFill>
                <a:latin typeface="Consolas" panose="020B0609020204030204" pitchFamily="49" charset="0"/>
              </a:rPr>
              <a:t>; </a:t>
            </a:r>
            <a:r>
              <a:rPr lang="en-US" sz="1400" b="1" dirty="0" smtClean="0">
                <a:solidFill>
                  <a:srgbClr val="000000"/>
                </a:solidFill>
                <a:latin typeface="Consolas" panose="020B0609020204030204" pitchFamily="49" charset="0"/>
              </a:rPr>
              <a:t>   </a:t>
            </a:r>
            <a:r>
              <a:rPr lang="en-US" sz="1400" b="1" dirty="0" smtClean="0">
                <a:solidFill>
                  <a:srgbClr val="7F0055"/>
                </a:solidFill>
                <a:latin typeface="Consolas" panose="020B0609020204030204" pitchFamily="49" charset="0"/>
              </a:rPr>
              <a:t>import</a:t>
            </a:r>
            <a:r>
              <a:rPr lang="en-US" sz="1400" b="1" dirty="0" smtClean="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javafx.geometry.Insets</a:t>
            </a:r>
            <a:r>
              <a:rPr lang="en-US" sz="1400" b="1" dirty="0">
                <a:solidFill>
                  <a:srgbClr val="000000"/>
                </a:solidFill>
                <a:latin typeface="Consolas" panose="020B0609020204030204" pitchFamily="49" charset="0"/>
              </a:rPr>
              <a:t>; </a:t>
            </a:r>
          </a:p>
          <a:p>
            <a:r>
              <a:rPr lang="en-US" sz="1400" b="1" dirty="0">
                <a:solidFill>
                  <a:srgbClr val="7F0055"/>
                </a:solidFill>
                <a:latin typeface="Consolas" panose="020B0609020204030204" pitchFamily="49" charset="0"/>
              </a:rPr>
              <a:t>import</a:t>
            </a: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javafx.geometry.Pos</a:t>
            </a:r>
            <a:r>
              <a:rPr lang="en-US" sz="1400" b="1" dirty="0">
                <a:solidFill>
                  <a:srgbClr val="000000"/>
                </a:solidFill>
                <a:latin typeface="Consolas" panose="020B0609020204030204" pitchFamily="49" charset="0"/>
              </a:rPr>
              <a:t>; </a:t>
            </a:r>
            <a:r>
              <a:rPr lang="en-US" sz="1400" b="1" dirty="0" smtClean="0">
                <a:solidFill>
                  <a:srgbClr val="000000"/>
                </a:solidFill>
                <a:latin typeface="Consolas" panose="020B0609020204030204" pitchFamily="49" charset="0"/>
              </a:rPr>
              <a:t>   </a:t>
            </a:r>
            <a:r>
              <a:rPr lang="en-US" sz="1400" b="1" dirty="0" smtClean="0">
                <a:solidFill>
                  <a:srgbClr val="7F0055"/>
                </a:solidFill>
                <a:latin typeface="Consolas" panose="020B0609020204030204" pitchFamily="49" charset="0"/>
              </a:rPr>
              <a:t>import</a:t>
            </a:r>
            <a:r>
              <a:rPr lang="en-US" sz="1400" b="1" dirty="0" smtClean="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javafx.scene.Scene</a:t>
            </a:r>
            <a:r>
              <a:rPr lang="en-US" sz="1400" b="1" dirty="0">
                <a:solidFill>
                  <a:srgbClr val="000000"/>
                </a:solidFill>
                <a:latin typeface="Consolas" panose="020B0609020204030204" pitchFamily="49" charset="0"/>
              </a:rPr>
              <a:t>; </a:t>
            </a:r>
          </a:p>
          <a:p>
            <a:r>
              <a:rPr lang="en-US" sz="1400" b="1" dirty="0">
                <a:solidFill>
                  <a:srgbClr val="7F0055"/>
                </a:solidFill>
                <a:latin typeface="Consolas" panose="020B0609020204030204" pitchFamily="49" charset="0"/>
              </a:rPr>
              <a:t>import</a:t>
            </a: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javafx.scene.control.Button</a:t>
            </a:r>
            <a:r>
              <a:rPr lang="en-US" sz="1400" b="1" dirty="0">
                <a:solidFill>
                  <a:srgbClr val="000000"/>
                </a:solidFill>
                <a:latin typeface="Consolas" panose="020B0609020204030204" pitchFamily="49" charset="0"/>
              </a:rPr>
              <a:t>; </a:t>
            </a:r>
            <a:r>
              <a:rPr lang="en-US" sz="1400" b="1" dirty="0" smtClean="0">
                <a:solidFill>
                  <a:srgbClr val="000000"/>
                </a:solidFill>
                <a:latin typeface="Consolas" panose="020B0609020204030204" pitchFamily="49" charset="0"/>
              </a:rPr>
              <a:t>  </a:t>
            </a:r>
            <a:r>
              <a:rPr lang="en-US" sz="1400" b="1" dirty="0" smtClean="0">
                <a:solidFill>
                  <a:srgbClr val="7F0055"/>
                </a:solidFill>
                <a:latin typeface="Consolas" panose="020B0609020204030204" pitchFamily="49" charset="0"/>
              </a:rPr>
              <a:t>import</a:t>
            </a:r>
            <a:r>
              <a:rPr lang="en-US" sz="1400" b="1" dirty="0" smtClean="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javafx.scene.control.PasswordField</a:t>
            </a:r>
            <a:r>
              <a:rPr lang="en-US" sz="1400" b="1" dirty="0">
                <a:solidFill>
                  <a:srgbClr val="000000"/>
                </a:solidFill>
                <a:latin typeface="Consolas" panose="020B0609020204030204" pitchFamily="49" charset="0"/>
              </a:rPr>
              <a:t>; </a:t>
            </a:r>
          </a:p>
          <a:p>
            <a:r>
              <a:rPr lang="en-US" sz="1400" b="1" dirty="0">
                <a:solidFill>
                  <a:srgbClr val="7F0055"/>
                </a:solidFill>
                <a:latin typeface="Consolas" panose="020B0609020204030204" pitchFamily="49" charset="0"/>
              </a:rPr>
              <a:t>import</a:t>
            </a: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javafx.scene.layout.GridPane</a:t>
            </a:r>
            <a:r>
              <a:rPr lang="en-US" sz="1400" b="1" dirty="0">
                <a:solidFill>
                  <a:srgbClr val="000000"/>
                </a:solidFill>
                <a:latin typeface="Consolas" panose="020B0609020204030204" pitchFamily="49" charset="0"/>
              </a:rPr>
              <a:t>; </a:t>
            </a:r>
            <a:r>
              <a:rPr lang="en-US" sz="1400" b="1" dirty="0" smtClean="0">
                <a:solidFill>
                  <a:srgbClr val="000000"/>
                </a:solidFill>
                <a:latin typeface="Consolas" panose="020B0609020204030204" pitchFamily="49" charset="0"/>
              </a:rPr>
              <a:t>   </a:t>
            </a:r>
            <a:r>
              <a:rPr lang="en-US" sz="1400" b="1" dirty="0" smtClean="0">
                <a:solidFill>
                  <a:srgbClr val="7F0055"/>
                </a:solidFill>
                <a:latin typeface="Consolas" panose="020B0609020204030204" pitchFamily="49" charset="0"/>
              </a:rPr>
              <a:t>import</a:t>
            </a:r>
            <a:r>
              <a:rPr lang="en-US" sz="1400" b="1" dirty="0" smtClean="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javafx.scene.text.Text</a:t>
            </a:r>
            <a:r>
              <a:rPr lang="en-US" sz="1400" b="1" dirty="0">
                <a:solidFill>
                  <a:srgbClr val="000000"/>
                </a:solidFill>
                <a:latin typeface="Consolas" panose="020B0609020204030204" pitchFamily="49" charset="0"/>
              </a:rPr>
              <a:t>; </a:t>
            </a:r>
          </a:p>
          <a:p>
            <a:r>
              <a:rPr lang="en-US" sz="1400" b="1" dirty="0">
                <a:solidFill>
                  <a:srgbClr val="7F0055"/>
                </a:solidFill>
                <a:latin typeface="Consolas" panose="020B0609020204030204" pitchFamily="49" charset="0"/>
              </a:rPr>
              <a:t>import</a:t>
            </a: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javafx.scene.control.TextField</a:t>
            </a:r>
            <a:r>
              <a:rPr lang="en-US" sz="1400" b="1" dirty="0">
                <a:solidFill>
                  <a:srgbClr val="000000"/>
                </a:solidFill>
                <a:latin typeface="Consolas" panose="020B0609020204030204" pitchFamily="49" charset="0"/>
              </a:rPr>
              <a:t>; </a:t>
            </a:r>
            <a:r>
              <a:rPr lang="en-US" sz="1400" b="1" dirty="0" smtClean="0">
                <a:solidFill>
                  <a:srgbClr val="000000"/>
                </a:solidFill>
                <a:latin typeface="Consolas" panose="020B0609020204030204" pitchFamily="49" charset="0"/>
              </a:rPr>
              <a:t>  </a:t>
            </a:r>
            <a:r>
              <a:rPr lang="en-US" sz="1400" b="1" dirty="0" smtClean="0">
                <a:solidFill>
                  <a:srgbClr val="7F0055"/>
                </a:solidFill>
                <a:latin typeface="Consolas" panose="020B0609020204030204" pitchFamily="49" charset="0"/>
              </a:rPr>
              <a:t>import</a:t>
            </a:r>
            <a:r>
              <a:rPr lang="en-US" sz="1400" b="1" dirty="0" smtClean="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javafx.stage.Stage</a:t>
            </a:r>
            <a:r>
              <a:rPr lang="en-US" sz="1400" b="1" dirty="0">
                <a:solidFill>
                  <a:srgbClr val="000000"/>
                </a:solidFill>
                <a:latin typeface="Consolas" panose="020B0609020204030204" pitchFamily="49" charset="0"/>
              </a:rPr>
              <a:t>;  </a:t>
            </a:r>
          </a:p>
          <a:p>
            <a:r>
              <a:rPr lang="en-US" sz="1400" b="1" dirty="0" smtClean="0">
                <a:solidFill>
                  <a:srgbClr val="7F0055"/>
                </a:solidFill>
                <a:latin typeface="Consolas" panose="020B0609020204030204" pitchFamily="49" charset="0"/>
              </a:rPr>
              <a:t>public</a:t>
            </a:r>
            <a:r>
              <a:rPr lang="en-US" sz="1400" b="1" dirty="0" smtClean="0">
                <a:solidFill>
                  <a:srgbClr val="000000"/>
                </a:solidFill>
                <a:latin typeface="Consolas" panose="020B0609020204030204" pitchFamily="49" charset="0"/>
              </a:rPr>
              <a:t> </a:t>
            </a:r>
            <a:r>
              <a:rPr lang="en-US" sz="1400" b="1" dirty="0">
                <a:solidFill>
                  <a:srgbClr val="7F0055"/>
                </a:solidFill>
                <a:latin typeface="Consolas" panose="020B0609020204030204" pitchFamily="49" charset="0"/>
              </a:rPr>
              <a:t>class</a:t>
            </a:r>
            <a:r>
              <a:rPr lang="en-US" sz="1400" b="1" dirty="0">
                <a:solidFill>
                  <a:srgbClr val="000000"/>
                </a:solidFill>
                <a:latin typeface="Consolas" panose="020B0609020204030204" pitchFamily="49" charset="0"/>
              </a:rPr>
              <a:t> Main </a:t>
            </a:r>
            <a:r>
              <a:rPr lang="en-US" sz="1400" b="1" dirty="0">
                <a:solidFill>
                  <a:srgbClr val="7F0055"/>
                </a:solidFill>
                <a:latin typeface="Consolas" panose="020B0609020204030204" pitchFamily="49" charset="0"/>
              </a:rPr>
              <a:t>extends</a:t>
            </a:r>
            <a:r>
              <a:rPr lang="en-US" sz="1400" b="1" dirty="0">
                <a:solidFill>
                  <a:srgbClr val="000000"/>
                </a:solidFill>
                <a:latin typeface="Consolas" panose="020B0609020204030204" pitchFamily="49" charset="0"/>
              </a:rPr>
              <a:t> Application { </a:t>
            </a:r>
            <a:r>
              <a:rPr lang="en-US" sz="1400" dirty="0" smtClean="0">
                <a:solidFill>
                  <a:srgbClr val="000000"/>
                </a:solidFill>
                <a:latin typeface="Consolas" panose="020B0609020204030204" pitchFamily="49" charset="0"/>
              </a:rPr>
              <a:t> </a:t>
            </a:r>
            <a:r>
              <a:rPr lang="en-US" sz="1400" dirty="0">
                <a:solidFill>
                  <a:srgbClr val="646464"/>
                </a:solidFill>
                <a:latin typeface="Consolas" panose="020B0609020204030204" pitchFamily="49" charset="0"/>
              </a:rPr>
              <a:t>@Override</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b="1" dirty="0">
                <a:solidFill>
                  <a:srgbClr val="7F0055"/>
                </a:solidFill>
                <a:latin typeface="Consolas" panose="020B0609020204030204" pitchFamily="49" charset="0"/>
              </a:rPr>
              <a:t>public</a:t>
            </a:r>
            <a:r>
              <a:rPr lang="en-US" sz="1400" b="1" dirty="0">
                <a:solidFill>
                  <a:srgbClr val="000000"/>
                </a:solidFill>
                <a:latin typeface="Consolas" panose="020B0609020204030204" pitchFamily="49" charset="0"/>
              </a:rPr>
              <a:t> </a:t>
            </a:r>
            <a:r>
              <a:rPr lang="en-US" sz="1400" b="1" dirty="0">
                <a:solidFill>
                  <a:srgbClr val="7F0055"/>
                </a:solidFill>
                <a:latin typeface="Consolas" panose="020B0609020204030204" pitchFamily="49" charset="0"/>
              </a:rPr>
              <a:t>void</a:t>
            </a:r>
            <a:r>
              <a:rPr lang="en-US" sz="1400" b="1" dirty="0">
                <a:solidFill>
                  <a:srgbClr val="000000"/>
                </a:solidFill>
                <a:latin typeface="Consolas" panose="020B0609020204030204" pitchFamily="49" charset="0"/>
              </a:rPr>
              <a:t> start(Stage </a:t>
            </a:r>
            <a:r>
              <a:rPr lang="en-US" sz="1400" b="1" dirty="0">
                <a:solidFill>
                  <a:srgbClr val="6A3E3E"/>
                </a:solidFill>
                <a:latin typeface="Consolas" panose="020B0609020204030204" pitchFamily="49" charset="0"/>
              </a:rPr>
              <a:t>stage</a:t>
            </a:r>
            <a:r>
              <a:rPr lang="en-US" sz="1400" b="1" dirty="0">
                <a:solidFill>
                  <a:srgbClr val="000000"/>
                </a:solidFill>
                <a:latin typeface="Consolas" panose="020B0609020204030204" pitchFamily="49" charset="0"/>
              </a:rPr>
              <a:t>) {   </a:t>
            </a:r>
            <a:r>
              <a:rPr lang="en-US" sz="1400" dirty="0" smtClean="0">
                <a:solidFill>
                  <a:srgbClr val="000000"/>
                </a:solidFill>
                <a:latin typeface="Consolas" panose="020B0609020204030204" pitchFamily="49" charset="0"/>
              </a:rPr>
              <a:t>  </a:t>
            </a:r>
            <a:r>
              <a:rPr lang="en-US" sz="1400" dirty="0">
                <a:solidFill>
                  <a:srgbClr val="3F7F5F"/>
                </a:solidFill>
                <a:latin typeface="Consolas" panose="020B0609020204030204" pitchFamily="49" charset="0"/>
              </a:rPr>
              <a:t>//creating label email </a:t>
            </a:r>
          </a:p>
          <a:p>
            <a:r>
              <a:rPr lang="en-US" sz="1400" dirty="0">
                <a:solidFill>
                  <a:srgbClr val="000000"/>
                </a:solidFill>
                <a:latin typeface="Consolas" panose="020B0609020204030204" pitchFamily="49" charset="0"/>
              </a:rPr>
              <a:t>      Text </a:t>
            </a:r>
            <a:r>
              <a:rPr lang="en-US" sz="1400" dirty="0">
                <a:solidFill>
                  <a:srgbClr val="6A3E3E"/>
                </a:solidFill>
                <a:latin typeface="Consolas" panose="020B0609020204030204" pitchFamily="49" charset="0"/>
              </a:rPr>
              <a:t>text1</a:t>
            </a:r>
            <a:r>
              <a:rPr lang="en-US" sz="1400" dirty="0">
                <a:solidFill>
                  <a:srgbClr val="000000"/>
                </a:solidFill>
                <a:latin typeface="Consolas" panose="020B0609020204030204" pitchFamily="49" charset="0"/>
              </a:rPr>
              <a:t> = </a:t>
            </a:r>
            <a:r>
              <a:rPr lang="en-US" sz="1400" b="1" dirty="0">
                <a:solidFill>
                  <a:srgbClr val="7F0055"/>
                </a:solidFill>
                <a:latin typeface="Consolas" panose="020B0609020204030204" pitchFamily="49" charset="0"/>
              </a:rPr>
              <a:t>new</a:t>
            </a:r>
            <a:r>
              <a:rPr lang="en-US" sz="1400" b="1" dirty="0">
                <a:solidFill>
                  <a:srgbClr val="000000"/>
                </a:solidFill>
                <a:latin typeface="Consolas" panose="020B0609020204030204" pitchFamily="49" charset="0"/>
              </a:rPr>
              <a:t> Text(</a:t>
            </a:r>
            <a:r>
              <a:rPr lang="en-US" sz="1400" b="1" dirty="0">
                <a:solidFill>
                  <a:srgbClr val="2A00FF"/>
                </a:solidFill>
                <a:latin typeface="Consolas" panose="020B0609020204030204" pitchFamily="49" charset="0"/>
              </a:rPr>
              <a:t>"Email"</a:t>
            </a:r>
            <a:r>
              <a:rPr lang="en-US" sz="1400" b="1" dirty="0">
                <a:solidFill>
                  <a:srgbClr val="000000"/>
                </a:solidFill>
                <a:latin typeface="Consolas" panose="020B0609020204030204" pitchFamily="49" charset="0"/>
              </a:rPr>
              <a:t>); </a:t>
            </a:r>
            <a:r>
              <a:rPr lang="en-US" sz="1400" dirty="0" smtClean="0">
                <a:solidFill>
                  <a:srgbClr val="000000"/>
                </a:solidFill>
                <a:latin typeface="Consolas" panose="020B0609020204030204" pitchFamily="49" charset="0"/>
              </a:rPr>
              <a:t>  </a:t>
            </a:r>
            <a:r>
              <a:rPr lang="en-US" sz="1400" dirty="0">
                <a:solidFill>
                  <a:srgbClr val="3F7F5F"/>
                </a:solidFill>
                <a:latin typeface="Consolas" panose="020B0609020204030204" pitchFamily="49" charset="0"/>
              </a:rPr>
              <a:t>//creating label password </a:t>
            </a:r>
          </a:p>
          <a:p>
            <a:r>
              <a:rPr lang="en-US" sz="1400" dirty="0">
                <a:solidFill>
                  <a:srgbClr val="000000"/>
                </a:solidFill>
                <a:latin typeface="Consolas" panose="020B0609020204030204" pitchFamily="49" charset="0"/>
              </a:rPr>
              <a:t>      Text </a:t>
            </a:r>
            <a:r>
              <a:rPr lang="en-US" sz="1400" dirty="0">
                <a:solidFill>
                  <a:srgbClr val="6A3E3E"/>
                </a:solidFill>
                <a:latin typeface="Consolas" panose="020B0609020204030204" pitchFamily="49" charset="0"/>
              </a:rPr>
              <a:t>text2</a:t>
            </a:r>
            <a:r>
              <a:rPr lang="en-US" sz="1400" dirty="0">
                <a:solidFill>
                  <a:srgbClr val="000000"/>
                </a:solidFill>
                <a:latin typeface="Consolas" panose="020B0609020204030204" pitchFamily="49" charset="0"/>
              </a:rPr>
              <a:t> = </a:t>
            </a:r>
            <a:r>
              <a:rPr lang="en-US" sz="1400" b="1" dirty="0">
                <a:solidFill>
                  <a:srgbClr val="7F0055"/>
                </a:solidFill>
                <a:latin typeface="Consolas" panose="020B0609020204030204" pitchFamily="49" charset="0"/>
              </a:rPr>
              <a:t>new</a:t>
            </a:r>
            <a:r>
              <a:rPr lang="en-US" sz="1400" b="1" dirty="0">
                <a:solidFill>
                  <a:srgbClr val="000000"/>
                </a:solidFill>
                <a:latin typeface="Consolas" panose="020B0609020204030204" pitchFamily="49" charset="0"/>
              </a:rPr>
              <a:t> Text(</a:t>
            </a:r>
            <a:r>
              <a:rPr lang="en-US" sz="1400" b="1" dirty="0">
                <a:solidFill>
                  <a:srgbClr val="2A00FF"/>
                </a:solidFill>
                <a:latin typeface="Consolas" panose="020B0609020204030204" pitchFamily="49" charset="0"/>
              </a:rPr>
              <a:t>"Password"</a:t>
            </a:r>
            <a:r>
              <a:rPr lang="en-US" sz="1400" b="1" dirty="0">
                <a:solidFill>
                  <a:srgbClr val="000000"/>
                </a:solidFill>
                <a:latin typeface="Consolas" panose="020B0609020204030204" pitchFamily="49" charset="0"/>
              </a:rPr>
              <a:t>); </a:t>
            </a:r>
            <a:r>
              <a:rPr lang="en-US" sz="1400" dirty="0" smtClean="0">
                <a:solidFill>
                  <a:srgbClr val="3F7F5F"/>
                </a:solidFill>
                <a:latin typeface="Consolas" panose="020B0609020204030204" pitchFamily="49" charset="0"/>
              </a:rPr>
              <a:t>//</a:t>
            </a:r>
            <a:r>
              <a:rPr lang="en-US" sz="1400" dirty="0">
                <a:solidFill>
                  <a:srgbClr val="3F7F5F"/>
                </a:solidFill>
                <a:latin typeface="Consolas" panose="020B0609020204030204" pitchFamily="49" charset="0"/>
              </a:rPr>
              <a:t>Creating Text Filed for email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TextField</a:t>
            </a:r>
            <a:r>
              <a:rPr lang="en-US" sz="1400" dirty="0">
                <a:solidFill>
                  <a:srgbClr val="000000"/>
                </a:solidFill>
                <a:latin typeface="Consolas" panose="020B0609020204030204" pitchFamily="49" charset="0"/>
              </a:rPr>
              <a:t> </a:t>
            </a:r>
            <a:r>
              <a:rPr lang="en-US" sz="1400" dirty="0">
                <a:solidFill>
                  <a:srgbClr val="6A3E3E"/>
                </a:solidFill>
                <a:latin typeface="Consolas" panose="020B0609020204030204" pitchFamily="49" charset="0"/>
              </a:rPr>
              <a:t>textField1</a:t>
            </a:r>
            <a:r>
              <a:rPr lang="en-US" sz="1400" dirty="0">
                <a:solidFill>
                  <a:srgbClr val="000000"/>
                </a:solidFill>
                <a:latin typeface="Consolas" panose="020B0609020204030204" pitchFamily="49" charset="0"/>
              </a:rPr>
              <a:t> = </a:t>
            </a:r>
            <a:r>
              <a:rPr lang="en-US" sz="1400" b="1" dirty="0">
                <a:solidFill>
                  <a:srgbClr val="7F0055"/>
                </a:solidFill>
                <a:latin typeface="Consolas" panose="020B0609020204030204" pitchFamily="49" charset="0"/>
              </a:rPr>
              <a:t>new</a:t>
            </a: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TextField</a:t>
            </a:r>
            <a:r>
              <a:rPr lang="en-US" sz="1400" b="1" dirty="0" smtClean="0">
                <a:solidFill>
                  <a:srgbClr val="000000"/>
                </a:solidFill>
                <a:latin typeface="Consolas" panose="020B0609020204030204" pitchFamily="49" charset="0"/>
              </a:rPr>
              <a:t>();</a:t>
            </a:r>
            <a:r>
              <a:rPr lang="en-US" sz="1400" dirty="0" smtClean="0">
                <a:solidFill>
                  <a:srgbClr val="000000"/>
                </a:solidFill>
                <a:latin typeface="Consolas" panose="020B0609020204030204" pitchFamily="49" charset="0"/>
              </a:rPr>
              <a:t> </a:t>
            </a:r>
            <a:r>
              <a:rPr lang="en-US" sz="1400" dirty="0">
                <a:solidFill>
                  <a:srgbClr val="3F7F5F"/>
                </a:solidFill>
                <a:latin typeface="Consolas" panose="020B0609020204030204" pitchFamily="49" charset="0"/>
              </a:rPr>
              <a:t>//Creating Text Filed for password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PasswordField</a:t>
            </a:r>
            <a:r>
              <a:rPr lang="en-US" sz="1400" dirty="0">
                <a:solidFill>
                  <a:srgbClr val="000000"/>
                </a:solidFill>
                <a:latin typeface="Consolas" panose="020B0609020204030204" pitchFamily="49" charset="0"/>
              </a:rPr>
              <a:t> </a:t>
            </a:r>
            <a:r>
              <a:rPr lang="en-US" sz="1400" dirty="0">
                <a:solidFill>
                  <a:srgbClr val="6A3E3E"/>
                </a:solidFill>
                <a:latin typeface="Consolas" panose="020B0609020204030204" pitchFamily="49" charset="0"/>
              </a:rPr>
              <a:t>textField2</a:t>
            </a:r>
            <a:r>
              <a:rPr lang="en-US" sz="1400" dirty="0">
                <a:solidFill>
                  <a:srgbClr val="000000"/>
                </a:solidFill>
                <a:latin typeface="Consolas" panose="020B0609020204030204" pitchFamily="49" charset="0"/>
              </a:rPr>
              <a:t> = </a:t>
            </a:r>
            <a:r>
              <a:rPr lang="en-US" sz="1400" b="1" dirty="0">
                <a:solidFill>
                  <a:srgbClr val="7F0055"/>
                </a:solidFill>
                <a:latin typeface="Consolas" panose="020B0609020204030204" pitchFamily="49" charset="0"/>
              </a:rPr>
              <a:t>new</a:t>
            </a: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PasswordField</a:t>
            </a:r>
            <a:r>
              <a:rPr lang="en-US" sz="1400" b="1" dirty="0">
                <a:solidFill>
                  <a:srgbClr val="000000"/>
                </a:solidFill>
                <a:latin typeface="Consolas" panose="020B0609020204030204" pitchFamily="49" charset="0"/>
              </a:rPr>
              <a:t>(); </a:t>
            </a:r>
            <a:r>
              <a:rPr lang="en-US" sz="1400" dirty="0" smtClean="0">
                <a:solidFill>
                  <a:srgbClr val="000000"/>
                </a:solidFill>
                <a:latin typeface="Consolas" panose="020B0609020204030204" pitchFamily="49" charset="0"/>
              </a:rPr>
              <a:t> </a:t>
            </a:r>
            <a:r>
              <a:rPr lang="en-US" sz="1400" dirty="0">
                <a:solidFill>
                  <a:srgbClr val="3F7F5F"/>
                </a:solidFill>
                <a:latin typeface="Consolas" panose="020B0609020204030204" pitchFamily="49" charset="0"/>
              </a:rPr>
              <a:t>//Creating Buttons </a:t>
            </a:r>
          </a:p>
          <a:p>
            <a:r>
              <a:rPr lang="en-US" sz="1400" dirty="0">
                <a:solidFill>
                  <a:srgbClr val="000000"/>
                </a:solidFill>
                <a:latin typeface="Consolas" panose="020B0609020204030204" pitchFamily="49" charset="0"/>
              </a:rPr>
              <a:t>      Button </a:t>
            </a:r>
            <a:r>
              <a:rPr lang="en-US" sz="1400" dirty="0">
                <a:solidFill>
                  <a:srgbClr val="6A3E3E"/>
                </a:solidFill>
                <a:latin typeface="Consolas" panose="020B0609020204030204" pitchFamily="49" charset="0"/>
              </a:rPr>
              <a:t>button1</a:t>
            </a:r>
            <a:r>
              <a:rPr lang="en-US" sz="1400" dirty="0">
                <a:solidFill>
                  <a:srgbClr val="000000"/>
                </a:solidFill>
                <a:latin typeface="Consolas" panose="020B0609020204030204" pitchFamily="49" charset="0"/>
              </a:rPr>
              <a:t> = </a:t>
            </a:r>
            <a:r>
              <a:rPr lang="en-US" sz="1400" b="1" dirty="0">
                <a:solidFill>
                  <a:srgbClr val="7F0055"/>
                </a:solidFill>
                <a:latin typeface="Consolas" panose="020B0609020204030204" pitchFamily="49" charset="0"/>
              </a:rPr>
              <a:t>new</a:t>
            </a:r>
            <a:r>
              <a:rPr lang="en-US" sz="1400" b="1" dirty="0">
                <a:solidFill>
                  <a:srgbClr val="000000"/>
                </a:solidFill>
                <a:latin typeface="Consolas" panose="020B0609020204030204" pitchFamily="49" charset="0"/>
              </a:rPr>
              <a:t> Button(</a:t>
            </a:r>
            <a:r>
              <a:rPr lang="en-US" sz="1400" b="1" dirty="0">
                <a:solidFill>
                  <a:srgbClr val="2A00FF"/>
                </a:solidFill>
                <a:latin typeface="Consolas" panose="020B0609020204030204" pitchFamily="49" charset="0"/>
              </a:rPr>
              <a:t>"Submit"</a:t>
            </a:r>
            <a:r>
              <a:rPr lang="en-US" sz="1400" b="1"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Button </a:t>
            </a:r>
            <a:r>
              <a:rPr lang="en-US" sz="1400" dirty="0">
                <a:solidFill>
                  <a:srgbClr val="6A3E3E"/>
                </a:solidFill>
                <a:latin typeface="Consolas" panose="020B0609020204030204" pitchFamily="49" charset="0"/>
              </a:rPr>
              <a:t>button2</a:t>
            </a:r>
            <a:r>
              <a:rPr lang="en-US" sz="1400" dirty="0">
                <a:solidFill>
                  <a:srgbClr val="000000"/>
                </a:solidFill>
                <a:latin typeface="Consolas" panose="020B0609020204030204" pitchFamily="49" charset="0"/>
              </a:rPr>
              <a:t> = </a:t>
            </a:r>
            <a:r>
              <a:rPr lang="en-US" sz="1400" b="1" dirty="0">
                <a:solidFill>
                  <a:srgbClr val="7F0055"/>
                </a:solidFill>
                <a:latin typeface="Consolas" panose="020B0609020204030204" pitchFamily="49" charset="0"/>
              </a:rPr>
              <a:t>new</a:t>
            </a:r>
            <a:r>
              <a:rPr lang="en-US" sz="1400" b="1" dirty="0">
                <a:solidFill>
                  <a:srgbClr val="000000"/>
                </a:solidFill>
                <a:latin typeface="Consolas" panose="020B0609020204030204" pitchFamily="49" charset="0"/>
              </a:rPr>
              <a:t> Button(</a:t>
            </a:r>
            <a:r>
              <a:rPr lang="en-US" sz="1400" b="1" dirty="0">
                <a:solidFill>
                  <a:srgbClr val="2A00FF"/>
                </a:solidFill>
                <a:latin typeface="Consolas" panose="020B0609020204030204" pitchFamily="49" charset="0"/>
              </a:rPr>
              <a:t>"Clear"</a:t>
            </a:r>
            <a:r>
              <a:rPr lang="en-US" sz="1400" b="1" dirty="0">
                <a:solidFill>
                  <a:srgbClr val="000000"/>
                </a:solidFill>
                <a:latin typeface="Consolas" panose="020B0609020204030204" pitchFamily="49" charset="0"/>
              </a:rPr>
              <a:t>);  </a:t>
            </a:r>
            <a:r>
              <a:rPr lang="en-US" sz="1400" b="1" dirty="0" smtClean="0">
                <a:solidFill>
                  <a:srgbClr val="000000"/>
                </a:solidFill>
                <a:latin typeface="Consolas" panose="020B0609020204030204" pitchFamily="49" charset="0"/>
              </a:rPr>
              <a:t>/</a:t>
            </a:r>
            <a:r>
              <a:rPr lang="en-US" sz="1400" dirty="0" smtClean="0">
                <a:solidFill>
                  <a:srgbClr val="3F7F5F"/>
                </a:solidFill>
                <a:latin typeface="Consolas" panose="020B0609020204030204" pitchFamily="49" charset="0"/>
              </a:rPr>
              <a:t>/</a:t>
            </a:r>
            <a:r>
              <a:rPr lang="en-US" sz="1400" dirty="0">
                <a:solidFill>
                  <a:srgbClr val="3F7F5F"/>
                </a:solidFill>
                <a:latin typeface="Consolas" panose="020B0609020204030204" pitchFamily="49" charset="0"/>
              </a:rPr>
              <a:t>Creating a Grid Pane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GridPane</a:t>
            </a:r>
            <a:r>
              <a:rPr lang="en-US" sz="1400" dirty="0">
                <a:solidFill>
                  <a:srgbClr val="000000"/>
                </a:solidFill>
                <a:latin typeface="Consolas" panose="020B0609020204030204" pitchFamily="49" charset="0"/>
              </a:rPr>
              <a:t> </a:t>
            </a:r>
            <a:r>
              <a:rPr lang="en-US" sz="1400" dirty="0" err="1">
                <a:solidFill>
                  <a:srgbClr val="6A3E3E"/>
                </a:solidFill>
                <a:latin typeface="Consolas" panose="020B0609020204030204" pitchFamily="49" charset="0"/>
              </a:rPr>
              <a:t>gridPane</a:t>
            </a:r>
            <a:r>
              <a:rPr lang="en-US" sz="1400" dirty="0">
                <a:solidFill>
                  <a:srgbClr val="000000"/>
                </a:solidFill>
                <a:latin typeface="Consolas" panose="020B0609020204030204" pitchFamily="49" charset="0"/>
              </a:rPr>
              <a:t> = </a:t>
            </a:r>
            <a:r>
              <a:rPr lang="en-US" sz="1400" b="1" dirty="0">
                <a:solidFill>
                  <a:srgbClr val="7F0055"/>
                </a:solidFill>
                <a:latin typeface="Consolas" panose="020B0609020204030204" pitchFamily="49" charset="0"/>
              </a:rPr>
              <a:t>new</a:t>
            </a: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GridPane</a:t>
            </a:r>
            <a:r>
              <a:rPr lang="en-US" sz="1400" b="1" dirty="0">
                <a:solidFill>
                  <a:srgbClr val="000000"/>
                </a:solidFill>
                <a:latin typeface="Consolas" panose="020B0609020204030204" pitchFamily="49" charset="0"/>
              </a:rPr>
              <a:t>();    </a:t>
            </a:r>
            <a:r>
              <a:rPr lang="en-US" sz="1400" dirty="0" smtClean="0">
                <a:solidFill>
                  <a:srgbClr val="3F7F5F"/>
                </a:solidFill>
                <a:latin typeface="Consolas" panose="020B0609020204030204" pitchFamily="49" charset="0"/>
              </a:rPr>
              <a:t>//</a:t>
            </a:r>
            <a:r>
              <a:rPr lang="en-US" sz="1400" dirty="0">
                <a:solidFill>
                  <a:srgbClr val="3F7F5F"/>
                </a:solidFill>
                <a:latin typeface="Consolas" panose="020B0609020204030204" pitchFamily="49" charset="0"/>
              </a:rPr>
              <a:t>Setting size for the pane </a:t>
            </a:r>
          </a:p>
          <a:p>
            <a:r>
              <a:rPr lang="en-US" sz="1400" dirty="0">
                <a:solidFill>
                  <a:srgbClr val="000000"/>
                </a:solidFill>
                <a:latin typeface="Consolas" panose="020B0609020204030204" pitchFamily="49" charset="0"/>
              </a:rPr>
              <a:t>      </a:t>
            </a:r>
            <a:r>
              <a:rPr lang="en-US" sz="1400" dirty="0" err="1">
                <a:solidFill>
                  <a:srgbClr val="6A3E3E"/>
                </a:solidFill>
                <a:latin typeface="Consolas" panose="020B0609020204030204" pitchFamily="49" charset="0"/>
              </a:rPr>
              <a:t>gridPane</a:t>
            </a:r>
            <a:r>
              <a:rPr lang="en-US" sz="1400" dirty="0" err="1">
                <a:solidFill>
                  <a:srgbClr val="000000"/>
                </a:solidFill>
                <a:latin typeface="Consolas" panose="020B0609020204030204" pitchFamily="49" charset="0"/>
              </a:rPr>
              <a:t>.setMinSize</a:t>
            </a:r>
            <a:r>
              <a:rPr lang="en-US" sz="1400" dirty="0">
                <a:solidFill>
                  <a:srgbClr val="000000"/>
                </a:solidFill>
                <a:latin typeface="Consolas" panose="020B0609020204030204" pitchFamily="49" charset="0"/>
              </a:rPr>
              <a:t>(400, 200</a:t>
            </a:r>
            <a:r>
              <a:rPr lang="en-US" sz="1400" dirty="0" smtClean="0">
                <a:solidFill>
                  <a:srgbClr val="000000"/>
                </a:solidFill>
                <a:latin typeface="Consolas" panose="020B0609020204030204" pitchFamily="49" charset="0"/>
              </a:rPr>
              <a:t>);    </a:t>
            </a:r>
            <a:r>
              <a:rPr lang="en-US" sz="1400" dirty="0">
                <a:solidFill>
                  <a:srgbClr val="3F7F5F"/>
                </a:solidFill>
                <a:latin typeface="Consolas" panose="020B0609020204030204" pitchFamily="49" charset="0"/>
              </a:rPr>
              <a:t>//Setting the padding  </a:t>
            </a:r>
          </a:p>
          <a:p>
            <a:r>
              <a:rPr lang="en-US" sz="1400" dirty="0">
                <a:solidFill>
                  <a:srgbClr val="000000"/>
                </a:solidFill>
                <a:latin typeface="Consolas" panose="020B0609020204030204" pitchFamily="49" charset="0"/>
              </a:rPr>
              <a:t>      </a:t>
            </a:r>
            <a:r>
              <a:rPr lang="en-US" sz="1400" dirty="0" err="1">
                <a:solidFill>
                  <a:srgbClr val="6A3E3E"/>
                </a:solidFill>
                <a:latin typeface="Consolas" panose="020B0609020204030204" pitchFamily="49" charset="0"/>
              </a:rPr>
              <a:t>gridPane</a:t>
            </a:r>
            <a:r>
              <a:rPr lang="en-US" sz="1400" dirty="0" err="1">
                <a:solidFill>
                  <a:srgbClr val="000000"/>
                </a:solidFill>
                <a:latin typeface="Consolas" panose="020B0609020204030204" pitchFamily="49" charset="0"/>
              </a:rPr>
              <a:t>.setPadding</a:t>
            </a:r>
            <a:r>
              <a:rPr lang="en-US" sz="1400" dirty="0">
                <a:solidFill>
                  <a:srgbClr val="000000"/>
                </a:solidFill>
                <a:latin typeface="Consolas" panose="020B0609020204030204" pitchFamily="49" charset="0"/>
              </a:rPr>
              <a:t>(</a:t>
            </a:r>
            <a:r>
              <a:rPr lang="en-US" sz="1400" b="1" dirty="0">
                <a:solidFill>
                  <a:srgbClr val="7F0055"/>
                </a:solidFill>
                <a:latin typeface="Consolas" panose="020B0609020204030204" pitchFamily="49" charset="0"/>
              </a:rPr>
              <a:t>new</a:t>
            </a:r>
            <a:r>
              <a:rPr lang="en-US" sz="1400" b="1" dirty="0">
                <a:solidFill>
                  <a:srgbClr val="000000"/>
                </a:solidFill>
                <a:latin typeface="Consolas" panose="020B0609020204030204" pitchFamily="49" charset="0"/>
              </a:rPr>
              <a:t> Insets(10, 10, 10, 10)); </a:t>
            </a:r>
            <a:r>
              <a:rPr lang="en-US" sz="1400" dirty="0" smtClean="0">
                <a:solidFill>
                  <a:srgbClr val="000000"/>
                </a:solidFill>
                <a:latin typeface="Consolas" panose="020B0609020204030204" pitchFamily="49" charset="0"/>
              </a:rPr>
              <a:t>    </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3F7F5F"/>
                </a:solidFill>
                <a:latin typeface="Consolas" panose="020B0609020204030204" pitchFamily="49" charset="0"/>
              </a:rPr>
              <a:t>//Setting the vertical and horizontal gaps between the columns </a:t>
            </a:r>
          </a:p>
          <a:p>
            <a:r>
              <a:rPr lang="en-US" sz="1400" dirty="0">
                <a:solidFill>
                  <a:srgbClr val="000000"/>
                </a:solidFill>
                <a:latin typeface="Consolas" panose="020B0609020204030204" pitchFamily="49" charset="0"/>
              </a:rPr>
              <a:t>      </a:t>
            </a:r>
            <a:r>
              <a:rPr lang="en-US" sz="1400" dirty="0" err="1">
                <a:solidFill>
                  <a:srgbClr val="6A3E3E"/>
                </a:solidFill>
                <a:latin typeface="Consolas" panose="020B0609020204030204" pitchFamily="49" charset="0"/>
              </a:rPr>
              <a:t>gridPane</a:t>
            </a:r>
            <a:r>
              <a:rPr lang="en-US" sz="1400" dirty="0" err="1">
                <a:solidFill>
                  <a:srgbClr val="000000"/>
                </a:solidFill>
                <a:latin typeface="Consolas" panose="020B0609020204030204" pitchFamily="49" charset="0"/>
              </a:rPr>
              <a:t>.setVgap</a:t>
            </a:r>
            <a:r>
              <a:rPr lang="en-US" sz="1400" dirty="0">
                <a:solidFill>
                  <a:srgbClr val="000000"/>
                </a:solidFill>
                <a:latin typeface="Consolas" panose="020B0609020204030204" pitchFamily="49" charset="0"/>
              </a:rPr>
              <a:t>(5); </a:t>
            </a:r>
            <a:r>
              <a:rPr lang="en-US" sz="1400" dirty="0" smtClean="0">
                <a:solidFill>
                  <a:srgbClr val="000000"/>
                </a:solidFill>
                <a:latin typeface="Consolas" panose="020B0609020204030204" pitchFamily="49" charset="0"/>
              </a:rPr>
              <a:t>  </a:t>
            </a:r>
            <a:r>
              <a:rPr lang="en-US" sz="1400" dirty="0" err="1">
                <a:solidFill>
                  <a:srgbClr val="6A3E3E"/>
                </a:solidFill>
                <a:latin typeface="Consolas" panose="020B0609020204030204" pitchFamily="49" charset="0"/>
              </a:rPr>
              <a:t>gridPane</a:t>
            </a:r>
            <a:r>
              <a:rPr lang="en-US" sz="1400" dirty="0" err="1">
                <a:solidFill>
                  <a:srgbClr val="000000"/>
                </a:solidFill>
                <a:latin typeface="Consolas" panose="020B0609020204030204" pitchFamily="49" charset="0"/>
              </a:rPr>
              <a:t>.setHgap</a:t>
            </a:r>
            <a:r>
              <a:rPr lang="en-US" sz="1400" dirty="0">
                <a:solidFill>
                  <a:srgbClr val="000000"/>
                </a:solidFill>
                <a:latin typeface="Consolas" panose="020B0609020204030204" pitchFamily="49" charset="0"/>
              </a:rPr>
              <a:t>(5); </a:t>
            </a:r>
            <a:r>
              <a:rPr lang="en-US" sz="1400" dirty="0" smtClean="0">
                <a:solidFill>
                  <a:srgbClr val="000000"/>
                </a:solidFill>
                <a:latin typeface="Consolas" panose="020B0609020204030204" pitchFamily="49" charset="0"/>
              </a:rPr>
              <a:t> </a:t>
            </a:r>
            <a:r>
              <a:rPr lang="en-US" sz="1400" dirty="0">
                <a:solidFill>
                  <a:srgbClr val="3F7F5F"/>
                </a:solidFill>
                <a:latin typeface="Consolas" panose="020B0609020204030204" pitchFamily="49" charset="0"/>
              </a:rPr>
              <a:t>//Setting the Grid alignment </a:t>
            </a:r>
          </a:p>
          <a:p>
            <a:r>
              <a:rPr lang="en-US" sz="1400" dirty="0">
                <a:solidFill>
                  <a:srgbClr val="000000"/>
                </a:solidFill>
                <a:latin typeface="Consolas" panose="020B0609020204030204" pitchFamily="49" charset="0"/>
              </a:rPr>
              <a:t>      </a:t>
            </a:r>
            <a:r>
              <a:rPr lang="en-US" sz="1400" dirty="0" err="1">
                <a:solidFill>
                  <a:srgbClr val="6A3E3E"/>
                </a:solidFill>
                <a:latin typeface="Consolas" panose="020B0609020204030204" pitchFamily="49" charset="0"/>
              </a:rPr>
              <a:t>gridPane</a:t>
            </a:r>
            <a:r>
              <a:rPr lang="en-US" sz="1400" dirty="0" err="1">
                <a:solidFill>
                  <a:srgbClr val="000000"/>
                </a:solidFill>
                <a:latin typeface="Consolas" panose="020B0609020204030204" pitchFamily="49" charset="0"/>
              </a:rPr>
              <a:t>.setAlignment</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Pos.</a:t>
            </a:r>
            <a:r>
              <a:rPr lang="en-US" sz="1400" b="1" i="1" dirty="0" err="1">
                <a:solidFill>
                  <a:srgbClr val="0000C0"/>
                </a:solidFill>
                <a:latin typeface="Consolas" panose="020B0609020204030204" pitchFamily="49" charset="0"/>
              </a:rPr>
              <a:t>CENTER</a:t>
            </a:r>
            <a:r>
              <a:rPr lang="en-US" sz="1400" b="1" i="1" dirty="0">
                <a:solidFill>
                  <a:srgbClr val="000000"/>
                </a:solidFill>
                <a:latin typeface="Consolas" panose="020B0609020204030204" pitchFamily="49" charset="0"/>
              </a:rPr>
              <a:t>); </a:t>
            </a:r>
            <a:r>
              <a:rPr lang="en-US" sz="1400" dirty="0" smtClean="0">
                <a:solidFill>
                  <a:srgbClr val="000000"/>
                </a:solidFill>
                <a:latin typeface="Consolas" panose="020B0609020204030204" pitchFamily="49" charset="0"/>
              </a:rPr>
              <a:t> </a:t>
            </a:r>
            <a:r>
              <a:rPr lang="en-US" sz="1400" dirty="0">
                <a:solidFill>
                  <a:srgbClr val="3F7F5F"/>
                </a:solidFill>
                <a:latin typeface="Consolas" panose="020B0609020204030204" pitchFamily="49" charset="0"/>
              </a:rPr>
              <a:t>//Arranging all the nodes in the grid </a:t>
            </a:r>
          </a:p>
          <a:p>
            <a:r>
              <a:rPr lang="en-US" sz="1400" dirty="0">
                <a:solidFill>
                  <a:srgbClr val="000000"/>
                </a:solidFill>
                <a:latin typeface="Consolas" panose="020B0609020204030204" pitchFamily="49" charset="0"/>
              </a:rPr>
              <a:t>      </a:t>
            </a:r>
            <a:r>
              <a:rPr lang="en-US" sz="1400" dirty="0" err="1">
                <a:solidFill>
                  <a:srgbClr val="6A3E3E"/>
                </a:solidFill>
                <a:latin typeface="Consolas" panose="020B0609020204030204" pitchFamily="49" charset="0"/>
              </a:rPr>
              <a:t>gridPane</a:t>
            </a:r>
            <a:r>
              <a:rPr lang="en-US" sz="1400" dirty="0" err="1">
                <a:solidFill>
                  <a:srgbClr val="000000"/>
                </a:solidFill>
                <a:latin typeface="Consolas" panose="020B0609020204030204" pitchFamily="49" charset="0"/>
              </a:rPr>
              <a:t>.add</a:t>
            </a:r>
            <a:r>
              <a:rPr lang="en-US" sz="1400" dirty="0">
                <a:solidFill>
                  <a:srgbClr val="000000"/>
                </a:solidFill>
                <a:latin typeface="Consolas" panose="020B0609020204030204" pitchFamily="49" charset="0"/>
              </a:rPr>
              <a:t>(</a:t>
            </a:r>
            <a:r>
              <a:rPr lang="en-US" sz="1400" dirty="0">
                <a:solidFill>
                  <a:srgbClr val="6A3E3E"/>
                </a:solidFill>
                <a:latin typeface="Consolas" panose="020B0609020204030204" pitchFamily="49" charset="0"/>
              </a:rPr>
              <a:t>text1</a:t>
            </a:r>
            <a:r>
              <a:rPr lang="en-US" sz="1400" dirty="0">
                <a:solidFill>
                  <a:srgbClr val="000000"/>
                </a:solidFill>
                <a:latin typeface="Consolas" panose="020B0609020204030204" pitchFamily="49" charset="0"/>
              </a:rPr>
              <a:t>, 0, 0); </a:t>
            </a:r>
            <a:r>
              <a:rPr lang="en-US" sz="1400" dirty="0" smtClean="0">
                <a:solidFill>
                  <a:srgbClr val="000000"/>
                </a:solidFill>
                <a:latin typeface="Consolas" panose="020B0609020204030204" pitchFamily="49" charset="0"/>
              </a:rPr>
              <a:t>   </a:t>
            </a:r>
            <a:r>
              <a:rPr lang="en-US" sz="1400" dirty="0" err="1">
                <a:solidFill>
                  <a:srgbClr val="6A3E3E"/>
                </a:solidFill>
                <a:latin typeface="Consolas" panose="020B0609020204030204" pitchFamily="49" charset="0"/>
              </a:rPr>
              <a:t>gridPane</a:t>
            </a:r>
            <a:r>
              <a:rPr lang="en-US" sz="1400" dirty="0" err="1">
                <a:solidFill>
                  <a:srgbClr val="000000"/>
                </a:solidFill>
                <a:latin typeface="Consolas" panose="020B0609020204030204" pitchFamily="49" charset="0"/>
              </a:rPr>
              <a:t>.add</a:t>
            </a:r>
            <a:r>
              <a:rPr lang="en-US" sz="1400" dirty="0">
                <a:solidFill>
                  <a:srgbClr val="000000"/>
                </a:solidFill>
                <a:latin typeface="Consolas" panose="020B0609020204030204" pitchFamily="49" charset="0"/>
              </a:rPr>
              <a:t>(</a:t>
            </a:r>
            <a:r>
              <a:rPr lang="en-US" sz="1400" dirty="0">
                <a:solidFill>
                  <a:srgbClr val="6A3E3E"/>
                </a:solidFill>
                <a:latin typeface="Consolas" panose="020B0609020204030204" pitchFamily="49" charset="0"/>
              </a:rPr>
              <a:t>textField1</a:t>
            </a:r>
            <a:r>
              <a:rPr lang="en-US" sz="1400" dirty="0">
                <a:solidFill>
                  <a:srgbClr val="000000"/>
                </a:solidFill>
                <a:latin typeface="Consolas" panose="020B0609020204030204" pitchFamily="49" charset="0"/>
              </a:rPr>
              <a:t>, 1, 0); </a:t>
            </a:r>
          </a:p>
          <a:p>
            <a:r>
              <a:rPr lang="en-US" sz="1400" dirty="0">
                <a:solidFill>
                  <a:srgbClr val="000000"/>
                </a:solidFill>
                <a:latin typeface="Consolas" panose="020B0609020204030204" pitchFamily="49" charset="0"/>
              </a:rPr>
              <a:t>      </a:t>
            </a:r>
            <a:r>
              <a:rPr lang="en-US" sz="1400" dirty="0" err="1">
                <a:solidFill>
                  <a:srgbClr val="6A3E3E"/>
                </a:solidFill>
                <a:latin typeface="Consolas" panose="020B0609020204030204" pitchFamily="49" charset="0"/>
              </a:rPr>
              <a:t>gridPane</a:t>
            </a:r>
            <a:r>
              <a:rPr lang="en-US" sz="1400" dirty="0" err="1">
                <a:solidFill>
                  <a:srgbClr val="000000"/>
                </a:solidFill>
                <a:latin typeface="Consolas" panose="020B0609020204030204" pitchFamily="49" charset="0"/>
              </a:rPr>
              <a:t>.add</a:t>
            </a:r>
            <a:r>
              <a:rPr lang="en-US" sz="1400" dirty="0">
                <a:solidFill>
                  <a:srgbClr val="000000"/>
                </a:solidFill>
                <a:latin typeface="Consolas" panose="020B0609020204030204" pitchFamily="49" charset="0"/>
              </a:rPr>
              <a:t>(</a:t>
            </a:r>
            <a:r>
              <a:rPr lang="en-US" sz="1400" dirty="0">
                <a:solidFill>
                  <a:srgbClr val="6A3E3E"/>
                </a:solidFill>
                <a:latin typeface="Consolas" panose="020B0609020204030204" pitchFamily="49" charset="0"/>
              </a:rPr>
              <a:t>text2</a:t>
            </a:r>
            <a:r>
              <a:rPr lang="en-US" sz="1400" dirty="0">
                <a:solidFill>
                  <a:srgbClr val="000000"/>
                </a:solidFill>
                <a:latin typeface="Consolas" panose="020B0609020204030204" pitchFamily="49" charset="0"/>
              </a:rPr>
              <a:t>, 0, 1);  </a:t>
            </a:r>
            <a:r>
              <a:rPr lang="en-US" sz="1400" dirty="0" smtClean="0">
                <a:solidFill>
                  <a:srgbClr val="000000"/>
                </a:solidFill>
                <a:latin typeface="Consolas" panose="020B0609020204030204" pitchFamily="49" charset="0"/>
              </a:rPr>
              <a:t>  </a:t>
            </a:r>
            <a:r>
              <a:rPr lang="en-US" sz="1400" dirty="0" err="1">
                <a:solidFill>
                  <a:srgbClr val="6A3E3E"/>
                </a:solidFill>
                <a:latin typeface="Consolas" panose="020B0609020204030204" pitchFamily="49" charset="0"/>
              </a:rPr>
              <a:t>gridPane</a:t>
            </a:r>
            <a:r>
              <a:rPr lang="en-US" sz="1400" dirty="0" err="1">
                <a:solidFill>
                  <a:srgbClr val="000000"/>
                </a:solidFill>
                <a:latin typeface="Consolas" panose="020B0609020204030204" pitchFamily="49" charset="0"/>
              </a:rPr>
              <a:t>.add</a:t>
            </a:r>
            <a:r>
              <a:rPr lang="en-US" sz="1400" dirty="0">
                <a:solidFill>
                  <a:srgbClr val="000000"/>
                </a:solidFill>
                <a:latin typeface="Consolas" panose="020B0609020204030204" pitchFamily="49" charset="0"/>
              </a:rPr>
              <a:t>(</a:t>
            </a:r>
            <a:r>
              <a:rPr lang="en-US" sz="1400" dirty="0">
                <a:solidFill>
                  <a:srgbClr val="6A3E3E"/>
                </a:solidFill>
                <a:latin typeface="Consolas" panose="020B0609020204030204" pitchFamily="49" charset="0"/>
              </a:rPr>
              <a:t>textField2</a:t>
            </a:r>
            <a:r>
              <a:rPr lang="en-US" sz="1400" dirty="0">
                <a:solidFill>
                  <a:srgbClr val="000000"/>
                </a:solidFill>
                <a:latin typeface="Consolas" panose="020B0609020204030204" pitchFamily="49" charset="0"/>
              </a:rPr>
              <a:t>, 1, 1); </a:t>
            </a:r>
          </a:p>
          <a:p>
            <a:r>
              <a:rPr lang="en-US" sz="1400" dirty="0">
                <a:solidFill>
                  <a:srgbClr val="000000"/>
                </a:solidFill>
                <a:latin typeface="Consolas" panose="020B0609020204030204" pitchFamily="49" charset="0"/>
              </a:rPr>
              <a:t>      </a:t>
            </a:r>
            <a:r>
              <a:rPr lang="en-US" sz="1400" dirty="0" err="1">
                <a:solidFill>
                  <a:srgbClr val="6A3E3E"/>
                </a:solidFill>
                <a:latin typeface="Consolas" panose="020B0609020204030204" pitchFamily="49" charset="0"/>
              </a:rPr>
              <a:t>gridPane</a:t>
            </a:r>
            <a:r>
              <a:rPr lang="en-US" sz="1400" dirty="0" err="1">
                <a:solidFill>
                  <a:srgbClr val="000000"/>
                </a:solidFill>
                <a:latin typeface="Consolas" panose="020B0609020204030204" pitchFamily="49" charset="0"/>
              </a:rPr>
              <a:t>.add</a:t>
            </a:r>
            <a:r>
              <a:rPr lang="en-US" sz="1400" dirty="0">
                <a:solidFill>
                  <a:srgbClr val="000000"/>
                </a:solidFill>
                <a:latin typeface="Consolas" panose="020B0609020204030204" pitchFamily="49" charset="0"/>
              </a:rPr>
              <a:t>(</a:t>
            </a:r>
            <a:r>
              <a:rPr lang="en-US" sz="1400" dirty="0">
                <a:solidFill>
                  <a:srgbClr val="6A3E3E"/>
                </a:solidFill>
                <a:latin typeface="Consolas" panose="020B0609020204030204" pitchFamily="49" charset="0"/>
              </a:rPr>
              <a:t>button1</a:t>
            </a:r>
            <a:r>
              <a:rPr lang="en-US" sz="1400" dirty="0">
                <a:solidFill>
                  <a:srgbClr val="000000"/>
                </a:solidFill>
                <a:latin typeface="Consolas" panose="020B0609020204030204" pitchFamily="49" charset="0"/>
              </a:rPr>
              <a:t>, 0, 2); </a:t>
            </a:r>
            <a:r>
              <a:rPr lang="en-US" sz="1400" dirty="0" smtClean="0">
                <a:solidFill>
                  <a:srgbClr val="000000"/>
                </a:solidFill>
                <a:latin typeface="Consolas" panose="020B0609020204030204" pitchFamily="49" charset="0"/>
              </a:rPr>
              <a:t>  </a:t>
            </a:r>
            <a:r>
              <a:rPr lang="en-US" sz="1400" dirty="0" err="1">
                <a:solidFill>
                  <a:srgbClr val="6A3E3E"/>
                </a:solidFill>
                <a:latin typeface="Consolas" panose="020B0609020204030204" pitchFamily="49" charset="0"/>
              </a:rPr>
              <a:t>gridPane</a:t>
            </a:r>
            <a:r>
              <a:rPr lang="en-US" sz="1400" dirty="0" err="1">
                <a:solidFill>
                  <a:srgbClr val="000000"/>
                </a:solidFill>
                <a:latin typeface="Consolas" panose="020B0609020204030204" pitchFamily="49" charset="0"/>
              </a:rPr>
              <a:t>.add</a:t>
            </a:r>
            <a:r>
              <a:rPr lang="en-US" sz="1400" dirty="0">
                <a:solidFill>
                  <a:srgbClr val="000000"/>
                </a:solidFill>
                <a:latin typeface="Consolas" panose="020B0609020204030204" pitchFamily="49" charset="0"/>
              </a:rPr>
              <a:t>(</a:t>
            </a:r>
            <a:r>
              <a:rPr lang="en-US" sz="1400" dirty="0">
                <a:solidFill>
                  <a:srgbClr val="6A3E3E"/>
                </a:solidFill>
                <a:latin typeface="Consolas" panose="020B0609020204030204" pitchFamily="49" charset="0"/>
              </a:rPr>
              <a:t>button2</a:t>
            </a:r>
            <a:r>
              <a:rPr lang="en-US" sz="1400" dirty="0">
                <a:solidFill>
                  <a:srgbClr val="000000"/>
                </a:solidFill>
                <a:latin typeface="Consolas" panose="020B0609020204030204" pitchFamily="49" charset="0"/>
              </a:rPr>
              <a:t>, 1, 2); </a:t>
            </a:r>
            <a:r>
              <a:rPr lang="en-US" sz="1400" dirty="0" smtClean="0">
                <a:solidFill>
                  <a:srgbClr val="000000"/>
                </a:solidFill>
                <a:latin typeface="Consolas" panose="020B0609020204030204" pitchFamily="49" charset="0"/>
              </a:rPr>
              <a:t>    </a:t>
            </a:r>
            <a:r>
              <a:rPr lang="en-US" sz="1400" dirty="0">
                <a:solidFill>
                  <a:srgbClr val="3F7F5F"/>
                </a:solidFill>
                <a:latin typeface="Consolas" panose="020B0609020204030204" pitchFamily="49" charset="0"/>
              </a:rPr>
              <a:t>//Styling nodes  </a:t>
            </a:r>
          </a:p>
          <a:p>
            <a:r>
              <a:rPr lang="en-US" sz="1400" dirty="0">
                <a:solidFill>
                  <a:srgbClr val="000000"/>
                </a:solidFill>
                <a:latin typeface="Consolas" panose="020B0609020204030204" pitchFamily="49" charset="0"/>
              </a:rPr>
              <a:t>      </a:t>
            </a:r>
            <a:r>
              <a:rPr lang="en-US" sz="1400" dirty="0">
                <a:solidFill>
                  <a:srgbClr val="6A3E3E"/>
                </a:solidFill>
                <a:latin typeface="Consolas" panose="020B0609020204030204" pitchFamily="49" charset="0"/>
              </a:rPr>
              <a:t>button1</a:t>
            </a:r>
            <a:r>
              <a:rPr lang="en-US" sz="1400" dirty="0">
                <a:solidFill>
                  <a:srgbClr val="000000"/>
                </a:solidFill>
                <a:latin typeface="Consolas" panose="020B0609020204030204" pitchFamily="49" charset="0"/>
              </a:rPr>
              <a:t>.setStyle(</a:t>
            </a:r>
            <a:r>
              <a:rPr lang="en-US" sz="1400" dirty="0">
                <a:solidFill>
                  <a:srgbClr val="2A00FF"/>
                </a:solidFill>
                <a:latin typeface="Consolas" panose="020B0609020204030204" pitchFamily="49" charset="0"/>
              </a:rPr>
              <a:t>"-</a:t>
            </a:r>
            <a:r>
              <a:rPr lang="en-US" sz="1400" dirty="0" err="1">
                <a:solidFill>
                  <a:srgbClr val="2A00FF"/>
                </a:solidFill>
                <a:latin typeface="Consolas" panose="020B0609020204030204" pitchFamily="49" charset="0"/>
              </a:rPr>
              <a:t>fx</a:t>
            </a:r>
            <a:r>
              <a:rPr lang="en-US" sz="1400" dirty="0">
                <a:solidFill>
                  <a:srgbClr val="2A00FF"/>
                </a:solidFill>
                <a:latin typeface="Consolas" panose="020B0609020204030204" pitchFamily="49" charset="0"/>
              </a:rPr>
              <a:t>-background-color: </a:t>
            </a:r>
            <a:r>
              <a:rPr lang="en-US" sz="1400" dirty="0" err="1">
                <a:solidFill>
                  <a:srgbClr val="2A00FF"/>
                </a:solidFill>
                <a:latin typeface="Consolas" panose="020B0609020204030204" pitchFamily="49" charset="0"/>
              </a:rPr>
              <a:t>darkslateblue</a:t>
            </a:r>
            <a:r>
              <a:rPr lang="en-US" sz="1400" dirty="0">
                <a:solidFill>
                  <a:srgbClr val="2A00FF"/>
                </a:solidFill>
                <a:latin typeface="Consolas" panose="020B0609020204030204" pitchFamily="49" charset="0"/>
              </a:rPr>
              <a:t>; -</a:t>
            </a:r>
            <a:r>
              <a:rPr lang="en-US" sz="1400" dirty="0" err="1">
                <a:solidFill>
                  <a:srgbClr val="2A00FF"/>
                </a:solidFill>
                <a:latin typeface="Consolas" panose="020B0609020204030204" pitchFamily="49" charset="0"/>
              </a:rPr>
              <a:t>fx</a:t>
            </a:r>
            <a:r>
              <a:rPr lang="en-US" sz="1400" dirty="0">
                <a:solidFill>
                  <a:srgbClr val="2A00FF"/>
                </a:solidFill>
                <a:latin typeface="Consolas" panose="020B0609020204030204" pitchFamily="49" charset="0"/>
              </a:rPr>
              <a:t>-text-fill: white;"</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6A3E3E"/>
                </a:solidFill>
                <a:latin typeface="Consolas" panose="020B0609020204030204" pitchFamily="49" charset="0"/>
              </a:rPr>
              <a:t>button2</a:t>
            </a:r>
            <a:r>
              <a:rPr lang="en-US" sz="1400" dirty="0">
                <a:solidFill>
                  <a:srgbClr val="000000"/>
                </a:solidFill>
                <a:latin typeface="Consolas" panose="020B0609020204030204" pitchFamily="49" charset="0"/>
              </a:rPr>
              <a:t>.setStyle(</a:t>
            </a:r>
            <a:r>
              <a:rPr lang="en-US" sz="1400" dirty="0">
                <a:solidFill>
                  <a:srgbClr val="2A00FF"/>
                </a:solidFill>
                <a:latin typeface="Consolas" panose="020B0609020204030204" pitchFamily="49" charset="0"/>
              </a:rPr>
              <a:t>"-</a:t>
            </a:r>
            <a:r>
              <a:rPr lang="en-US" sz="1400" dirty="0" err="1">
                <a:solidFill>
                  <a:srgbClr val="2A00FF"/>
                </a:solidFill>
                <a:latin typeface="Consolas" panose="020B0609020204030204" pitchFamily="49" charset="0"/>
              </a:rPr>
              <a:t>fx</a:t>
            </a:r>
            <a:r>
              <a:rPr lang="en-US" sz="1400" dirty="0">
                <a:solidFill>
                  <a:srgbClr val="2A00FF"/>
                </a:solidFill>
                <a:latin typeface="Consolas" panose="020B0609020204030204" pitchFamily="49" charset="0"/>
              </a:rPr>
              <a:t>-background-color: </a:t>
            </a:r>
            <a:r>
              <a:rPr lang="en-US" sz="1400" dirty="0" err="1">
                <a:solidFill>
                  <a:srgbClr val="2A00FF"/>
                </a:solidFill>
                <a:latin typeface="Consolas" panose="020B0609020204030204" pitchFamily="49" charset="0"/>
              </a:rPr>
              <a:t>darkslateblue</a:t>
            </a:r>
            <a:r>
              <a:rPr lang="en-US" sz="1400" dirty="0">
                <a:solidFill>
                  <a:srgbClr val="2A00FF"/>
                </a:solidFill>
                <a:latin typeface="Consolas" panose="020B0609020204030204" pitchFamily="49" charset="0"/>
              </a:rPr>
              <a:t>; -</a:t>
            </a:r>
            <a:r>
              <a:rPr lang="en-US" sz="1400" dirty="0" err="1">
                <a:solidFill>
                  <a:srgbClr val="2A00FF"/>
                </a:solidFill>
                <a:latin typeface="Consolas" panose="020B0609020204030204" pitchFamily="49" charset="0"/>
              </a:rPr>
              <a:t>fx</a:t>
            </a:r>
            <a:r>
              <a:rPr lang="en-US" sz="1400" dirty="0">
                <a:solidFill>
                  <a:srgbClr val="2A00FF"/>
                </a:solidFill>
                <a:latin typeface="Consolas" panose="020B0609020204030204" pitchFamily="49" charset="0"/>
              </a:rPr>
              <a:t>-text-fill: white</a:t>
            </a:r>
            <a:r>
              <a:rPr lang="en-US" sz="1400" dirty="0" smtClean="0">
                <a:solidFill>
                  <a:srgbClr val="2A00FF"/>
                </a:solidFill>
                <a:latin typeface="Consolas" panose="020B0609020204030204" pitchFamily="49" charset="0"/>
              </a:rPr>
              <a:t>;"</a:t>
            </a:r>
            <a:r>
              <a:rPr lang="en-US" sz="1400" dirty="0" smtClean="0">
                <a:solidFill>
                  <a:srgbClr val="000000"/>
                </a:solidFill>
                <a:latin typeface="Consolas" panose="020B0609020204030204" pitchFamily="49" charset="0"/>
              </a:rPr>
              <a:t>);       </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6A3E3E"/>
                </a:solidFill>
                <a:latin typeface="Consolas" panose="020B0609020204030204" pitchFamily="49" charset="0"/>
              </a:rPr>
              <a:t>text1</a:t>
            </a:r>
            <a:r>
              <a:rPr lang="en-US" sz="1400" dirty="0">
                <a:solidFill>
                  <a:srgbClr val="000000"/>
                </a:solidFill>
                <a:latin typeface="Consolas" panose="020B0609020204030204" pitchFamily="49" charset="0"/>
              </a:rPr>
              <a:t>.setStyle(</a:t>
            </a:r>
            <a:r>
              <a:rPr lang="en-US" sz="1400" dirty="0">
                <a:solidFill>
                  <a:srgbClr val="2A00FF"/>
                </a:solidFill>
                <a:latin typeface="Consolas" panose="020B0609020204030204" pitchFamily="49" charset="0"/>
              </a:rPr>
              <a:t>"-</a:t>
            </a:r>
            <a:r>
              <a:rPr lang="en-US" sz="1400" dirty="0" err="1">
                <a:solidFill>
                  <a:srgbClr val="2A00FF"/>
                </a:solidFill>
                <a:latin typeface="Consolas" panose="020B0609020204030204" pitchFamily="49" charset="0"/>
              </a:rPr>
              <a:t>fx</a:t>
            </a:r>
            <a:r>
              <a:rPr lang="en-US" sz="1400" dirty="0">
                <a:solidFill>
                  <a:srgbClr val="2A00FF"/>
                </a:solidFill>
                <a:latin typeface="Consolas" panose="020B0609020204030204" pitchFamily="49" charset="0"/>
              </a:rPr>
              <a:t>-font: normal bold 20px 'serif' "</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6A3E3E"/>
                </a:solidFill>
                <a:latin typeface="Consolas" panose="020B0609020204030204" pitchFamily="49" charset="0"/>
              </a:rPr>
              <a:t>text2</a:t>
            </a:r>
            <a:r>
              <a:rPr lang="en-US" sz="1400" dirty="0">
                <a:solidFill>
                  <a:srgbClr val="000000"/>
                </a:solidFill>
                <a:latin typeface="Consolas" panose="020B0609020204030204" pitchFamily="49" charset="0"/>
              </a:rPr>
              <a:t>.setStyle(</a:t>
            </a:r>
            <a:r>
              <a:rPr lang="en-US" sz="1400" dirty="0">
                <a:solidFill>
                  <a:srgbClr val="2A00FF"/>
                </a:solidFill>
                <a:latin typeface="Consolas" panose="020B0609020204030204" pitchFamily="49" charset="0"/>
              </a:rPr>
              <a:t>"-</a:t>
            </a:r>
            <a:r>
              <a:rPr lang="en-US" sz="1400" dirty="0" err="1">
                <a:solidFill>
                  <a:srgbClr val="2A00FF"/>
                </a:solidFill>
                <a:latin typeface="Consolas" panose="020B0609020204030204" pitchFamily="49" charset="0"/>
              </a:rPr>
              <a:t>fx</a:t>
            </a:r>
            <a:r>
              <a:rPr lang="en-US" sz="1400" dirty="0">
                <a:solidFill>
                  <a:srgbClr val="2A00FF"/>
                </a:solidFill>
                <a:latin typeface="Consolas" panose="020B0609020204030204" pitchFamily="49" charset="0"/>
              </a:rPr>
              <a:t>-font: normal bold 20px 'serif' "</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6A3E3E"/>
                </a:solidFill>
                <a:latin typeface="Consolas" panose="020B0609020204030204" pitchFamily="49" charset="0"/>
              </a:rPr>
              <a:t>gridPane</a:t>
            </a:r>
            <a:r>
              <a:rPr lang="en-US" sz="1400" dirty="0" err="1">
                <a:solidFill>
                  <a:srgbClr val="000000"/>
                </a:solidFill>
                <a:latin typeface="Consolas" panose="020B0609020204030204" pitchFamily="49" charset="0"/>
              </a:rPr>
              <a:t>.setStyle</a:t>
            </a:r>
            <a:r>
              <a:rPr lang="en-US" sz="1400" dirty="0">
                <a:solidFill>
                  <a:srgbClr val="000000"/>
                </a:solidFill>
                <a:latin typeface="Consolas" panose="020B0609020204030204" pitchFamily="49" charset="0"/>
              </a:rPr>
              <a:t>(</a:t>
            </a:r>
            <a:r>
              <a:rPr lang="en-US" sz="1400" dirty="0">
                <a:solidFill>
                  <a:srgbClr val="2A00FF"/>
                </a:solidFill>
                <a:latin typeface="Consolas" panose="020B0609020204030204" pitchFamily="49" charset="0"/>
              </a:rPr>
              <a:t>"-</a:t>
            </a:r>
            <a:r>
              <a:rPr lang="en-US" sz="1400" dirty="0" err="1">
                <a:solidFill>
                  <a:srgbClr val="2A00FF"/>
                </a:solidFill>
                <a:latin typeface="Consolas" panose="020B0609020204030204" pitchFamily="49" charset="0"/>
              </a:rPr>
              <a:t>fx</a:t>
            </a:r>
            <a:r>
              <a:rPr lang="en-US" sz="1400" dirty="0">
                <a:solidFill>
                  <a:srgbClr val="2A00FF"/>
                </a:solidFill>
                <a:latin typeface="Consolas" panose="020B0609020204030204" pitchFamily="49" charset="0"/>
              </a:rPr>
              <a:t>-background-color: BEIGE;"</a:t>
            </a:r>
            <a:r>
              <a:rPr lang="en-US" sz="1400" dirty="0">
                <a:solidFill>
                  <a:srgbClr val="000000"/>
                </a:solidFill>
                <a:latin typeface="Consolas" panose="020B0609020204030204" pitchFamily="49" charset="0"/>
              </a:rPr>
              <a:t>); </a:t>
            </a:r>
            <a:r>
              <a:rPr lang="en-US" sz="1400" dirty="0" smtClean="0">
                <a:solidFill>
                  <a:srgbClr val="3F7F5F"/>
                </a:solidFill>
                <a:latin typeface="Consolas" panose="020B0609020204030204" pitchFamily="49" charset="0"/>
              </a:rPr>
              <a:t>// </a:t>
            </a:r>
            <a:r>
              <a:rPr lang="en-US" sz="1400" dirty="0">
                <a:solidFill>
                  <a:srgbClr val="3F7F5F"/>
                </a:solidFill>
                <a:latin typeface="Consolas" panose="020B0609020204030204" pitchFamily="49" charset="0"/>
              </a:rPr>
              <a:t>Creating a scene object </a:t>
            </a:r>
          </a:p>
          <a:p>
            <a:r>
              <a:rPr lang="en-US" sz="1400" dirty="0">
                <a:solidFill>
                  <a:srgbClr val="000000"/>
                </a:solidFill>
                <a:latin typeface="Consolas" panose="020B0609020204030204" pitchFamily="49" charset="0"/>
              </a:rPr>
              <a:t>      Scene </a:t>
            </a:r>
            <a:r>
              <a:rPr lang="en-US" sz="1400" dirty="0" err="1">
                <a:solidFill>
                  <a:srgbClr val="6A3E3E"/>
                </a:solidFill>
                <a:latin typeface="Consolas" panose="020B0609020204030204" pitchFamily="49" charset="0"/>
              </a:rPr>
              <a:t>scene</a:t>
            </a:r>
            <a:r>
              <a:rPr lang="en-US" sz="1400" dirty="0">
                <a:solidFill>
                  <a:srgbClr val="000000"/>
                </a:solidFill>
                <a:latin typeface="Consolas" panose="020B0609020204030204" pitchFamily="49" charset="0"/>
              </a:rPr>
              <a:t> = </a:t>
            </a:r>
            <a:r>
              <a:rPr lang="en-US" sz="1400" b="1" dirty="0">
                <a:solidFill>
                  <a:srgbClr val="7F0055"/>
                </a:solidFill>
                <a:latin typeface="Consolas" panose="020B0609020204030204" pitchFamily="49" charset="0"/>
              </a:rPr>
              <a:t>new</a:t>
            </a:r>
            <a:r>
              <a:rPr lang="en-US" sz="1400" b="1" dirty="0">
                <a:solidFill>
                  <a:srgbClr val="000000"/>
                </a:solidFill>
                <a:latin typeface="Consolas" panose="020B0609020204030204" pitchFamily="49" charset="0"/>
              </a:rPr>
              <a:t> Scene(</a:t>
            </a:r>
            <a:r>
              <a:rPr lang="en-US" sz="1400" b="1" dirty="0" err="1">
                <a:solidFill>
                  <a:srgbClr val="6A3E3E"/>
                </a:solidFill>
                <a:latin typeface="Consolas" panose="020B0609020204030204" pitchFamily="49" charset="0"/>
              </a:rPr>
              <a:t>gridPane</a:t>
            </a:r>
            <a:r>
              <a:rPr lang="en-US" sz="1400" b="1" dirty="0">
                <a:solidFill>
                  <a:srgbClr val="000000"/>
                </a:solidFill>
                <a:latin typeface="Consolas" panose="020B0609020204030204" pitchFamily="49" charset="0"/>
              </a:rPr>
              <a:t>); </a:t>
            </a:r>
            <a:r>
              <a:rPr lang="en-US" sz="1400" dirty="0" smtClean="0">
                <a:solidFill>
                  <a:srgbClr val="000000"/>
                </a:solidFill>
                <a:latin typeface="Consolas" panose="020B0609020204030204" pitchFamily="49" charset="0"/>
              </a:rPr>
              <a:t>  </a:t>
            </a:r>
            <a:r>
              <a:rPr lang="en-US" sz="1400" dirty="0">
                <a:solidFill>
                  <a:srgbClr val="3F7F5F"/>
                </a:solidFill>
                <a:latin typeface="Consolas" panose="020B0609020204030204" pitchFamily="49" charset="0"/>
              </a:rPr>
              <a:t>// Setting title to the Stage   </a:t>
            </a:r>
          </a:p>
          <a:p>
            <a:r>
              <a:rPr lang="en-US" sz="1400" dirty="0">
                <a:solidFill>
                  <a:srgbClr val="000000"/>
                </a:solidFill>
                <a:latin typeface="Consolas" panose="020B0609020204030204" pitchFamily="49" charset="0"/>
              </a:rPr>
              <a:t>      </a:t>
            </a:r>
            <a:r>
              <a:rPr lang="en-US" sz="1400" dirty="0" err="1">
                <a:solidFill>
                  <a:srgbClr val="6A3E3E"/>
                </a:solidFill>
                <a:latin typeface="Consolas" panose="020B0609020204030204" pitchFamily="49" charset="0"/>
              </a:rPr>
              <a:t>stage</a:t>
            </a:r>
            <a:r>
              <a:rPr lang="en-US" sz="1400" dirty="0" err="1">
                <a:solidFill>
                  <a:srgbClr val="000000"/>
                </a:solidFill>
                <a:latin typeface="Consolas" panose="020B0609020204030204" pitchFamily="49" charset="0"/>
              </a:rPr>
              <a:t>.setTitle</a:t>
            </a:r>
            <a:r>
              <a:rPr lang="en-US" sz="1400" dirty="0">
                <a:solidFill>
                  <a:srgbClr val="000000"/>
                </a:solidFill>
                <a:latin typeface="Consolas" panose="020B0609020204030204" pitchFamily="49" charset="0"/>
              </a:rPr>
              <a:t>(</a:t>
            </a:r>
            <a:r>
              <a:rPr lang="en-US" sz="1400" dirty="0">
                <a:solidFill>
                  <a:srgbClr val="2A00FF"/>
                </a:solidFill>
                <a:latin typeface="Consolas" panose="020B0609020204030204" pitchFamily="49" charset="0"/>
              </a:rPr>
              <a:t>"CSS Example"</a:t>
            </a:r>
            <a:r>
              <a:rPr lang="en-US" sz="1400" dirty="0">
                <a:solidFill>
                  <a:srgbClr val="000000"/>
                </a:solidFill>
                <a:latin typeface="Consolas" panose="020B0609020204030204" pitchFamily="49" charset="0"/>
              </a:rPr>
              <a:t>); </a:t>
            </a:r>
            <a:r>
              <a:rPr lang="en-US" sz="1400" dirty="0" smtClean="0">
                <a:solidFill>
                  <a:srgbClr val="000000"/>
                </a:solidFill>
                <a:latin typeface="Consolas" panose="020B0609020204030204" pitchFamily="49" charset="0"/>
              </a:rPr>
              <a:t>  </a:t>
            </a:r>
            <a:r>
              <a:rPr lang="en-US" sz="1400" dirty="0">
                <a:solidFill>
                  <a:srgbClr val="3F7F5F"/>
                </a:solidFill>
                <a:latin typeface="Consolas" panose="020B0609020204030204" pitchFamily="49" charset="0"/>
              </a:rPr>
              <a:t>// Adding scene to the stage </a:t>
            </a:r>
          </a:p>
          <a:p>
            <a:r>
              <a:rPr lang="en-US" sz="1400" dirty="0">
                <a:solidFill>
                  <a:srgbClr val="000000"/>
                </a:solidFill>
                <a:latin typeface="Consolas" panose="020B0609020204030204" pitchFamily="49" charset="0"/>
              </a:rPr>
              <a:t>      </a:t>
            </a:r>
            <a:r>
              <a:rPr lang="en-US" sz="1400" dirty="0" err="1">
                <a:solidFill>
                  <a:srgbClr val="6A3E3E"/>
                </a:solidFill>
                <a:latin typeface="Consolas" panose="020B0609020204030204" pitchFamily="49" charset="0"/>
              </a:rPr>
              <a:t>stage</a:t>
            </a:r>
            <a:r>
              <a:rPr lang="en-US" sz="1400" dirty="0" err="1">
                <a:solidFill>
                  <a:srgbClr val="000000"/>
                </a:solidFill>
                <a:latin typeface="Consolas" panose="020B0609020204030204" pitchFamily="49" charset="0"/>
              </a:rPr>
              <a:t>.setScene</a:t>
            </a:r>
            <a:r>
              <a:rPr lang="en-US" sz="1400" dirty="0">
                <a:solidFill>
                  <a:srgbClr val="000000"/>
                </a:solidFill>
                <a:latin typeface="Consolas" panose="020B0609020204030204" pitchFamily="49" charset="0"/>
              </a:rPr>
              <a:t>(</a:t>
            </a:r>
            <a:r>
              <a:rPr lang="en-US" sz="1400" dirty="0">
                <a:solidFill>
                  <a:srgbClr val="6A3E3E"/>
                </a:solidFill>
                <a:latin typeface="Consolas" panose="020B0609020204030204" pitchFamily="49" charset="0"/>
              </a:rPr>
              <a:t>scene</a:t>
            </a:r>
            <a:r>
              <a:rPr lang="en-US" sz="1400" dirty="0" smtClean="0">
                <a:solidFill>
                  <a:srgbClr val="000000"/>
                </a:solidFill>
                <a:latin typeface="Consolas" panose="020B0609020204030204" pitchFamily="49" charset="0"/>
              </a:rPr>
              <a:t>);   </a:t>
            </a:r>
            <a:r>
              <a:rPr lang="en-US" sz="1400" dirty="0" err="1">
                <a:solidFill>
                  <a:srgbClr val="6A3E3E"/>
                </a:solidFill>
                <a:latin typeface="Consolas" panose="020B0609020204030204" pitchFamily="49" charset="0"/>
              </a:rPr>
              <a:t>stage</a:t>
            </a:r>
            <a:r>
              <a:rPr lang="en-US" sz="1400" dirty="0" err="1">
                <a:solidFill>
                  <a:srgbClr val="000000"/>
                </a:solidFill>
                <a:latin typeface="Consolas" panose="020B0609020204030204" pitchFamily="49" charset="0"/>
              </a:rPr>
              <a:t>.show</a:t>
            </a:r>
            <a:r>
              <a:rPr lang="en-US" sz="1400" dirty="0">
                <a:solidFill>
                  <a:srgbClr val="000000"/>
                </a:solidFill>
                <a:latin typeface="Consolas" panose="020B0609020204030204" pitchFamily="49" charset="0"/>
              </a:rPr>
              <a:t>(); </a:t>
            </a:r>
            <a:r>
              <a:rPr lang="en-US" sz="1400" dirty="0" smtClean="0">
                <a:solidFill>
                  <a:srgbClr val="000000"/>
                </a:solidFill>
                <a:latin typeface="Consolas" panose="020B0609020204030204" pitchFamily="49" charset="0"/>
              </a:rPr>
              <a:t> </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b="1" dirty="0">
                <a:solidFill>
                  <a:srgbClr val="7F0055"/>
                </a:solidFill>
                <a:latin typeface="Consolas" panose="020B0609020204030204" pitchFamily="49" charset="0"/>
              </a:rPr>
              <a:t>public</a:t>
            </a:r>
            <a:r>
              <a:rPr lang="en-US" sz="1400" b="1" dirty="0">
                <a:solidFill>
                  <a:srgbClr val="000000"/>
                </a:solidFill>
                <a:latin typeface="Consolas" panose="020B0609020204030204" pitchFamily="49" charset="0"/>
              </a:rPr>
              <a:t> </a:t>
            </a:r>
            <a:r>
              <a:rPr lang="en-US" sz="1400" b="1" dirty="0">
                <a:solidFill>
                  <a:srgbClr val="7F0055"/>
                </a:solidFill>
                <a:latin typeface="Consolas" panose="020B0609020204030204" pitchFamily="49" charset="0"/>
              </a:rPr>
              <a:t>static</a:t>
            </a:r>
            <a:r>
              <a:rPr lang="en-US" sz="1400" b="1" dirty="0">
                <a:solidFill>
                  <a:srgbClr val="000000"/>
                </a:solidFill>
                <a:latin typeface="Consolas" panose="020B0609020204030204" pitchFamily="49" charset="0"/>
              </a:rPr>
              <a:t> </a:t>
            </a:r>
            <a:r>
              <a:rPr lang="en-US" sz="1400" b="1" dirty="0">
                <a:solidFill>
                  <a:srgbClr val="7F0055"/>
                </a:solidFill>
                <a:latin typeface="Consolas" panose="020B0609020204030204" pitchFamily="49" charset="0"/>
              </a:rPr>
              <a:t>void</a:t>
            </a:r>
            <a:r>
              <a:rPr lang="en-US" sz="1400" b="1" dirty="0">
                <a:solidFill>
                  <a:srgbClr val="000000"/>
                </a:solidFill>
                <a:latin typeface="Consolas" panose="020B0609020204030204" pitchFamily="49" charset="0"/>
              </a:rPr>
              <a:t> main(String </a:t>
            </a:r>
            <a:r>
              <a:rPr lang="en-US" sz="1400" b="1" dirty="0" err="1">
                <a:solidFill>
                  <a:srgbClr val="6A3E3E"/>
                </a:solidFill>
                <a:latin typeface="Consolas" panose="020B0609020204030204" pitchFamily="49" charset="0"/>
              </a:rPr>
              <a:t>args</a:t>
            </a:r>
            <a:r>
              <a:rPr lang="en-US" sz="1400" b="1" dirty="0">
                <a:solidFill>
                  <a:srgbClr val="000000"/>
                </a:solidFill>
                <a:latin typeface="Consolas" panose="020B0609020204030204" pitchFamily="49" charset="0"/>
              </a:rPr>
              <a:t>[]){ </a:t>
            </a:r>
            <a:r>
              <a:rPr lang="en-US" sz="1400" b="1" dirty="0" smtClean="0">
                <a:solidFill>
                  <a:srgbClr val="000000"/>
                </a:solidFill>
                <a:latin typeface="Consolas" panose="020B0609020204030204" pitchFamily="49" charset="0"/>
              </a:rPr>
              <a:t>  </a:t>
            </a:r>
            <a:r>
              <a:rPr lang="en-US" sz="1400" i="1" dirty="0" smtClean="0">
                <a:solidFill>
                  <a:srgbClr val="000000"/>
                </a:solidFill>
                <a:latin typeface="Consolas" panose="020B0609020204030204" pitchFamily="49" charset="0"/>
              </a:rPr>
              <a:t>launch(</a:t>
            </a:r>
            <a:r>
              <a:rPr lang="en-US" sz="1400" i="1" dirty="0" err="1" smtClean="0">
                <a:solidFill>
                  <a:srgbClr val="6A3E3E"/>
                </a:solidFill>
                <a:latin typeface="Consolas" panose="020B0609020204030204" pitchFamily="49" charset="0"/>
              </a:rPr>
              <a:t>args</a:t>
            </a:r>
            <a:r>
              <a:rPr lang="en-US" sz="1400" i="1" dirty="0">
                <a:solidFill>
                  <a:srgbClr val="000000"/>
                </a:solidFill>
                <a:latin typeface="Consolas" panose="020B0609020204030204" pitchFamily="49" charset="0"/>
              </a:rPr>
              <a:t>); </a:t>
            </a:r>
            <a:r>
              <a:rPr lang="en-US" sz="1400" dirty="0" smtClean="0">
                <a:solidFill>
                  <a:srgbClr val="000000"/>
                </a:solidFill>
                <a:latin typeface="Consolas" panose="020B0609020204030204" pitchFamily="49" charset="0"/>
              </a:rPr>
              <a:t> </a:t>
            </a:r>
            <a:r>
              <a:rPr lang="en-US" sz="1400" dirty="0">
                <a:solidFill>
                  <a:srgbClr val="000000"/>
                </a:solidFill>
                <a:latin typeface="Consolas" panose="020B0609020204030204" pitchFamily="49" charset="0"/>
              </a:rPr>
              <a:t>} </a:t>
            </a:r>
            <a:r>
              <a:rPr lang="en-US" sz="1400" dirty="0" smtClean="0">
                <a:solidFill>
                  <a:srgbClr val="000000"/>
                </a:solidFill>
                <a:latin typeface="Consolas" panose="020B0609020204030204" pitchFamily="49" charset="0"/>
              </a:rPr>
              <a:t>}</a:t>
            </a:r>
            <a:endParaRPr lang="en-US" sz="1400" dirty="0"/>
          </a:p>
        </p:txBody>
      </p:sp>
      <p:pic>
        <p:nvPicPr>
          <p:cNvPr id="3" name="Picture 2"/>
          <p:cNvPicPr>
            <a:picLocks noChangeAspect="1"/>
          </p:cNvPicPr>
          <p:nvPr/>
        </p:nvPicPr>
        <p:blipFill rotWithShape="1">
          <a:blip r:embed="rId2"/>
          <a:srcRect l="35266" t="20870" r="34641" b="48212"/>
          <a:stretch/>
        </p:blipFill>
        <p:spPr>
          <a:xfrm>
            <a:off x="8281851" y="444137"/>
            <a:ext cx="3370217" cy="2090057"/>
          </a:xfrm>
          <a:prstGeom prst="rect">
            <a:avLst/>
          </a:prstGeom>
        </p:spPr>
      </p:pic>
    </p:spTree>
    <p:extLst>
      <p:ext uri="{BB962C8B-B14F-4D97-AF65-F5344CB8AC3E}">
        <p14:creationId xmlns:p14="http://schemas.microsoft.com/office/powerpoint/2010/main" val="82816478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1256" y="215933"/>
            <a:ext cx="11508377" cy="6093976"/>
          </a:xfrm>
          <a:prstGeom prst="rect">
            <a:avLst/>
          </a:prstGeom>
        </p:spPr>
        <p:txBody>
          <a:bodyPr wrap="square">
            <a:spAutoFit/>
          </a:bodyPr>
          <a:lstStyle/>
          <a:p>
            <a:r>
              <a:rPr lang="en-US" sz="3000" b="1" dirty="0"/>
              <a:t>2D Shape</a:t>
            </a:r>
          </a:p>
          <a:p>
            <a:r>
              <a:rPr lang="en-US" sz="3000" dirty="0"/>
              <a:t>In general, a 2D shape is a geometrical figure that can be drawn on the XY plane, these include Line, Rectangle, Circle, etc.</a:t>
            </a:r>
          </a:p>
          <a:p>
            <a:r>
              <a:rPr lang="en-US" sz="3000" dirty="0"/>
              <a:t>Using the JavaFX library, you can draw </a:t>
            </a:r>
          </a:p>
          <a:p>
            <a:r>
              <a:rPr lang="en-US" sz="3000" dirty="0"/>
              <a:t>Predefined shapes such as </a:t>
            </a:r>
            <a:r>
              <a:rPr lang="en-US" sz="3000" dirty="0">
                <a:solidFill>
                  <a:srgbClr val="FF0000"/>
                </a:solidFill>
              </a:rPr>
              <a:t>Line, Rectangle, Circle, Ellipse, Polygon, Polyline, Cubic Curve, Quad Curve, Arc</a:t>
            </a:r>
            <a:r>
              <a:rPr lang="en-US" sz="3000" dirty="0"/>
              <a:t>.</a:t>
            </a:r>
          </a:p>
          <a:p>
            <a:r>
              <a:rPr lang="en-US" sz="3000" dirty="0"/>
              <a:t>Path elements such as </a:t>
            </a:r>
            <a:r>
              <a:rPr lang="en-US" sz="3000" dirty="0" err="1"/>
              <a:t>MoveTO</a:t>
            </a:r>
            <a:r>
              <a:rPr lang="en-US" sz="3000" dirty="0"/>
              <a:t> Path Element, Line, Horizontal Line, Vertical Line, Cubic Curve, Quadratic Curve, Arc.</a:t>
            </a:r>
          </a:p>
          <a:p>
            <a:r>
              <a:rPr lang="en-US" sz="3000" dirty="0"/>
              <a:t>In addition to these, you can also draw a 2D shape by parsing SVG path.</a:t>
            </a:r>
          </a:p>
          <a:p>
            <a:r>
              <a:rPr lang="en-US" sz="3000" dirty="0"/>
              <a:t>Each of the above mentioned 2D shape is represented by a class and all these classes belongs to the package </a:t>
            </a:r>
            <a:r>
              <a:rPr lang="en-US" sz="3000" b="1" dirty="0" err="1"/>
              <a:t>javafx.scene.shape</a:t>
            </a:r>
            <a:r>
              <a:rPr lang="en-US" sz="3000" dirty="0"/>
              <a:t>. </a:t>
            </a:r>
            <a:endParaRPr lang="en-US" sz="3000" dirty="0" smtClean="0"/>
          </a:p>
          <a:p>
            <a:r>
              <a:rPr lang="en-US" sz="3000" dirty="0" smtClean="0"/>
              <a:t>The </a:t>
            </a:r>
            <a:r>
              <a:rPr lang="en-US" sz="3000" dirty="0"/>
              <a:t>class named </a:t>
            </a:r>
            <a:r>
              <a:rPr lang="en-US" sz="3000" b="1" dirty="0"/>
              <a:t>Shape</a:t>
            </a:r>
            <a:r>
              <a:rPr lang="en-US" sz="3000" dirty="0"/>
              <a:t> is the base class of all the 2-Dimensional shapes in JavaFX.</a:t>
            </a:r>
          </a:p>
        </p:txBody>
      </p:sp>
    </p:spTree>
    <p:extLst>
      <p:ext uri="{BB962C8B-B14F-4D97-AF65-F5344CB8AC3E}">
        <p14:creationId xmlns:p14="http://schemas.microsoft.com/office/powerpoint/2010/main" val="311493607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3955" y="140030"/>
            <a:ext cx="11011988" cy="6740307"/>
          </a:xfrm>
          <a:prstGeom prst="rect">
            <a:avLst/>
          </a:prstGeom>
        </p:spPr>
        <p:txBody>
          <a:bodyPr wrap="square">
            <a:spAutoFit/>
          </a:bodyPr>
          <a:lstStyle/>
          <a:p>
            <a:r>
              <a:rPr lang="en-US" sz="2400" b="1" dirty="0">
                <a:solidFill>
                  <a:srgbClr val="7F0055"/>
                </a:solidFill>
                <a:latin typeface="Consolas" panose="020B0609020204030204" pitchFamily="49" charset="0"/>
              </a:rPr>
              <a:t>package</a:t>
            </a:r>
            <a:r>
              <a:rPr lang="en-US" sz="2400" b="1" dirty="0">
                <a:solidFill>
                  <a:srgbClr val="000000"/>
                </a:solidFill>
                <a:latin typeface="Consolas" panose="020B0609020204030204" pitchFamily="49" charset="0"/>
              </a:rPr>
              <a:t> application</a:t>
            </a:r>
            <a:r>
              <a:rPr lang="en-US" sz="2400" b="1" dirty="0" smtClean="0">
                <a:solidFill>
                  <a:srgbClr val="000000"/>
                </a:solidFill>
                <a:latin typeface="Consolas" panose="020B0609020204030204" pitchFamily="49" charset="0"/>
              </a:rPr>
              <a:t>;</a:t>
            </a:r>
            <a:endParaRPr lang="en-US" sz="2400" b="1" dirty="0">
              <a:latin typeface="Consolas" panose="020B0609020204030204" pitchFamily="49" charset="0"/>
            </a:endParaRPr>
          </a:p>
          <a:p>
            <a:r>
              <a:rPr lang="en-US" sz="2400" b="1" dirty="0">
                <a:solidFill>
                  <a:srgbClr val="7F0055"/>
                </a:solidFill>
                <a:latin typeface="Consolas" panose="020B0609020204030204" pitchFamily="49" charset="0"/>
              </a:rPr>
              <a:t>import</a:t>
            </a:r>
            <a:r>
              <a:rPr lang="en-US" sz="2400" b="1" dirty="0">
                <a:solidFill>
                  <a:srgbClr val="000000"/>
                </a:solidFill>
                <a:latin typeface="Consolas" panose="020B0609020204030204" pitchFamily="49" charset="0"/>
              </a:rPr>
              <a:t> </a:t>
            </a:r>
            <a:r>
              <a:rPr lang="en-US" sz="2400" b="1" dirty="0" err="1">
                <a:solidFill>
                  <a:srgbClr val="000000"/>
                </a:solidFill>
                <a:latin typeface="Consolas" panose="020B0609020204030204" pitchFamily="49" charset="0"/>
              </a:rPr>
              <a:t>javafx.application.Application</a:t>
            </a:r>
            <a:r>
              <a:rPr lang="en-US" sz="2400" b="1" dirty="0">
                <a:solidFill>
                  <a:srgbClr val="000000"/>
                </a:solidFill>
                <a:latin typeface="Consolas" panose="020B0609020204030204" pitchFamily="49" charset="0"/>
              </a:rPr>
              <a:t>; </a:t>
            </a:r>
          </a:p>
          <a:p>
            <a:r>
              <a:rPr lang="en-US" sz="2400" b="1" dirty="0">
                <a:solidFill>
                  <a:srgbClr val="7F0055"/>
                </a:solidFill>
                <a:latin typeface="Consolas" panose="020B0609020204030204" pitchFamily="49" charset="0"/>
              </a:rPr>
              <a:t>import</a:t>
            </a:r>
            <a:r>
              <a:rPr lang="en-US" sz="2400" b="1" dirty="0">
                <a:solidFill>
                  <a:srgbClr val="000000"/>
                </a:solidFill>
                <a:latin typeface="Consolas" panose="020B0609020204030204" pitchFamily="49" charset="0"/>
              </a:rPr>
              <a:t> </a:t>
            </a:r>
            <a:r>
              <a:rPr lang="en-US" sz="2400" b="1" dirty="0" err="1">
                <a:solidFill>
                  <a:srgbClr val="000000"/>
                </a:solidFill>
                <a:latin typeface="Consolas" panose="020B0609020204030204" pitchFamily="49" charset="0"/>
              </a:rPr>
              <a:t>javafx.scene.Group</a:t>
            </a:r>
            <a:r>
              <a:rPr lang="en-US" sz="2400" b="1" dirty="0">
                <a:solidFill>
                  <a:srgbClr val="000000"/>
                </a:solidFill>
                <a:latin typeface="Consolas" panose="020B0609020204030204" pitchFamily="49" charset="0"/>
              </a:rPr>
              <a:t>; </a:t>
            </a:r>
          </a:p>
          <a:p>
            <a:r>
              <a:rPr lang="en-US" sz="2400" b="1" dirty="0">
                <a:solidFill>
                  <a:srgbClr val="7F0055"/>
                </a:solidFill>
                <a:latin typeface="Consolas" panose="020B0609020204030204" pitchFamily="49" charset="0"/>
              </a:rPr>
              <a:t>import</a:t>
            </a:r>
            <a:r>
              <a:rPr lang="en-US" sz="2400" b="1" dirty="0">
                <a:solidFill>
                  <a:srgbClr val="000000"/>
                </a:solidFill>
                <a:latin typeface="Consolas" panose="020B0609020204030204" pitchFamily="49" charset="0"/>
              </a:rPr>
              <a:t> </a:t>
            </a:r>
            <a:r>
              <a:rPr lang="en-US" sz="2400" b="1" dirty="0" err="1">
                <a:solidFill>
                  <a:srgbClr val="000000"/>
                </a:solidFill>
                <a:latin typeface="Consolas" panose="020B0609020204030204" pitchFamily="49" charset="0"/>
              </a:rPr>
              <a:t>javafx.scene.Scene</a:t>
            </a:r>
            <a:r>
              <a:rPr lang="en-US" sz="2400" b="1" dirty="0">
                <a:solidFill>
                  <a:srgbClr val="000000"/>
                </a:solidFill>
                <a:latin typeface="Consolas" panose="020B0609020204030204" pitchFamily="49" charset="0"/>
              </a:rPr>
              <a:t>; </a:t>
            </a:r>
          </a:p>
          <a:p>
            <a:r>
              <a:rPr lang="en-US" sz="2400" b="1" dirty="0">
                <a:solidFill>
                  <a:srgbClr val="7F0055"/>
                </a:solidFill>
                <a:latin typeface="Consolas" panose="020B0609020204030204" pitchFamily="49" charset="0"/>
              </a:rPr>
              <a:t>import</a:t>
            </a:r>
            <a:r>
              <a:rPr lang="en-US" sz="2400" b="1" dirty="0">
                <a:solidFill>
                  <a:srgbClr val="000000"/>
                </a:solidFill>
                <a:latin typeface="Consolas" panose="020B0609020204030204" pitchFamily="49" charset="0"/>
              </a:rPr>
              <a:t> </a:t>
            </a:r>
            <a:r>
              <a:rPr lang="en-US" sz="2400" b="1" dirty="0" err="1">
                <a:solidFill>
                  <a:srgbClr val="000000"/>
                </a:solidFill>
                <a:latin typeface="Consolas" panose="020B0609020204030204" pitchFamily="49" charset="0"/>
              </a:rPr>
              <a:t>javafx.scene.shape.Line</a:t>
            </a:r>
            <a:r>
              <a:rPr lang="en-US" sz="2400" b="1" dirty="0">
                <a:solidFill>
                  <a:srgbClr val="000000"/>
                </a:solidFill>
                <a:latin typeface="Consolas" panose="020B0609020204030204" pitchFamily="49" charset="0"/>
              </a:rPr>
              <a:t>; </a:t>
            </a:r>
          </a:p>
          <a:p>
            <a:r>
              <a:rPr lang="en-US" sz="2400" b="1" dirty="0">
                <a:solidFill>
                  <a:srgbClr val="7F0055"/>
                </a:solidFill>
                <a:latin typeface="Consolas" panose="020B0609020204030204" pitchFamily="49" charset="0"/>
              </a:rPr>
              <a:t>import</a:t>
            </a:r>
            <a:r>
              <a:rPr lang="en-US" sz="2400" b="1" dirty="0">
                <a:solidFill>
                  <a:srgbClr val="000000"/>
                </a:solidFill>
                <a:latin typeface="Consolas" panose="020B0609020204030204" pitchFamily="49" charset="0"/>
              </a:rPr>
              <a:t> </a:t>
            </a:r>
            <a:r>
              <a:rPr lang="en-US" sz="2400" b="1" dirty="0" err="1">
                <a:solidFill>
                  <a:srgbClr val="000000"/>
                </a:solidFill>
                <a:latin typeface="Consolas" panose="020B0609020204030204" pitchFamily="49" charset="0"/>
              </a:rPr>
              <a:t>javafx.stage.Stage</a:t>
            </a:r>
            <a:r>
              <a:rPr lang="en-US" sz="2400" b="1" dirty="0">
                <a:solidFill>
                  <a:srgbClr val="000000"/>
                </a:solidFill>
                <a:latin typeface="Consolas" panose="020B0609020204030204" pitchFamily="49" charset="0"/>
              </a:rPr>
              <a:t>; </a:t>
            </a:r>
          </a:p>
          <a:p>
            <a:r>
              <a:rPr lang="en-US" sz="2400" b="1" dirty="0">
                <a:solidFill>
                  <a:srgbClr val="7F0055"/>
                </a:solidFill>
                <a:latin typeface="Consolas" panose="020B0609020204030204" pitchFamily="49" charset="0"/>
              </a:rPr>
              <a:t>public</a:t>
            </a:r>
            <a:r>
              <a:rPr lang="en-US" sz="2400" b="1" dirty="0">
                <a:solidFill>
                  <a:srgbClr val="000000"/>
                </a:solidFill>
                <a:latin typeface="Consolas" panose="020B0609020204030204" pitchFamily="49" charset="0"/>
              </a:rPr>
              <a:t> </a:t>
            </a:r>
            <a:r>
              <a:rPr lang="en-US" sz="2400" b="1" dirty="0">
                <a:solidFill>
                  <a:srgbClr val="7F0055"/>
                </a:solidFill>
                <a:latin typeface="Consolas" panose="020B0609020204030204" pitchFamily="49" charset="0"/>
              </a:rPr>
              <a:t>class</a:t>
            </a:r>
            <a:r>
              <a:rPr lang="en-US" sz="2400" b="1" dirty="0">
                <a:solidFill>
                  <a:srgbClr val="000000"/>
                </a:solidFill>
                <a:latin typeface="Consolas" panose="020B0609020204030204" pitchFamily="49" charset="0"/>
              </a:rPr>
              <a:t> Main </a:t>
            </a:r>
            <a:r>
              <a:rPr lang="en-US" sz="2400" b="1" dirty="0">
                <a:solidFill>
                  <a:srgbClr val="FF0000"/>
                </a:solidFill>
                <a:latin typeface="Consolas" panose="020B0609020204030204" pitchFamily="49" charset="0"/>
              </a:rPr>
              <a:t>extends Application</a:t>
            </a:r>
            <a:r>
              <a:rPr lang="en-US" sz="2400" b="1" dirty="0">
                <a:solidFill>
                  <a:srgbClr val="000000"/>
                </a:solidFill>
                <a:latin typeface="Consolas" panose="020B0609020204030204" pitchFamily="49" charset="0"/>
              </a:rPr>
              <a:t>{ </a:t>
            </a:r>
            <a:r>
              <a:rPr lang="en-US" sz="2400" b="1" dirty="0">
                <a:solidFill>
                  <a:srgbClr val="646464"/>
                </a:solidFill>
                <a:latin typeface="Consolas" panose="020B0609020204030204" pitchFamily="49" charset="0"/>
              </a:rPr>
              <a:t>@Override</a:t>
            </a:r>
          </a:p>
          <a:p>
            <a:r>
              <a:rPr lang="en-US" sz="2400" b="1" dirty="0">
                <a:solidFill>
                  <a:srgbClr val="000000"/>
                </a:solidFill>
                <a:latin typeface="Consolas" panose="020B0609020204030204" pitchFamily="49" charset="0"/>
              </a:rPr>
              <a:t>   </a:t>
            </a:r>
            <a:r>
              <a:rPr lang="en-US" sz="2400" b="1" dirty="0">
                <a:solidFill>
                  <a:srgbClr val="7F0055"/>
                </a:solidFill>
                <a:latin typeface="Consolas" panose="020B0609020204030204" pitchFamily="49" charset="0"/>
              </a:rPr>
              <a:t>public</a:t>
            </a:r>
            <a:r>
              <a:rPr lang="en-US" sz="2400" b="1" dirty="0">
                <a:solidFill>
                  <a:srgbClr val="000000"/>
                </a:solidFill>
                <a:latin typeface="Consolas" panose="020B0609020204030204" pitchFamily="49" charset="0"/>
              </a:rPr>
              <a:t> </a:t>
            </a:r>
            <a:r>
              <a:rPr lang="en-US" sz="2400" b="1" dirty="0">
                <a:solidFill>
                  <a:srgbClr val="7F0055"/>
                </a:solidFill>
                <a:latin typeface="Consolas" panose="020B0609020204030204" pitchFamily="49" charset="0"/>
              </a:rPr>
              <a:t>void</a:t>
            </a:r>
            <a:r>
              <a:rPr lang="en-US" sz="2400" b="1" dirty="0">
                <a:solidFill>
                  <a:srgbClr val="000000"/>
                </a:solidFill>
                <a:latin typeface="Consolas" panose="020B0609020204030204" pitchFamily="49" charset="0"/>
              </a:rPr>
              <a:t> </a:t>
            </a:r>
            <a:r>
              <a:rPr lang="en-US" sz="2400" b="1" dirty="0">
                <a:solidFill>
                  <a:srgbClr val="FF0000"/>
                </a:solidFill>
                <a:latin typeface="Consolas" panose="020B0609020204030204" pitchFamily="49" charset="0"/>
              </a:rPr>
              <a:t>start(Stage stage</a:t>
            </a:r>
            <a:r>
              <a:rPr lang="en-US" sz="2400" b="1" dirty="0">
                <a:solidFill>
                  <a:srgbClr val="000000"/>
                </a:solidFill>
                <a:latin typeface="Consolas" panose="020B0609020204030204" pitchFamily="49" charset="0"/>
              </a:rPr>
              <a:t>) { </a:t>
            </a:r>
          </a:p>
          <a:p>
            <a:r>
              <a:rPr lang="en-US" sz="2400" b="1" dirty="0">
                <a:solidFill>
                  <a:srgbClr val="000000"/>
                </a:solidFill>
                <a:latin typeface="Consolas" panose="020B0609020204030204" pitchFamily="49" charset="0"/>
              </a:rPr>
              <a:t>      Line </a:t>
            </a:r>
            <a:r>
              <a:rPr lang="en-US" sz="2400" b="1" dirty="0" err="1">
                <a:solidFill>
                  <a:srgbClr val="6A3E3E"/>
                </a:solidFill>
                <a:latin typeface="Consolas" panose="020B0609020204030204" pitchFamily="49" charset="0"/>
              </a:rPr>
              <a:t>line</a:t>
            </a:r>
            <a:r>
              <a:rPr lang="en-US" sz="2400" b="1" dirty="0">
                <a:solidFill>
                  <a:srgbClr val="000000"/>
                </a:solidFill>
                <a:latin typeface="Consolas" panose="020B0609020204030204" pitchFamily="49" charset="0"/>
              </a:rPr>
              <a:t> = </a:t>
            </a:r>
            <a:r>
              <a:rPr lang="en-US" sz="2400" b="1" dirty="0">
                <a:solidFill>
                  <a:srgbClr val="FF0000"/>
                </a:solidFill>
                <a:latin typeface="Consolas" panose="020B0609020204030204" pitchFamily="49" charset="0"/>
              </a:rPr>
              <a:t>new</a:t>
            </a:r>
            <a:r>
              <a:rPr lang="en-US" sz="2400" b="1" dirty="0">
                <a:solidFill>
                  <a:srgbClr val="000000"/>
                </a:solidFill>
                <a:latin typeface="Consolas" panose="020B0609020204030204" pitchFamily="49" charset="0"/>
              </a:rPr>
              <a:t> Line(); </a:t>
            </a:r>
          </a:p>
          <a:p>
            <a:r>
              <a:rPr lang="en-US" sz="2400" b="1" dirty="0">
                <a:solidFill>
                  <a:srgbClr val="000000"/>
                </a:solidFill>
                <a:latin typeface="Consolas" panose="020B0609020204030204" pitchFamily="49" charset="0"/>
              </a:rPr>
              <a:t>      </a:t>
            </a:r>
            <a:r>
              <a:rPr lang="en-US" sz="2400" b="1" dirty="0" err="1">
                <a:solidFill>
                  <a:srgbClr val="FF0000"/>
                </a:solidFill>
                <a:latin typeface="Consolas" panose="020B0609020204030204" pitchFamily="49" charset="0"/>
              </a:rPr>
              <a:t>line</a:t>
            </a:r>
            <a:r>
              <a:rPr lang="en-US" sz="2400" b="1" dirty="0" err="1">
                <a:solidFill>
                  <a:srgbClr val="000000"/>
                </a:solidFill>
                <a:latin typeface="Consolas" panose="020B0609020204030204" pitchFamily="49" charset="0"/>
              </a:rPr>
              <a:t>.setStartX</a:t>
            </a:r>
            <a:r>
              <a:rPr lang="en-US" sz="2400" b="1" dirty="0">
                <a:solidFill>
                  <a:srgbClr val="000000"/>
                </a:solidFill>
                <a:latin typeface="Consolas" panose="020B0609020204030204" pitchFamily="49" charset="0"/>
              </a:rPr>
              <a:t>(100.0);     </a:t>
            </a:r>
            <a:r>
              <a:rPr lang="en-US" sz="2400" b="1" dirty="0" err="1" smtClean="0">
                <a:solidFill>
                  <a:srgbClr val="FF0000"/>
                </a:solidFill>
                <a:latin typeface="Consolas" panose="020B0609020204030204" pitchFamily="49" charset="0"/>
              </a:rPr>
              <a:t>line</a:t>
            </a:r>
            <a:r>
              <a:rPr lang="en-US" sz="2400" b="1" dirty="0" err="1" smtClean="0">
                <a:solidFill>
                  <a:srgbClr val="000000"/>
                </a:solidFill>
                <a:latin typeface="Consolas" panose="020B0609020204030204" pitchFamily="49" charset="0"/>
              </a:rPr>
              <a:t>.setStartY</a:t>
            </a:r>
            <a:r>
              <a:rPr lang="en-US" sz="2400" b="1" dirty="0" smtClean="0">
                <a:solidFill>
                  <a:srgbClr val="000000"/>
                </a:solidFill>
                <a:latin typeface="Consolas" panose="020B0609020204030204" pitchFamily="49" charset="0"/>
              </a:rPr>
              <a:t>(150.0</a:t>
            </a:r>
            <a:r>
              <a:rPr lang="en-US" sz="2400" b="1" dirty="0">
                <a:solidFill>
                  <a:srgbClr val="000000"/>
                </a:solidFill>
                <a:latin typeface="Consolas" panose="020B0609020204030204" pitchFamily="49" charset="0"/>
              </a:rPr>
              <a:t>); </a:t>
            </a:r>
          </a:p>
          <a:p>
            <a:r>
              <a:rPr lang="en-US" sz="2400" b="1" dirty="0">
                <a:solidFill>
                  <a:srgbClr val="000000"/>
                </a:solidFill>
                <a:latin typeface="Consolas" panose="020B0609020204030204" pitchFamily="49" charset="0"/>
              </a:rPr>
              <a:t>      </a:t>
            </a:r>
            <a:r>
              <a:rPr lang="en-US" sz="2400" b="1" dirty="0" err="1">
                <a:solidFill>
                  <a:srgbClr val="FF0000"/>
                </a:solidFill>
                <a:latin typeface="Consolas" panose="020B0609020204030204" pitchFamily="49" charset="0"/>
              </a:rPr>
              <a:t>line</a:t>
            </a:r>
            <a:r>
              <a:rPr lang="en-US" sz="2400" b="1" dirty="0" err="1">
                <a:solidFill>
                  <a:srgbClr val="000000"/>
                </a:solidFill>
                <a:latin typeface="Consolas" panose="020B0609020204030204" pitchFamily="49" charset="0"/>
              </a:rPr>
              <a:t>.setEndX</a:t>
            </a:r>
            <a:r>
              <a:rPr lang="en-US" sz="2400" b="1" dirty="0">
                <a:solidFill>
                  <a:srgbClr val="000000"/>
                </a:solidFill>
                <a:latin typeface="Consolas" panose="020B0609020204030204" pitchFamily="49" charset="0"/>
              </a:rPr>
              <a:t>(500.0);       </a:t>
            </a:r>
            <a:r>
              <a:rPr lang="en-US" sz="2400" b="1" dirty="0" err="1">
                <a:solidFill>
                  <a:srgbClr val="FF0000"/>
                </a:solidFill>
                <a:latin typeface="Consolas" panose="020B0609020204030204" pitchFamily="49" charset="0"/>
              </a:rPr>
              <a:t>line</a:t>
            </a:r>
            <a:r>
              <a:rPr lang="en-US" sz="2400" b="1" dirty="0" err="1">
                <a:solidFill>
                  <a:srgbClr val="000000"/>
                </a:solidFill>
                <a:latin typeface="Consolas" panose="020B0609020204030204" pitchFamily="49" charset="0"/>
              </a:rPr>
              <a:t>.setEndY</a:t>
            </a:r>
            <a:r>
              <a:rPr lang="en-US" sz="2400" b="1" dirty="0">
                <a:solidFill>
                  <a:srgbClr val="000000"/>
                </a:solidFill>
                <a:latin typeface="Consolas" panose="020B0609020204030204" pitchFamily="49" charset="0"/>
              </a:rPr>
              <a:t>(150.0); </a:t>
            </a:r>
          </a:p>
          <a:p>
            <a:r>
              <a:rPr lang="en-US" sz="2400" b="1" dirty="0">
                <a:solidFill>
                  <a:srgbClr val="000000"/>
                </a:solidFill>
                <a:latin typeface="Consolas" panose="020B0609020204030204" pitchFamily="49" charset="0"/>
              </a:rPr>
              <a:t>      Group </a:t>
            </a:r>
            <a:r>
              <a:rPr lang="en-US" sz="2400" b="1" dirty="0">
                <a:solidFill>
                  <a:srgbClr val="FF0000"/>
                </a:solidFill>
                <a:latin typeface="Consolas" panose="020B0609020204030204" pitchFamily="49" charset="0"/>
              </a:rPr>
              <a:t>root</a:t>
            </a:r>
            <a:r>
              <a:rPr lang="en-US" sz="2400" b="1" dirty="0">
                <a:solidFill>
                  <a:srgbClr val="000000"/>
                </a:solidFill>
                <a:latin typeface="Consolas" panose="020B0609020204030204" pitchFamily="49" charset="0"/>
              </a:rPr>
              <a:t> = </a:t>
            </a:r>
            <a:r>
              <a:rPr lang="en-US" sz="2400" b="1" dirty="0">
                <a:solidFill>
                  <a:srgbClr val="7F0055"/>
                </a:solidFill>
                <a:latin typeface="Consolas" panose="020B0609020204030204" pitchFamily="49" charset="0"/>
              </a:rPr>
              <a:t>new</a:t>
            </a:r>
            <a:r>
              <a:rPr lang="en-US" sz="2400" b="1" dirty="0">
                <a:solidFill>
                  <a:srgbClr val="000000"/>
                </a:solidFill>
                <a:latin typeface="Consolas" panose="020B0609020204030204" pitchFamily="49" charset="0"/>
              </a:rPr>
              <a:t> Group(</a:t>
            </a:r>
            <a:r>
              <a:rPr lang="en-US" sz="2400" b="1" dirty="0">
                <a:solidFill>
                  <a:srgbClr val="FF0000"/>
                </a:solidFill>
                <a:latin typeface="Consolas" panose="020B0609020204030204" pitchFamily="49" charset="0"/>
              </a:rPr>
              <a:t>line</a:t>
            </a:r>
            <a:r>
              <a:rPr lang="en-US" sz="2400" b="1" dirty="0">
                <a:solidFill>
                  <a:srgbClr val="000000"/>
                </a:solidFill>
                <a:latin typeface="Consolas" panose="020B0609020204030204" pitchFamily="49" charset="0"/>
              </a:rPr>
              <a:t>); </a:t>
            </a:r>
          </a:p>
          <a:p>
            <a:r>
              <a:rPr lang="nn-NO" sz="2400" b="1" dirty="0">
                <a:solidFill>
                  <a:srgbClr val="000000"/>
                </a:solidFill>
                <a:latin typeface="Consolas" panose="020B0609020204030204" pitchFamily="49" charset="0"/>
              </a:rPr>
              <a:t>      Scene </a:t>
            </a:r>
            <a:r>
              <a:rPr lang="nn-NO" sz="2400" b="1" dirty="0">
                <a:solidFill>
                  <a:srgbClr val="6A3E3E"/>
                </a:solidFill>
                <a:latin typeface="Consolas" panose="020B0609020204030204" pitchFamily="49" charset="0"/>
              </a:rPr>
              <a:t>scene</a:t>
            </a:r>
            <a:r>
              <a:rPr lang="nn-NO" sz="2400" b="1" dirty="0">
                <a:solidFill>
                  <a:srgbClr val="000000"/>
                </a:solidFill>
                <a:latin typeface="Consolas" panose="020B0609020204030204" pitchFamily="49" charset="0"/>
              </a:rPr>
              <a:t> = </a:t>
            </a:r>
            <a:r>
              <a:rPr lang="nn-NO" sz="2400" b="1" dirty="0">
                <a:solidFill>
                  <a:srgbClr val="FF0000"/>
                </a:solidFill>
                <a:latin typeface="Consolas" panose="020B0609020204030204" pitchFamily="49" charset="0"/>
              </a:rPr>
              <a:t>new</a:t>
            </a:r>
            <a:r>
              <a:rPr lang="nn-NO" sz="2400" b="1" dirty="0">
                <a:solidFill>
                  <a:srgbClr val="000000"/>
                </a:solidFill>
                <a:latin typeface="Consolas" panose="020B0609020204030204" pitchFamily="49" charset="0"/>
              </a:rPr>
              <a:t> Scene(</a:t>
            </a:r>
            <a:r>
              <a:rPr lang="nn-NO" sz="2400" b="1" dirty="0">
                <a:solidFill>
                  <a:srgbClr val="6A3E3E"/>
                </a:solidFill>
                <a:latin typeface="Consolas" panose="020B0609020204030204" pitchFamily="49" charset="0"/>
              </a:rPr>
              <a:t>root</a:t>
            </a:r>
            <a:r>
              <a:rPr lang="nn-NO" sz="2400" b="1" dirty="0">
                <a:solidFill>
                  <a:srgbClr val="000000"/>
                </a:solidFill>
                <a:latin typeface="Consolas" panose="020B0609020204030204" pitchFamily="49" charset="0"/>
              </a:rPr>
              <a:t>, 600, 300); </a:t>
            </a:r>
          </a:p>
          <a:p>
            <a:r>
              <a:rPr lang="en-US" sz="2400" b="1" dirty="0">
                <a:solidFill>
                  <a:srgbClr val="000000"/>
                </a:solidFill>
                <a:latin typeface="Consolas" panose="020B0609020204030204" pitchFamily="49" charset="0"/>
              </a:rPr>
              <a:t>       </a:t>
            </a:r>
            <a:r>
              <a:rPr lang="en-US" sz="2400" b="1" dirty="0" err="1">
                <a:solidFill>
                  <a:srgbClr val="6A3E3E"/>
                </a:solidFill>
                <a:latin typeface="Consolas" panose="020B0609020204030204" pitchFamily="49" charset="0"/>
              </a:rPr>
              <a:t>stage</a:t>
            </a:r>
            <a:r>
              <a:rPr lang="en-US" sz="2400" b="1" dirty="0" err="1">
                <a:solidFill>
                  <a:srgbClr val="000000"/>
                </a:solidFill>
                <a:latin typeface="Consolas" panose="020B0609020204030204" pitchFamily="49" charset="0"/>
              </a:rPr>
              <a:t>.setTitle</a:t>
            </a:r>
            <a:r>
              <a:rPr lang="en-US" sz="2400" b="1" dirty="0">
                <a:solidFill>
                  <a:srgbClr val="000000"/>
                </a:solidFill>
                <a:latin typeface="Consolas" panose="020B0609020204030204" pitchFamily="49" charset="0"/>
              </a:rPr>
              <a:t>(</a:t>
            </a:r>
            <a:r>
              <a:rPr lang="en-US" sz="2400" b="1" dirty="0">
                <a:solidFill>
                  <a:srgbClr val="2A00FF"/>
                </a:solidFill>
                <a:latin typeface="Consolas" panose="020B0609020204030204" pitchFamily="49" charset="0"/>
              </a:rPr>
              <a:t>"Sample application"</a:t>
            </a:r>
            <a:r>
              <a:rPr lang="en-US" sz="2400" b="1" dirty="0">
                <a:solidFill>
                  <a:srgbClr val="000000"/>
                </a:solidFill>
                <a:latin typeface="Consolas" panose="020B0609020204030204" pitchFamily="49" charset="0"/>
              </a:rPr>
              <a:t>); </a:t>
            </a:r>
          </a:p>
          <a:p>
            <a:r>
              <a:rPr lang="en-US" sz="2400" b="1" dirty="0">
                <a:solidFill>
                  <a:srgbClr val="000000"/>
                </a:solidFill>
                <a:latin typeface="Consolas" panose="020B0609020204030204" pitchFamily="49" charset="0"/>
              </a:rPr>
              <a:t>       </a:t>
            </a:r>
            <a:r>
              <a:rPr lang="en-US" sz="2400" b="1" dirty="0" err="1">
                <a:solidFill>
                  <a:srgbClr val="FF0000"/>
                </a:solidFill>
                <a:latin typeface="Consolas" panose="020B0609020204030204" pitchFamily="49" charset="0"/>
              </a:rPr>
              <a:t>stage.setScene</a:t>
            </a:r>
            <a:r>
              <a:rPr lang="en-US" sz="2400" b="1" dirty="0">
                <a:solidFill>
                  <a:srgbClr val="FF0000"/>
                </a:solidFill>
                <a:latin typeface="Consolas" panose="020B0609020204030204" pitchFamily="49" charset="0"/>
              </a:rPr>
              <a:t>(scene); </a:t>
            </a:r>
          </a:p>
          <a:p>
            <a:r>
              <a:rPr lang="en-US" sz="2400" b="1" dirty="0">
                <a:solidFill>
                  <a:srgbClr val="FF0000"/>
                </a:solidFill>
                <a:latin typeface="Consolas" panose="020B0609020204030204" pitchFamily="49" charset="0"/>
              </a:rPr>
              <a:t>        </a:t>
            </a:r>
            <a:r>
              <a:rPr lang="en-US" sz="2400" b="1" dirty="0" err="1">
                <a:solidFill>
                  <a:srgbClr val="FF0000"/>
                </a:solidFill>
                <a:latin typeface="Consolas" panose="020B0609020204030204" pitchFamily="49" charset="0"/>
              </a:rPr>
              <a:t>stage.show</a:t>
            </a:r>
            <a:r>
              <a:rPr lang="en-US" sz="2400" b="1" dirty="0">
                <a:solidFill>
                  <a:srgbClr val="FF0000"/>
                </a:solidFill>
                <a:latin typeface="Consolas" panose="020B0609020204030204" pitchFamily="49" charset="0"/>
              </a:rPr>
              <a:t>();    </a:t>
            </a:r>
            <a:r>
              <a:rPr lang="en-US" sz="2400" b="1" dirty="0">
                <a:solidFill>
                  <a:srgbClr val="000000"/>
                </a:solidFill>
                <a:latin typeface="Consolas" panose="020B0609020204030204" pitchFamily="49" charset="0"/>
              </a:rPr>
              <a:t>}      </a:t>
            </a:r>
          </a:p>
          <a:p>
            <a:r>
              <a:rPr lang="en-US" sz="2400" b="1" dirty="0">
                <a:solidFill>
                  <a:srgbClr val="000000"/>
                </a:solidFill>
                <a:latin typeface="Consolas" panose="020B0609020204030204" pitchFamily="49" charset="0"/>
              </a:rPr>
              <a:t>   </a:t>
            </a:r>
            <a:r>
              <a:rPr lang="en-US" sz="2400" b="1" dirty="0">
                <a:solidFill>
                  <a:srgbClr val="7F0055"/>
                </a:solidFill>
                <a:latin typeface="Consolas" panose="020B0609020204030204" pitchFamily="49" charset="0"/>
              </a:rPr>
              <a:t>public</a:t>
            </a:r>
            <a:r>
              <a:rPr lang="en-US" sz="2400" b="1" dirty="0">
                <a:solidFill>
                  <a:srgbClr val="000000"/>
                </a:solidFill>
                <a:latin typeface="Consolas" panose="020B0609020204030204" pitchFamily="49" charset="0"/>
              </a:rPr>
              <a:t> </a:t>
            </a:r>
            <a:r>
              <a:rPr lang="en-US" sz="2400" b="1" dirty="0">
                <a:solidFill>
                  <a:srgbClr val="7F0055"/>
                </a:solidFill>
                <a:latin typeface="Consolas" panose="020B0609020204030204" pitchFamily="49" charset="0"/>
              </a:rPr>
              <a:t>static</a:t>
            </a:r>
            <a:r>
              <a:rPr lang="en-US" sz="2400" b="1" dirty="0">
                <a:solidFill>
                  <a:srgbClr val="000000"/>
                </a:solidFill>
                <a:latin typeface="Consolas" panose="020B0609020204030204" pitchFamily="49" charset="0"/>
              </a:rPr>
              <a:t> </a:t>
            </a:r>
            <a:r>
              <a:rPr lang="en-US" sz="2400" b="1" dirty="0">
                <a:solidFill>
                  <a:srgbClr val="7F0055"/>
                </a:solidFill>
                <a:latin typeface="Consolas" panose="020B0609020204030204" pitchFamily="49" charset="0"/>
              </a:rPr>
              <a:t>void</a:t>
            </a:r>
            <a:r>
              <a:rPr lang="en-US" sz="2400" b="1" dirty="0">
                <a:solidFill>
                  <a:srgbClr val="000000"/>
                </a:solidFill>
                <a:latin typeface="Consolas" panose="020B0609020204030204" pitchFamily="49" charset="0"/>
              </a:rPr>
              <a:t> main(String </a:t>
            </a:r>
            <a:r>
              <a:rPr lang="en-US" sz="2400" b="1" dirty="0" err="1">
                <a:solidFill>
                  <a:srgbClr val="6A3E3E"/>
                </a:solidFill>
                <a:latin typeface="Consolas" panose="020B0609020204030204" pitchFamily="49" charset="0"/>
              </a:rPr>
              <a:t>args</a:t>
            </a:r>
            <a:r>
              <a:rPr lang="en-US" sz="2400" b="1" dirty="0">
                <a:solidFill>
                  <a:srgbClr val="000000"/>
                </a:solidFill>
                <a:latin typeface="Consolas" panose="020B0609020204030204" pitchFamily="49" charset="0"/>
              </a:rPr>
              <a:t>[]){ </a:t>
            </a:r>
          </a:p>
          <a:p>
            <a:r>
              <a:rPr lang="en-US" sz="2400" b="1" dirty="0">
                <a:solidFill>
                  <a:srgbClr val="000000"/>
                </a:solidFill>
                <a:latin typeface="Consolas" panose="020B0609020204030204" pitchFamily="49" charset="0"/>
              </a:rPr>
              <a:t>      </a:t>
            </a:r>
            <a:r>
              <a:rPr lang="en-US" sz="2400" b="1" i="1" dirty="0">
                <a:solidFill>
                  <a:srgbClr val="000000"/>
                </a:solidFill>
                <a:latin typeface="Consolas" panose="020B0609020204030204" pitchFamily="49" charset="0"/>
              </a:rPr>
              <a:t>launch(</a:t>
            </a:r>
            <a:r>
              <a:rPr lang="en-US" sz="2400" b="1" i="1" dirty="0" err="1">
                <a:solidFill>
                  <a:srgbClr val="6A3E3E"/>
                </a:solidFill>
                <a:latin typeface="Consolas" panose="020B0609020204030204" pitchFamily="49" charset="0"/>
              </a:rPr>
              <a:t>args</a:t>
            </a:r>
            <a:r>
              <a:rPr lang="en-US" sz="2400" b="1" i="1" dirty="0">
                <a:solidFill>
                  <a:srgbClr val="000000"/>
                </a:solidFill>
                <a:latin typeface="Consolas" panose="020B0609020204030204" pitchFamily="49" charset="0"/>
              </a:rPr>
              <a:t>);    } } </a:t>
            </a:r>
            <a:endParaRPr lang="en-US" sz="2400" b="1" dirty="0"/>
          </a:p>
        </p:txBody>
      </p:sp>
      <p:pic>
        <p:nvPicPr>
          <p:cNvPr id="4" name="Picture 3"/>
          <p:cNvPicPr>
            <a:picLocks noChangeAspect="1"/>
          </p:cNvPicPr>
          <p:nvPr/>
        </p:nvPicPr>
        <p:blipFill rotWithShape="1">
          <a:blip r:embed="rId2"/>
          <a:srcRect l="30495" t="61066" r="33917" b="24313"/>
          <a:stretch/>
        </p:blipFill>
        <p:spPr>
          <a:xfrm>
            <a:off x="8948057" y="140030"/>
            <a:ext cx="2991393" cy="836023"/>
          </a:xfrm>
          <a:prstGeom prst="rect">
            <a:avLst/>
          </a:prstGeom>
        </p:spPr>
      </p:pic>
    </p:spTree>
    <p:extLst>
      <p:ext uri="{BB962C8B-B14F-4D97-AF65-F5344CB8AC3E}">
        <p14:creationId xmlns:p14="http://schemas.microsoft.com/office/powerpoint/2010/main" val="185344322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4503" y="0"/>
            <a:ext cx="10502538" cy="6740307"/>
          </a:xfrm>
          <a:prstGeom prst="rect">
            <a:avLst/>
          </a:prstGeom>
        </p:spPr>
        <p:txBody>
          <a:bodyPr wrap="square">
            <a:spAutoFit/>
          </a:bodyPr>
          <a:lstStyle/>
          <a:p>
            <a:r>
              <a:rPr lang="en-US" sz="2400" b="1" dirty="0">
                <a:solidFill>
                  <a:srgbClr val="7F0055"/>
                </a:solidFill>
                <a:latin typeface="Consolas" panose="020B0609020204030204" pitchFamily="49" charset="0"/>
              </a:rPr>
              <a:t>package</a:t>
            </a:r>
            <a:r>
              <a:rPr lang="en-US" sz="2400" b="1" dirty="0">
                <a:solidFill>
                  <a:srgbClr val="000000"/>
                </a:solidFill>
                <a:latin typeface="Consolas" panose="020B0609020204030204" pitchFamily="49" charset="0"/>
              </a:rPr>
              <a:t> application;</a:t>
            </a:r>
          </a:p>
          <a:p>
            <a:r>
              <a:rPr lang="en-US" sz="2400" b="1" dirty="0">
                <a:solidFill>
                  <a:srgbClr val="7F0055"/>
                </a:solidFill>
                <a:latin typeface="Consolas" panose="020B0609020204030204" pitchFamily="49" charset="0"/>
              </a:rPr>
              <a:t>import</a:t>
            </a:r>
            <a:r>
              <a:rPr lang="en-US" sz="2400" b="1" dirty="0">
                <a:solidFill>
                  <a:srgbClr val="000000"/>
                </a:solidFill>
                <a:latin typeface="Consolas" panose="020B0609020204030204" pitchFamily="49" charset="0"/>
              </a:rPr>
              <a:t> </a:t>
            </a:r>
            <a:r>
              <a:rPr lang="en-US" sz="2400" b="1" dirty="0" err="1">
                <a:solidFill>
                  <a:srgbClr val="000000"/>
                </a:solidFill>
                <a:latin typeface="Consolas" panose="020B0609020204030204" pitchFamily="49" charset="0"/>
              </a:rPr>
              <a:t>javafx.application.Application</a:t>
            </a:r>
            <a:r>
              <a:rPr lang="en-US" sz="2400" b="1" dirty="0">
                <a:solidFill>
                  <a:srgbClr val="000000"/>
                </a:solidFill>
                <a:latin typeface="Consolas" panose="020B0609020204030204" pitchFamily="49" charset="0"/>
              </a:rPr>
              <a:t>; </a:t>
            </a:r>
          </a:p>
          <a:p>
            <a:r>
              <a:rPr lang="en-US" sz="2400" b="1" dirty="0">
                <a:solidFill>
                  <a:srgbClr val="7F0055"/>
                </a:solidFill>
                <a:latin typeface="Consolas" panose="020B0609020204030204" pitchFamily="49" charset="0"/>
              </a:rPr>
              <a:t>import</a:t>
            </a:r>
            <a:r>
              <a:rPr lang="en-US" sz="2400" b="1" dirty="0">
                <a:solidFill>
                  <a:srgbClr val="000000"/>
                </a:solidFill>
                <a:latin typeface="Consolas" panose="020B0609020204030204" pitchFamily="49" charset="0"/>
              </a:rPr>
              <a:t> </a:t>
            </a:r>
            <a:r>
              <a:rPr lang="en-US" sz="2400" b="1" dirty="0" err="1">
                <a:solidFill>
                  <a:srgbClr val="000000"/>
                </a:solidFill>
                <a:latin typeface="Consolas" panose="020B0609020204030204" pitchFamily="49" charset="0"/>
              </a:rPr>
              <a:t>javafx.scene.Group</a:t>
            </a:r>
            <a:r>
              <a:rPr lang="en-US" sz="2400" b="1" dirty="0">
                <a:solidFill>
                  <a:srgbClr val="000000"/>
                </a:solidFill>
                <a:latin typeface="Consolas" panose="020B0609020204030204" pitchFamily="49" charset="0"/>
              </a:rPr>
              <a:t>; </a:t>
            </a:r>
          </a:p>
          <a:p>
            <a:r>
              <a:rPr lang="en-US" sz="2400" b="1" dirty="0">
                <a:solidFill>
                  <a:srgbClr val="7F0055"/>
                </a:solidFill>
                <a:latin typeface="Consolas" panose="020B0609020204030204" pitchFamily="49" charset="0"/>
              </a:rPr>
              <a:t>import</a:t>
            </a:r>
            <a:r>
              <a:rPr lang="en-US" sz="2400" b="1" dirty="0">
                <a:solidFill>
                  <a:srgbClr val="000000"/>
                </a:solidFill>
                <a:latin typeface="Consolas" panose="020B0609020204030204" pitchFamily="49" charset="0"/>
              </a:rPr>
              <a:t> </a:t>
            </a:r>
            <a:r>
              <a:rPr lang="en-US" sz="2400" b="1" dirty="0" err="1">
                <a:solidFill>
                  <a:srgbClr val="000000"/>
                </a:solidFill>
                <a:latin typeface="Consolas" panose="020B0609020204030204" pitchFamily="49" charset="0"/>
              </a:rPr>
              <a:t>javafx.scene.Scene</a:t>
            </a:r>
            <a:r>
              <a:rPr lang="en-US" sz="2400" b="1" dirty="0">
                <a:solidFill>
                  <a:srgbClr val="000000"/>
                </a:solidFill>
                <a:latin typeface="Consolas" panose="020B0609020204030204" pitchFamily="49" charset="0"/>
              </a:rPr>
              <a:t>; </a:t>
            </a:r>
          </a:p>
          <a:p>
            <a:r>
              <a:rPr lang="en-US" sz="2400" b="1" dirty="0">
                <a:solidFill>
                  <a:srgbClr val="7F0055"/>
                </a:solidFill>
                <a:latin typeface="Consolas" panose="020B0609020204030204" pitchFamily="49" charset="0"/>
              </a:rPr>
              <a:t>import</a:t>
            </a:r>
            <a:r>
              <a:rPr lang="en-US" sz="2400" b="1" dirty="0">
                <a:solidFill>
                  <a:srgbClr val="000000"/>
                </a:solidFill>
                <a:latin typeface="Consolas" panose="020B0609020204030204" pitchFamily="49" charset="0"/>
              </a:rPr>
              <a:t> </a:t>
            </a:r>
            <a:r>
              <a:rPr lang="en-US" sz="2400" b="1" dirty="0" err="1">
                <a:solidFill>
                  <a:srgbClr val="000000"/>
                </a:solidFill>
                <a:latin typeface="Consolas" panose="020B0609020204030204" pitchFamily="49" charset="0"/>
              </a:rPr>
              <a:t>javafx.stage.Stage</a:t>
            </a:r>
            <a:r>
              <a:rPr lang="en-US" sz="2400" b="1" dirty="0">
                <a:solidFill>
                  <a:srgbClr val="000000"/>
                </a:solidFill>
                <a:latin typeface="Consolas" panose="020B0609020204030204" pitchFamily="49" charset="0"/>
              </a:rPr>
              <a:t>; </a:t>
            </a:r>
          </a:p>
          <a:p>
            <a:r>
              <a:rPr lang="en-US" sz="2400" b="1" dirty="0">
                <a:solidFill>
                  <a:srgbClr val="7F0055"/>
                </a:solidFill>
                <a:latin typeface="Consolas" panose="020B0609020204030204" pitchFamily="49" charset="0"/>
              </a:rPr>
              <a:t>import</a:t>
            </a:r>
            <a:r>
              <a:rPr lang="en-US" sz="2400" b="1" dirty="0">
                <a:solidFill>
                  <a:srgbClr val="000000"/>
                </a:solidFill>
                <a:latin typeface="Consolas" panose="020B0609020204030204" pitchFamily="49" charset="0"/>
              </a:rPr>
              <a:t> </a:t>
            </a:r>
            <a:r>
              <a:rPr lang="en-US" sz="2400" b="1" dirty="0" err="1">
                <a:solidFill>
                  <a:srgbClr val="000000"/>
                </a:solidFill>
                <a:latin typeface="Consolas" panose="020B0609020204030204" pitchFamily="49" charset="0"/>
              </a:rPr>
              <a:t>javafx.scene.shape.Circle</a:t>
            </a:r>
            <a:r>
              <a:rPr lang="en-US" sz="2400" b="1" dirty="0">
                <a:solidFill>
                  <a:srgbClr val="000000"/>
                </a:solidFill>
                <a:latin typeface="Consolas" panose="020B0609020204030204" pitchFamily="49" charset="0"/>
              </a:rPr>
              <a:t>;          </a:t>
            </a:r>
          </a:p>
          <a:p>
            <a:r>
              <a:rPr lang="en-US" sz="2400" b="1" dirty="0">
                <a:solidFill>
                  <a:srgbClr val="7F0055"/>
                </a:solidFill>
                <a:latin typeface="Consolas" panose="020B0609020204030204" pitchFamily="49" charset="0"/>
              </a:rPr>
              <a:t>public</a:t>
            </a:r>
            <a:r>
              <a:rPr lang="en-US" sz="2400" b="1" dirty="0">
                <a:solidFill>
                  <a:srgbClr val="000000"/>
                </a:solidFill>
                <a:latin typeface="Consolas" panose="020B0609020204030204" pitchFamily="49" charset="0"/>
              </a:rPr>
              <a:t> </a:t>
            </a:r>
            <a:r>
              <a:rPr lang="en-US" sz="2400" b="1" dirty="0">
                <a:solidFill>
                  <a:srgbClr val="7F0055"/>
                </a:solidFill>
                <a:latin typeface="Consolas" panose="020B0609020204030204" pitchFamily="49" charset="0"/>
              </a:rPr>
              <a:t>class</a:t>
            </a:r>
            <a:r>
              <a:rPr lang="en-US" sz="2400" b="1" dirty="0">
                <a:solidFill>
                  <a:srgbClr val="000000"/>
                </a:solidFill>
                <a:latin typeface="Consolas" panose="020B0609020204030204" pitchFamily="49" charset="0"/>
              </a:rPr>
              <a:t> Main </a:t>
            </a:r>
            <a:r>
              <a:rPr lang="en-US" sz="2400" b="1" dirty="0">
                <a:solidFill>
                  <a:srgbClr val="FF0000"/>
                </a:solidFill>
                <a:latin typeface="Consolas" panose="020B0609020204030204" pitchFamily="49" charset="0"/>
              </a:rPr>
              <a:t>extends Application </a:t>
            </a:r>
            <a:r>
              <a:rPr lang="en-US" sz="2400" b="1" dirty="0">
                <a:solidFill>
                  <a:srgbClr val="000000"/>
                </a:solidFill>
                <a:latin typeface="Consolas" panose="020B0609020204030204" pitchFamily="49" charset="0"/>
              </a:rPr>
              <a:t>{ </a:t>
            </a:r>
          </a:p>
          <a:p>
            <a:r>
              <a:rPr lang="en-US" sz="2400" dirty="0">
                <a:solidFill>
                  <a:srgbClr val="000000"/>
                </a:solidFill>
                <a:latin typeface="Consolas" panose="020B0609020204030204" pitchFamily="49" charset="0"/>
              </a:rPr>
              <a:t>   </a:t>
            </a:r>
            <a:r>
              <a:rPr lang="en-US" sz="2400" dirty="0">
                <a:solidFill>
                  <a:srgbClr val="646464"/>
                </a:solidFill>
                <a:latin typeface="Consolas" panose="020B0609020204030204" pitchFamily="49" charset="0"/>
              </a:rPr>
              <a:t>@Override</a:t>
            </a:r>
            <a:r>
              <a:rPr lang="en-US" sz="2400" dirty="0">
                <a:solidFill>
                  <a:srgbClr val="000000"/>
                </a:solidFill>
                <a:latin typeface="Consolas" panose="020B0609020204030204" pitchFamily="49" charset="0"/>
              </a:rPr>
              <a:t> </a:t>
            </a:r>
          </a:p>
          <a:p>
            <a:r>
              <a:rPr lang="en-US" sz="2400" dirty="0">
                <a:solidFill>
                  <a:srgbClr val="000000"/>
                </a:solidFill>
                <a:latin typeface="Consolas" panose="020B0609020204030204" pitchFamily="49" charset="0"/>
              </a:rPr>
              <a:t>   </a:t>
            </a:r>
            <a:r>
              <a:rPr lang="en-US" sz="2400" b="1" dirty="0">
                <a:solidFill>
                  <a:srgbClr val="7F0055"/>
                </a:solidFill>
                <a:latin typeface="Consolas" panose="020B0609020204030204" pitchFamily="49" charset="0"/>
              </a:rPr>
              <a:t>public</a:t>
            </a:r>
            <a:r>
              <a:rPr lang="en-US" sz="2400" b="1" dirty="0">
                <a:solidFill>
                  <a:srgbClr val="000000"/>
                </a:solidFill>
                <a:latin typeface="Consolas" panose="020B0609020204030204" pitchFamily="49" charset="0"/>
              </a:rPr>
              <a:t> </a:t>
            </a:r>
            <a:r>
              <a:rPr lang="en-US" sz="2400" b="1" dirty="0">
                <a:solidFill>
                  <a:srgbClr val="7F0055"/>
                </a:solidFill>
                <a:latin typeface="Consolas" panose="020B0609020204030204" pitchFamily="49" charset="0"/>
              </a:rPr>
              <a:t>void</a:t>
            </a:r>
            <a:r>
              <a:rPr lang="en-US" sz="2400" b="1" dirty="0">
                <a:solidFill>
                  <a:srgbClr val="000000"/>
                </a:solidFill>
                <a:latin typeface="Consolas" panose="020B0609020204030204" pitchFamily="49" charset="0"/>
              </a:rPr>
              <a:t> </a:t>
            </a:r>
            <a:r>
              <a:rPr lang="en-US" sz="2400" b="1" dirty="0">
                <a:solidFill>
                  <a:srgbClr val="FF0000"/>
                </a:solidFill>
                <a:latin typeface="Consolas" panose="020B0609020204030204" pitchFamily="49" charset="0"/>
              </a:rPr>
              <a:t>start(Stage stage) </a:t>
            </a:r>
            <a:r>
              <a:rPr lang="en-US" sz="2400" b="1" dirty="0">
                <a:solidFill>
                  <a:srgbClr val="000000"/>
                </a:solidFill>
                <a:latin typeface="Consolas" panose="020B0609020204030204" pitchFamily="49" charset="0"/>
              </a:rPr>
              <a:t>{       </a:t>
            </a:r>
            <a:r>
              <a:rPr lang="en-US" sz="2400" b="1" dirty="0">
                <a:solidFill>
                  <a:srgbClr val="3F7F5F"/>
                </a:solidFill>
                <a:latin typeface="Consolas" panose="020B0609020204030204" pitchFamily="49" charset="0"/>
              </a:rPr>
              <a:t>//Drawing a Circle </a:t>
            </a:r>
          </a:p>
          <a:p>
            <a:r>
              <a:rPr lang="en-US" sz="2400" dirty="0">
                <a:solidFill>
                  <a:srgbClr val="000000"/>
                </a:solidFill>
                <a:latin typeface="Consolas" panose="020B0609020204030204" pitchFamily="49" charset="0"/>
              </a:rPr>
              <a:t>      Circle </a:t>
            </a:r>
            <a:r>
              <a:rPr lang="en-US" sz="2400" dirty="0" err="1">
                <a:solidFill>
                  <a:srgbClr val="6A3E3E"/>
                </a:solidFill>
                <a:latin typeface="Consolas" panose="020B0609020204030204" pitchFamily="49" charset="0"/>
              </a:rPr>
              <a:t>circle</a:t>
            </a:r>
            <a:r>
              <a:rPr lang="en-US" sz="2400" dirty="0">
                <a:solidFill>
                  <a:srgbClr val="000000"/>
                </a:solidFill>
                <a:latin typeface="Consolas" panose="020B0609020204030204" pitchFamily="49" charset="0"/>
              </a:rPr>
              <a:t> = </a:t>
            </a:r>
            <a:r>
              <a:rPr lang="en-US" sz="2400" b="1" dirty="0">
                <a:solidFill>
                  <a:srgbClr val="FF0000"/>
                </a:solidFill>
                <a:latin typeface="Consolas" panose="020B0609020204030204" pitchFamily="49" charset="0"/>
              </a:rPr>
              <a:t>new</a:t>
            </a:r>
            <a:r>
              <a:rPr lang="en-US" sz="2400" b="1" dirty="0">
                <a:solidFill>
                  <a:srgbClr val="000000"/>
                </a:solidFill>
                <a:latin typeface="Consolas" panose="020B0609020204030204" pitchFamily="49" charset="0"/>
              </a:rPr>
              <a:t> Circle();          </a:t>
            </a:r>
          </a:p>
          <a:p>
            <a:r>
              <a:rPr lang="en-US" sz="2400" dirty="0" err="1" smtClean="0">
                <a:solidFill>
                  <a:srgbClr val="6A3E3E"/>
                </a:solidFill>
                <a:latin typeface="Consolas" panose="020B0609020204030204" pitchFamily="49" charset="0"/>
              </a:rPr>
              <a:t>circle</a:t>
            </a:r>
            <a:r>
              <a:rPr lang="en-US" sz="2400" dirty="0" err="1" smtClean="0">
                <a:solidFill>
                  <a:srgbClr val="000000"/>
                </a:solidFill>
                <a:latin typeface="Consolas" panose="020B0609020204030204" pitchFamily="49" charset="0"/>
              </a:rPr>
              <a:t>.setCenterX</a:t>
            </a:r>
            <a:r>
              <a:rPr lang="en-US" sz="2400" dirty="0" smtClean="0">
                <a:solidFill>
                  <a:srgbClr val="000000"/>
                </a:solidFill>
                <a:latin typeface="Consolas" panose="020B0609020204030204" pitchFamily="49" charset="0"/>
              </a:rPr>
              <a:t>(300.0f);</a:t>
            </a:r>
            <a:r>
              <a:rPr lang="en-US" sz="2400" dirty="0" err="1" smtClean="0">
                <a:solidFill>
                  <a:srgbClr val="6A3E3E"/>
                </a:solidFill>
                <a:latin typeface="Consolas" panose="020B0609020204030204" pitchFamily="49" charset="0"/>
              </a:rPr>
              <a:t>circle</a:t>
            </a:r>
            <a:r>
              <a:rPr lang="en-US" sz="2400" dirty="0" err="1" smtClean="0">
                <a:solidFill>
                  <a:srgbClr val="000000"/>
                </a:solidFill>
                <a:latin typeface="Consolas" panose="020B0609020204030204" pitchFamily="49" charset="0"/>
              </a:rPr>
              <a:t>.setCenterY</a:t>
            </a:r>
            <a:r>
              <a:rPr lang="en-US" sz="2400" dirty="0" smtClean="0">
                <a:solidFill>
                  <a:srgbClr val="000000"/>
                </a:solidFill>
                <a:latin typeface="Consolas" panose="020B0609020204030204" pitchFamily="49" charset="0"/>
              </a:rPr>
              <a:t>(135.0f</a:t>
            </a:r>
            <a:r>
              <a:rPr lang="en-US" sz="2400" dirty="0">
                <a:solidFill>
                  <a:srgbClr val="000000"/>
                </a:solidFill>
                <a:latin typeface="Consolas" panose="020B0609020204030204" pitchFamily="49" charset="0"/>
              </a:rPr>
              <a:t>);  </a:t>
            </a:r>
            <a:r>
              <a:rPr lang="en-US" sz="2400" dirty="0" err="1">
                <a:solidFill>
                  <a:srgbClr val="6A3E3E"/>
                </a:solidFill>
                <a:latin typeface="Consolas" panose="020B0609020204030204" pitchFamily="49" charset="0"/>
              </a:rPr>
              <a:t>circle</a:t>
            </a:r>
            <a:r>
              <a:rPr lang="en-US" sz="2400" dirty="0" err="1">
                <a:solidFill>
                  <a:srgbClr val="000000"/>
                </a:solidFill>
                <a:latin typeface="Consolas" panose="020B0609020204030204" pitchFamily="49" charset="0"/>
              </a:rPr>
              <a:t>.setRadius</a:t>
            </a:r>
            <a:r>
              <a:rPr lang="en-US" sz="2400" dirty="0">
                <a:solidFill>
                  <a:srgbClr val="000000"/>
                </a:solidFill>
                <a:latin typeface="Consolas" panose="020B0609020204030204" pitchFamily="49" charset="0"/>
              </a:rPr>
              <a:t>(100.0f); </a:t>
            </a:r>
          </a:p>
          <a:p>
            <a:r>
              <a:rPr lang="en-US" sz="2400" dirty="0">
                <a:solidFill>
                  <a:srgbClr val="000000"/>
                </a:solidFill>
                <a:latin typeface="Consolas" panose="020B0609020204030204" pitchFamily="49" charset="0"/>
              </a:rPr>
              <a:t>       Group </a:t>
            </a:r>
            <a:r>
              <a:rPr lang="en-US" sz="2400" dirty="0">
                <a:solidFill>
                  <a:srgbClr val="6A3E3E"/>
                </a:solidFill>
                <a:latin typeface="Consolas" panose="020B0609020204030204" pitchFamily="49" charset="0"/>
              </a:rPr>
              <a:t>root</a:t>
            </a:r>
            <a:r>
              <a:rPr lang="en-US" sz="2400" dirty="0">
                <a:solidFill>
                  <a:srgbClr val="000000"/>
                </a:solidFill>
                <a:latin typeface="Consolas" panose="020B0609020204030204" pitchFamily="49" charset="0"/>
              </a:rPr>
              <a:t> = </a:t>
            </a:r>
            <a:r>
              <a:rPr lang="en-US" sz="2400" b="1" dirty="0">
                <a:solidFill>
                  <a:srgbClr val="7F0055"/>
                </a:solidFill>
                <a:latin typeface="Consolas" panose="020B0609020204030204" pitchFamily="49" charset="0"/>
              </a:rPr>
              <a:t>new</a:t>
            </a:r>
            <a:r>
              <a:rPr lang="en-US" sz="2400" b="1" dirty="0">
                <a:solidFill>
                  <a:srgbClr val="000000"/>
                </a:solidFill>
                <a:latin typeface="Consolas" panose="020B0609020204030204" pitchFamily="49" charset="0"/>
              </a:rPr>
              <a:t> Group(</a:t>
            </a:r>
            <a:r>
              <a:rPr lang="en-US" sz="2400" b="1" dirty="0">
                <a:solidFill>
                  <a:srgbClr val="6A3E3E"/>
                </a:solidFill>
                <a:latin typeface="Consolas" panose="020B0609020204030204" pitchFamily="49" charset="0"/>
              </a:rPr>
              <a:t>circle</a:t>
            </a:r>
            <a:r>
              <a:rPr lang="en-US" sz="2400" b="1" dirty="0">
                <a:solidFill>
                  <a:srgbClr val="000000"/>
                </a:solidFill>
                <a:latin typeface="Consolas" panose="020B0609020204030204" pitchFamily="49" charset="0"/>
              </a:rPr>
              <a:t>); </a:t>
            </a:r>
          </a:p>
          <a:p>
            <a:r>
              <a:rPr lang="nn-NO" sz="2400" dirty="0">
                <a:solidFill>
                  <a:srgbClr val="000000"/>
                </a:solidFill>
                <a:latin typeface="Consolas" panose="020B0609020204030204" pitchFamily="49" charset="0"/>
              </a:rPr>
              <a:t>       Scene </a:t>
            </a:r>
            <a:r>
              <a:rPr lang="nn-NO" sz="2400" dirty="0">
                <a:solidFill>
                  <a:srgbClr val="6A3E3E"/>
                </a:solidFill>
                <a:latin typeface="Consolas" panose="020B0609020204030204" pitchFamily="49" charset="0"/>
              </a:rPr>
              <a:t>scene</a:t>
            </a:r>
            <a:r>
              <a:rPr lang="nn-NO" sz="2400" dirty="0">
                <a:solidFill>
                  <a:srgbClr val="000000"/>
                </a:solidFill>
                <a:latin typeface="Consolas" panose="020B0609020204030204" pitchFamily="49" charset="0"/>
              </a:rPr>
              <a:t> = </a:t>
            </a:r>
            <a:r>
              <a:rPr lang="nn-NO" sz="2400" b="1" dirty="0">
                <a:solidFill>
                  <a:srgbClr val="7F0055"/>
                </a:solidFill>
                <a:latin typeface="Consolas" panose="020B0609020204030204" pitchFamily="49" charset="0"/>
              </a:rPr>
              <a:t>new</a:t>
            </a:r>
            <a:r>
              <a:rPr lang="nn-NO" sz="2400" b="1" dirty="0">
                <a:solidFill>
                  <a:srgbClr val="000000"/>
                </a:solidFill>
                <a:latin typeface="Consolas" panose="020B0609020204030204" pitchFamily="49" charset="0"/>
              </a:rPr>
              <a:t> Scene(</a:t>
            </a:r>
            <a:r>
              <a:rPr lang="nn-NO" sz="2400" b="1" dirty="0">
                <a:solidFill>
                  <a:srgbClr val="6A3E3E"/>
                </a:solidFill>
                <a:latin typeface="Consolas" panose="020B0609020204030204" pitchFamily="49" charset="0"/>
              </a:rPr>
              <a:t>root</a:t>
            </a:r>
            <a:r>
              <a:rPr lang="nn-NO" sz="2400" b="1" dirty="0">
                <a:solidFill>
                  <a:srgbClr val="000000"/>
                </a:solidFill>
                <a:latin typeface="Consolas" panose="020B0609020204030204" pitchFamily="49" charset="0"/>
              </a:rPr>
              <a:t>, 600, 300);  </a:t>
            </a:r>
          </a:p>
          <a:p>
            <a:r>
              <a:rPr lang="en-US" sz="2400" dirty="0">
                <a:solidFill>
                  <a:srgbClr val="000000"/>
                </a:solidFill>
                <a:latin typeface="Consolas" panose="020B0609020204030204" pitchFamily="49" charset="0"/>
              </a:rPr>
              <a:t>         </a:t>
            </a:r>
            <a:r>
              <a:rPr lang="en-US" sz="2400" dirty="0" err="1">
                <a:solidFill>
                  <a:srgbClr val="6A3E3E"/>
                </a:solidFill>
                <a:latin typeface="Consolas" panose="020B0609020204030204" pitchFamily="49" charset="0"/>
              </a:rPr>
              <a:t>stage</a:t>
            </a:r>
            <a:r>
              <a:rPr lang="en-US" sz="2400" dirty="0" err="1">
                <a:solidFill>
                  <a:srgbClr val="000000"/>
                </a:solidFill>
                <a:latin typeface="Consolas" panose="020B0609020204030204" pitchFamily="49" charset="0"/>
              </a:rPr>
              <a:t>.setTitle</a:t>
            </a:r>
            <a:r>
              <a:rPr lang="en-US" sz="2400" dirty="0">
                <a:solidFill>
                  <a:srgbClr val="000000"/>
                </a:solidFill>
                <a:latin typeface="Consolas" panose="020B0609020204030204" pitchFamily="49" charset="0"/>
              </a:rPr>
              <a:t>(</a:t>
            </a:r>
            <a:r>
              <a:rPr lang="en-US" sz="2400" dirty="0">
                <a:solidFill>
                  <a:srgbClr val="2A00FF"/>
                </a:solidFill>
                <a:latin typeface="Consolas" panose="020B0609020204030204" pitchFamily="49" charset="0"/>
              </a:rPr>
              <a:t>"Drawing a Circle"</a:t>
            </a:r>
            <a:r>
              <a:rPr lang="en-US" sz="2400" dirty="0">
                <a:solidFill>
                  <a:srgbClr val="000000"/>
                </a:solidFill>
                <a:latin typeface="Consolas" panose="020B0609020204030204" pitchFamily="49" charset="0"/>
              </a:rPr>
              <a:t>); </a:t>
            </a:r>
          </a:p>
          <a:p>
            <a:r>
              <a:rPr lang="en-US" sz="2400" dirty="0">
                <a:solidFill>
                  <a:srgbClr val="000000"/>
                </a:solidFill>
                <a:latin typeface="Consolas" panose="020B0609020204030204" pitchFamily="49" charset="0"/>
              </a:rPr>
              <a:t>          </a:t>
            </a:r>
            <a:r>
              <a:rPr lang="en-US" sz="2400" dirty="0" err="1">
                <a:solidFill>
                  <a:srgbClr val="FF0000"/>
                </a:solidFill>
                <a:latin typeface="Consolas" panose="020B0609020204030204" pitchFamily="49" charset="0"/>
              </a:rPr>
              <a:t>stage.setScene</a:t>
            </a:r>
            <a:r>
              <a:rPr lang="en-US" sz="2400" dirty="0">
                <a:solidFill>
                  <a:srgbClr val="FF0000"/>
                </a:solidFill>
                <a:latin typeface="Consolas" panose="020B0609020204030204" pitchFamily="49" charset="0"/>
              </a:rPr>
              <a:t>(scene); </a:t>
            </a:r>
            <a:r>
              <a:rPr lang="en-US" sz="2400" dirty="0" err="1" smtClean="0">
                <a:solidFill>
                  <a:srgbClr val="FF0000"/>
                </a:solidFill>
                <a:latin typeface="Consolas" panose="020B0609020204030204" pitchFamily="49" charset="0"/>
              </a:rPr>
              <a:t>stage.show</a:t>
            </a:r>
            <a:r>
              <a:rPr lang="en-US" sz="2400" dirty="0" smtClean="0">
                <a:solidFill>
                  <a:srgbClr val="FF0000"/>
                </a:solidFill>
                <a:latin typeface="Consolas" panose="020B0609020204030204" pitchFamily="49" charset="0"/>
              </a:rPr>
              <a:t>();   </a:t>
            </a:r>
            <a:r>
              <a:rPr lang="en-US" sz="2400" dirty="0">
                <a:solidFill>
                  <a:srgbClr val="000000"/>
                </a:solidFill>
                <a:latin typeface="Consolas" panose="020B0609020204030204" pitchFamily="49" charset="0"/>
              </a:rPr>
              <a:t>} </a:t>
            </a:r>
          </a:p>
          <a:p>
            <a:r>
              <a:rPr lang="en-US" sz="2400" dirty="0">
                <a:solidFill>
                  <a:srgbClr val="000000"/>
                </a:solidFill>
                <a:latin typeface="Consolas" panose="020B0609020204030204" pitchFamily="49" charset="0"/>
              </a:rPr>
              <a:t>   </a:t>
            </a:r>
            <a:r>
              <a:rPr lang="en-US" sz="2400" b="1" dirty="0">
                <a:solidFill>
                  <a:srgbClr val="7F0055"/>
                </a:solidFill>
                <a:latin typeface="Consolas" panose="020B0609020204030204" pitchFamily="49" charset="0"/>
              </a:rPr>
              <a:t>public</a:t>
            </a:r>
            <a:r>
              <a:rPr lang="en-US" sz="2400" b="1" dirty="0">
                <a:solidFill>
                  <a:srgbClr val="000000"/>
                </a:solidFill>
                <a:latin typeface="Consolas" panose="020B0609020204030204" pitchFamily="49" charset="0"/>
              </a:rPr>
              <a:t> </a:t>
            </a:r>
            <a:r>
              <a:rPr lang="en-US" sz="2400" b="1" dirty="0">
                <a:solidFill>
                  <a:srgbClr val="7F0055"/>
                </a:solidFill>
                <a:latin typeface="Consolas" panose="020B0609020204030204" pitchFamily="49" charset="0"/>
              </a:rPr>
              <a:t>static</a:t>
            </a:r>
            <a:r>
              <a:rPr lang="en-US" sz="2400" b="1" dirty="0">
                <a:solidFill>
                  <a:srgbClr val="000000"/>
                </a:solidFill>
                <a:latin typeface="Consolas" panose="020B0609020204030204" pitchFamily="49" charset="0"/>
              </a:rPr>
              <a:t> </a:t>
            </a:r>
            <a:r>
              <a:rPr lang="en-US" sz="2400" b="1" dirty="0">
                <a:solidFill>
                  <a:srgbClr val="7F0055"/>
                </a:solidFill>
                <a:latin typeface="Consolas" panose="020B0609020204030204" pitchFamily="49" charset="0"/>
              </a:rPr>
              <a:t>void</a:t>
            </a:r>
            <a:r>
              <a:rPr lang="en-US" sz="2400" b="1" dirty="0">
                <a:solidFill>
                  <a:srgbClr val="000000"/>
                </a:solidFill>
                <a:latin typeface="Consolas" panose="020B0609020204030204" pitchFamily="49" charset="0"/>
              </a:rPr>
              <a:t> main(String </a:t>
            </a:r>
            <a:r>
              <a:rPr lang="en-US" sz="2400" b="1" dirty="0" err="1">
                <a:solidFill>
                  <a:srgbClr val="6A3E3E"/>
                </a:solidFill>
                <a:latin typeface="Consolas" panose="020B0609020204030204" pitchFamily="49" charset="0"/>
              </a:rPr>
              <a:t>args</a:t>
            </a:r>
            <a:r>
              <a:rPr lang="en-US" sz="2400" b="1" dirty="0">
                <a:solidFill>
                  <a:srgbClr val="000000"/>
                </a:solidFill>
                <a:latin typeface="Consolas" panose="020B0609020204030204" pitchFamily="49" charset="0"/>
              </a:rPr>
              <a:t>[]){ </a:t>
            </a:r>
          </a:p>
          <a:p>
            <a:r>
              <a:rPr lang="en-US" sz="2400" dirty="0">
                <a:solidFill>
                  <a:srgbClr val="000000"/>
                </a:solidFill>
                <a:latin typeface="Consolas" panose="020B0609020204030204" pitchFamily="49" charset="0"/>
              </a:rPr>
              <a:t>      </a:t>
            </a:r>
            <a:r>
              <a:rPr lang="en-US" sz="2400" i="1" dirty="0">
                <a:solidFill>
                  <a:srgbClr val="000000"/>
                </a:solidFill>
                <a:latin typeface="Consolas" panose="020B0609020204030204" pitchFamily="49" charset="0"/>
              </a:rPr>
              <a:t>launch(</a:t>
            </a:r>
            <a:r>
              <a:rPr lang="en-US" sz="2400" i="1" dirty="0" err="1">
                <a:solidFill>
                  <a:srgbClr val="6A3E3E"/>
                </a:solidFill>
                <a:latin typeface="Consolas" panose="020B0609020204030204" pitchFamily="49" charset="0"/>
              </a:rPr>
              <a:t>args</a:t>
            </a:r>
            <a:r>
              <a:rPr lang="en-US" sz="2400" i="1" dirty="0">
                <a:solidFill>
                  <a:srgbClr val="000000"/>
                </a:solidFill>
                <a:latin typeface="Consolas" panose="020B0609020204030204" pitchFamily="49" charset="0"/>
              </a:rPr>
              <a:t>);    } } </a:t>
            </a:r>
            <a:endParaRPr lang="en-US" sz="2400" dirty="0"/>
          </a:p>
        </p:txBody>
      </p:sp>
      <p:pic>
        <p:nvPicPr>
          <p:cNvPr id="4" name="Picture 3"/>
          <p:cNvPicPr>
            <a:picLocks noChangeAspect="1"/>
          </p:cNvPicPr>
          <p:nvPr/>
        </p:nvPicPr>
        <p:blipFill rotWithShape="1">
          <a:blip r:embed="rId2"/>
          <a:srcRect l="25656" t="29878" r="31709" b="17480"/>
          <a:stretch/>
        </p:blipFill>
        <p:spPr>
          <a:xfrm>
            <a:off x="7262948" y="378759"/>
            <a:ext cx="4323805" cy="2991394"/>
          </a:xfrm>
          <a:prstGeom prst="rect">
            <a:avLst/>
          </a:prstGeom>
        </p:spPr>
      </p:pic>
    </p:spTree>
    <p:extLst>
      <p:ext uri="{BB962C8B-B14F-4D97-AF65-F5344CB8AC3E}">
        <p14:creationId xmlns:p14="http://schemas.microsoft.com/office/powerpoint/2010/main" val="344020894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9635" y="374869"/>
            <a:ext cx="9130936" cy="6247864"/>
          </a:xfrm>
          <a:prstGeom prst="rect">
            <a:avLst/>
          </a:prstGeom>
        </p:spPr>
        <p:txBody>
          <a:bodyPr wrap="square">
            <a:spAutoFit/>
          </a:bodyPr>
          <a:lstStyle/>
          <a:p>
            <a:r>
              <a:rPr lang="en-US" sz="2000" b="1" dirty="0">
                <a:solidFill>
                  <a:srgbClr val="7F0055"/>
                </a:solidFill>
                <a:latin typeface="Consolas" panose="020B0609020204030204" pitchFamily="49" charset="0"/>
              </a:rPr>
              <a:t>package</a:t>
            </a:r>
            <a:r>
              <a:rPr lang="en-US" sz="2000" b="1" dirty="0">
                <a:solidFill>
                  <a:srgbClr val="000000"/>
                </a:solidFill>
                <a:latin typeface="Consolas" panose="020B0609020204030204" pitchFamily="49" charset="0"/>
              </a:rPr>
              <a:t> application;</a:t>
            </a:r>
          </a:p>
          <a:p>
            <a:r>
              <a:rPr lang="en-US" sz="2000" b="1" dirty="0">
                <a:solidFill>
                  <a:srgbClr val="7F0055"/>
                </a:solidFill>
                <a:latin typeface="Consolas" panose="020B0609020204030204" pitchFamily="49" charset="0"/>
              </a:rPr>
              <a:t>import</a:t>
            </a:r>
            <a:r>
              <a:rPr lang="en-US" sz="2000" b="1" dirty="0">
                <a:solidFill>
                  <a:srgbClr val="000000"/>
                </a:solidFill>
                <a:latin typeface="Consolas" panose="020B0609020204030204" pitchFamily="49" charset="0"/>
              </a:rPr>
              <a:t> </a:t>
            </a:r>
            <a:r>
              <a:rPr lang="en-US" sz="2000" b="1" dirty="0" err="1">
                <a:solidFill>
                  <a:srgbClr val="000000"/>
                </a:solidFill>
                <a:latin typeface="Consolas" panose="020B0609020204030204" pitchFamily="49" charset="0"/>
              </a:rPr>
              <a:t>javafx.application.Application</a:t>
            </a:r>
            <a:r>
              <a:rPr lang="en-US" sz="2000" b="1" dirty="0">
                <a:solidFill>
                  <a:srgbClr val="000000"/>
                </a:solidFill>
                <a:latin typeface="Consolas" panose="020B0609020204030204" pitchFamily="49" charset="0"/>
              </a:rPr>
              <a:t>; </a:t>
            </a:r>
          </a:p>
          <a:p>
            <a:r>
              <a:rPr lang="en-US" sz="2000" b="1" dirty="0">
                <a:solidFill>
                  <a:srgbClr val="7F0055"/>
                </a:solidFill>
                <a:latin typeface="Consolas" panose="020B0609020204030204" pitchFamily="49" charset="0"/>
              </a:rPr>
              <a:t>import</a:t>
            </a:r>
            <a:r>
              <a:rPr lang="en-US" sz="2000" b="1" dirty="0">
                <a:solidFill>
                  <a:srgbClr val="000000"/>
                </a:solidFill>
                <a:latin typeface="Consolas" panose="020B0609020204030204" pitchFamily="49" charset="0"/>
              </a:rPr>
              <a:t> </a:t>
            </a:r>
            <a:r>
              <a:rPr lang="en-US" sz="2000" b="1" dirty="0" err="1">
                <a:solidFill>
                  <a:srgbClr val="000000"/>
                </a:solidFill>
                <a:latin typeface="Consolas" panose="020B0609020204030204" pitchFamily="49" charset="0"/>
              </a:rPr>
              <a:t>javafx.scene.Group</a:t>
            </a:r>
            <a:r>
              <a:rPr lang="en-US" sz="2000" b="1" dirty="0">
                <a:solidFill>
                  <a:srgbClr val="000000"/>
                </a:solidFill>
                <a:latin typeface="Consolas" panose="020B0609020204030204" pitchFamily="49" charset="0"/>
              </a:rPr>
              <a:t>; </a:t>
            </a:r>
          </a:p>
          <a:p>
            <a:r>
              <a:rPr lang="en-US" sz="2000" b="1" dirty="0">
                <a:solidFill>
                  <a:srgbClr val="7F0055"/>
                </a:solidFill>
                <a:latin typeface="Consolas" panose="020B0609020204030204" pitchFamily="49" charset="0"/>
              </a:rPr>
              <a:t>import</a:t>
            </a:r>
            <a:r>
              <a:rPr lang="en-US" sz="2000" b="1" dirty="0">
                <a:solidFill>
                  <a:srgbClr val="000000"/>
                </a:solidFill>
                <a:latin typeface="Consolas" panose="020B0609020204030204" pitchFamily="49" charset="0"/>
              </a:rPr>
              <a:t> </a:t>
            </a:r>
            <a:r>
              <a:rPr lang="en-US" sz="2000" b="1" dirty="0" err="1">
                <a:solidFill>
                  <a:srgbClr val="000000"/>
                </a:solidFill>
                <a:latin typeface="Consolas" panose="020B0609020204030204" pitchFamily="49" charset="0"/>
              </a:rPr>
              <a:t>javafx.scene.Scene</a:t>
            </a:r>
            <a:r>
              <a:rPr lang="en-US" sz="2000" b="1" dirty="0">
                <a:solidFill>
                  <a:srgbClr val="000000"/>
                </a:solidFill>
                <a:latin typeface="Consolas" panose="020B0609020204030204" pitchFamily="49" charset="0"/>
              </a:rPr>
              <a:t>; </a:t>
            </a:r>
          </a:p>
          <a:p>
            <a:r>
              <a:rPr lang="en-US" sz="2000" b="1" dirty="0">
                <a:solidFill>
                  <a:srgbClr val="7F0055"/>
                </a:solidFill>
                <a:latin typeface="Consolas" panose="020B0609020204030204" pitchFamily="49" charset="0"/>
              </a:rPr>
              <a:t>import</a:t>
            </a:r>
            <a:r>
              <a:rPr lang="en-US" sz="2000" b="1" dirty="0">
                <a:solidFill>
                  <a:srgbClr val="000000"/>
                </a:solidFill>
                <a:latin typeface="Consolas" panose="020B0609020204030204" pitchFamily="49" charset="0"/>
              </a:rPr>
              <a:t> </a:t>
            </a:r>
            <a:r>
              <a:rPr lang="en-US" sz="2000" b="1" dirty="0" err="1">
                <a:solidFill>
                  <a:srgbClr val="000000"/>
                </a:solidFill>
                <a:latin typeface="Consolas" panose="020B0609020204030204" pitchFamily="49" charset="0"/>
              </a:rPr>
              <a:t>javafx.stage.Stage</a:t>
            </a:r>
            <a:r>
              <a:rPr lang="en-US" sz="2000" b="1" dirty="0">
                <a:solidFill>
                  <a:srgbClr val="000000"/>
                </a:solidFill>
                <a:latin typeface="Consolas" panose="020B0609020204030204" pitchFamily="49" charset="0"/>
              </a:rPr>
              <a:t>; </a:t>
            </a:r>
          </a:p>
          <a:p>
            <a:r>
              <a:rPr lang="en-US" sz="2000" b="1" dirty="0">
                <a:solidFill>
                  <a:srgbClr val="7F0055"/>
                </a:solidFill>
                <a:latin typeface="Consolas" panose="020B0609020204030204" pitchFamily="49" charset="0"/>
              </a:rPr>
              <a:t>import</a:t>
            </a:r>
            <a:r>
              <a:rPr lang="en-US" sz="2000" b="1" dirty="0">
                <a:solidFill>
                  <a:srgbClr val="000000"/>
                </a:solidFill>
                <a:latin typeface="Consolas" panose="020B0609020204030204" pitchFamily="49" charset="0"/>
              </a:rPr>
              <a:t> </a:t>
            </a:r>
            <a:r>
              <a:rPr lang="en-US" sz="2000" b="1" dirty="0" err="1">
                <a:solidFill>
                  <a:srgbClr val="000000"/>
                </a:solidFill>
                <a:latin typeface="Consolas" panose="020B0609020204030204" pitchFamily="49" charset="0"/>
              </a:rPr>
              <a:t>javafx.scene.shape.Rectangle</a:t>
            </a:r>
            <a:r>
              <a:rPr lang="en-US" sz="2000" b="1" dirty="0">
                <a:solidFill>
                  <a:srgbClr val="000000"/>
                </a:solidFill>
                <a:latin typeface="Consolas" panose="020B0609020204030204" pitchFamily="49" charset="0"/>
              </a:rPr>
              <a:t>;          </a:t>
            </a:r>
          </a:p>
          <a:p>
            <a:r>
              <a:rPr lang="en-US" sz="2000" b="1" dirty="0">
                <a:solidFill>
                  <a:srgbClr val="7F0055"/>
                </a:solidFill>
                <a:latin typeface="Consolas" panose="020B0609020204030204" pitchFamily="49" charset="0"/>
              </a:rPr>
              <a:t>public</a:t>
            </a:r>
            <a:r>
              <a:rPr lang="en-US" sz="2000" b="1" dirty="0">
                <a:solidFill>
                  <a:srgbClr val="000000"/>
                </a:solidFill>
                <a:latin typeface="Consolas" panose="020B0609020204030204" pitchFamily="49" charset="0"/>
              </a:rPr>
              <a:t> </a:t>
            </a:r>
            <a:r>
              <a:rPr lang="en-US" sz="2000" b="1" dirty="0">
                <a:solidFill>
                  <a:srgbClr val="7F0055"/>
                </a:solidFill>
                <a:latin typeface="Consolas" panose="020B0609020204030204" pitchFamily="49" charset="0"/>
              </a:rPr>
              <a:t>class</a:t>
            </a:r>
            <a:r>
              <a:rPr lang="en-US" sz="2000" b="1" dirty="0">
                <a:solidFill>
                  <a:srgbClr val="000000"/>
                </a:solidFill>
                <a:latin typeface="Consolas" panose="020B0609020204030204" pitchFamily="49" charset="0"/>
              </a:rPr>
              <a:t> Main </a:t>
            </a:r>
            <a:r>
              <a:rPr lang="en-US" sz="2000" b="1" dirty="0">
                <a:solidFill>
                  <a:srgbClr val="FF0000"/>
                </a:solidFill>
                <a:latin typeface="Consolas" panose="020B0609020204030204" pitchFamily="49" charset="0"/>
              </a:rPr>
              <a:t>extends Application </a:t>
            </a:r>
            <a:r>
              <a:rPr lang="en-US" sz="2000" b="1" dirty="0">
                <a:solidFill>
                  <a:srgbClr val="000000"/>
                </a:solidFill>
                <a:latin typeface="Consolas" panose="020B0609020204030204" pitchFamily="49" charset="0"/>
              </a:rPr>
              <a:t>{ </a:t>
            </a:r>
          </a:p>
          <a:p>
            <a:r>
              <a:rPr lang="en-US" sz="2000" b="1" dirty="0">
                <a:solidFill>
                  <a:srgbClr val="000000"/>
                </a:solidFill>
                <a:latin typeface="Consolas" panose="020B0609020204030204" pitchFamily="49" charset="0"/>
              </a:rPr>
              <a:t>   </a:t>
            </a:r>
            <a:r>
              <a:rPr lang="en-US" sz="2000" b="1" dirty="0">
                <a:solidFill>
                  <a:srgbClr val="FF0000"/>
                </a:solidFill>
                <a:latin typeface="Consolas" panose="020B0609020204030204" pitchFamily="49" charset="0"/>
              </a:rPr>
              <a:t>@Override </a:t>
            </a:r>
          </a:p>
          <a:p>
            <a:r>
              <a:rPr lang="en-US" sz="2000" b="1" dirty="0">
                <a:solidFill>
                  <a:srgbClr val="000000"/>
                </a:solidFill>
                <a:latin typeface="Consolas" panose="020B0609020204030204" pitchFamily="49" charset="0"/>
              </a:rPr>
              <a:t>   </a:t>
            </a:r>
            <a:r>
              <a:rPr lang="en-US" sz="2000" b="1" dirty="0">
                <a:solidFill>
                  <a:srgbClr val="7F0055"/>
                </a:solidFill>
                <a:latin typeface="Consolas" panose="020B0609020204030204" pitchFamily="49" charset="0"/>
              </a:rPr>
              <a:t>public</a:t>
            </a:r>
            <a:r>
              <a:rPr lang="en-US" sz="2000" b="1" dirty="0">
                <a:solidFill>
                  <a:srgbClr val="000000"/>
                </a:solidFill>
                <a:latin typeface="Consolas" panose="020B0609020204030204" pitchFamily="49" charset="0"/>
              </a:rPr>
              <a:t> </a:t>
            </a:r>
            <a:r>
              <a:rPr lang="en-US" sz="2000" b="1" dirty="0">
                <a:solidFill>
                  <a:srgbClr val="7F0055"/>
                </a:solidFill>
                <a:latin typeface="Consolas" panose="020B0609020204030204" pitchFamily="49" charset="0"/>
              </a:rPr>
              <a:t>void</a:t>
            </a:r>
            <a:r>
              <a:rPr lang="en-US" sz="2000" b="1" dirty="0">
                <a:solidFill>
                  <a:srgbClr val="000000"/>
                </a:solidFill>
                <a:latin typeface="Consolas" panose="020B0609020204030204" pitchFamily="49" charset="0"/>
              </a:rPr>
              <a:t> </a:t>
            </a:r>
            <a:r>
              <a:rPr lang="en-US" sz="2000" b="1" dirty="0">
                <a:solidFill>
                  <a:srgbClr val="FF0000"/>
                </a:solidFill>
                <a:latin typeface="Consolas" panose="020B0609020204030204" pitchFamily="49" charset="0"/>
              </a:rPr>
              <a:t>start(Stage stage) </a:t>
            </a:r>
            <a:r>
              <a:rPr lang="en-US" sz="2000" b="1" dirty="0">
                <a:solidFill>
                  <a:srgbClr val="000000"/>
                </a:solidFill>
                <a:latin typeface="Consolas" panose="020B0609020204030204" pitchFamily="49" charset="0"/>
              </a:rPr>
              <a:t>{         </a:t>
            </a:r>
          </a:p>
          <a:p>
            <a:r>
              <a:rPr lang="en-US" sz="2000" b="1" dirty="0">
                <a:solidFill>
                  <a:srgbClr val="000000"/>
                </a:solidFill>
                <a:latin typeface="Consolas" panose="020B0609020204030204" pitchFamily="49" charset="0"/>
              </a:rPr>
              <a:t>      Rectangle </a:t>
            </a:r>
            <a:r>
              <a:rPr lang="en-US" sz="2000" b="1" dirty="0" err="1">
                <a:solidFill>
                  <a:srgbClr val="6A3E3E"/>
                </a:solidFill>
                <a:latin typeface="Consolas" panose="020B0609020204030204" pitchFamily="49" charset="0"/>
              </a:rPr>
              <a:t>rectangle</a:t>
            </a:r>
            <a:r>
              <a:rPr lang="en-US" sz="2000" b="1" dirty="0">
                <a:solidFill>
                  <a:srgbClr val="000000"/>
                </a:solidFill>
                <a:latin typeface="Consolas" panose="020B0609020204030204" pitchFamily="49" charset="0"/>
              </a:rPr>
              <a:t> = </a:t>
            </a:r>
            <a:r>
              <a:rPr lang="en-US" sz="2000" b="1" dirty="0">
                <a:solidFill>
                  <a:srgbClr val="FF0000"/>
                </a:solidFill>
                <a:latin typeface="Consolas" panose="020B0609020204030204" pitchFamily="49" charset="0"/>
              </a:rPr>
              <a:t>new</a:t>
            </a:r>
            <a:r>
              <a:rPr lang="en-US" sz="2000" b="1" dirty="0">
                <a:solidFill>
                  <a:srgbClr val="000000"/>
                </a:solidFill>
                <a:latin typeface="Consolas" panose="020B0609020204030204" pitchFamily="49" charset="0"/>
              </a:rPr>
              <a:t> Rectangle();  </a:t>
            </a:r>
          </a:p>
          <a:p>
            <a:r>
              <a:rPr lang="en-US" sz="2000" b="1" dirty="0">
                <a:solidFill>
                  <a:srgbClr val="FF0000"/>
                </a:solidFill>
                <a:latin typeface="Consolas" panose="020B0609020204030204" pitchFamily="49" charset="0"/>
              </a:rPr>
              <a:t>      </a:t>
            </a:r>
            <a:r>
              <a:rPr lang="en-US" sz="2000" b="1" dirty="0" err="1">
                <a:solidFill>
                  <a:srgbClr val="FF0000"/>
                </a:solidFill>
                <a:latin typeface="Consolas" panose="020B0609020204030204" pitchFamily="49" charset="0"/>
              </a:rPr>
              <a:t>rectangle.setX</a:t>
            </a:r>
            <a:r>
              <a:rPr lang="en-US" sz="2000" b="1" dirty="0">
                <a:solidFill>
                  <a:srgbClr val="FF0000"/>
                </a:solidFill>
                <a:latin typeface="Consolas" panose="020B0609020204030204" pitchFamily="49" charset="0"/>
              </a:rPr>
              <a:t>(150.0f);      </a:t>
            </a:r>
            <a:r>
              <a:rPr lang="en-US" sz="2000" b="1" dirty="0" err="1">
                <a:solidFill>
                  <a:srgbClr val="FF0000"/>
                </a:solidFill>
                <a:latin typeface="Consolas" panose="020B0609020204030204" pitchFamily="49" charset="0"/>
              </a:rPr>
              <a:t>rectangle.setY</a:t>
            </a:r>
            <a:r>
              <a:rPr lang="en-US" sz="2000" b="1" dirty="0">
                <a:solidFill>
                  <a:srgbClr val="FF0000"/>
                </a:solidFill>
                <a:latin typeface="Consolas" panose="020B0609020204030204" pitchFamily="49" charset="0"/>
              </a:rPr>
              <a:t>(75.0f); </a:t>
            </a:r>
          </a:p>
          <a:p>
            <a:r>
              <a:rPr lang="en-US" sz="2000" b="1" dirty="0">
                <a:solidFill>
                  <a:srgbClr val="FF0000"/>
                </a:solidFill>
                <a:latin typeface="Consolas" panose="020B0609020204030204" pitchFamily="49" charset="0"/>
              </a:rPr>
              <a:t>      </a:t>
            </a:r>
            <a:r>
              <a:rPr lang="en-US" sz="2000" b="1" dirty="0" err="1">
                <a:solidFill>
                  <a:srgbClr val="FF0000"/>
                </a:solidFill>
                <a:latin typeface="Consolas" panose="020B0609020204030204" pitchFamily="49" charset="0"/>
              </a:rPr>
              <a:t>rectangle.setWidth</a:t>
            </a:r>
            <a:r>
              <a:rPr lang="en-US" sz="2000" b="1" dirty="0">
                <a:solidFill>
                  <a:srgbClr val="FF0000"/>
                </a:solidFill>
                <a:latin typeface="Consolas" panose="020B0609020204030204" pitchFamily="49" charset="0"/>
              </a:rPr>
              <a:t>(300.0f);  </a:t>
            </a:r>
            <a:r>
              <a:rPr lang="en-US" sz="2000" b="1" dirty="0" err="1">
                <a:solidFill>
                  <a:srgbClr val="FF0000"/>
                </a:solidFill>
                <a:latin typeface="Consolas" panose="020B0609020204030204" pitchFamily="49" charset="0"/>
              </a:rPr>
              <a:t>rectangle.setHeight</a:t>
            </a:r>
            <a:r>
              <a:rPr lang="en-US" sz="2000" b="1" dirty="0">
                <a:solidFill>
                  <a:srgbClr val="FF0000"/>
                </a:solidFill>
                <a:latin typeface="Consolas" panose="020B0609020204030204" pitchFamily="49" charset="0"/>
              </a:rPr>
              <a:t>(150.0f)</a:t>
            </a:r>
            <a:r>
              <a:rPr lang="en-US" sz="2000" b="1" dirty="0">
                <a:solidFill>
                  <a:srgbClr val="000000"/>
                </a:solidFill>
                <a:latin typeface="Consolas" panose="020B0609020204030204" pitchFamily="49" charset="0"/>
              </a:rPr>
              <a:t>; </a:t>
            </a:r>
          </a:p>
          <a:p>
            <a:r>
              <a:rPr lang="en-US" sz="2000" b="1" dirty="0">
                <a:solidFill>
                  <a:srgbClr val="000000"/>
                </a:solidFill>
                <a:latin typeface="Consolas" panose="020B0609020204030204" pitchFamily="49" charset="0"/>
              </a:rPr>
              <a:t>       </a:t>
            </a:r>
            <a:r>
              <a:rPr lang="en-US" sz="2000" b="1" dirty="0" err="1">
                <a:solidFill>
                  <a:srgbClr val="0070C0"/>
                </a:solidFill>
                <a:latin typeface="Consolas" panose="020B0609020204030204" pitchFamily="49" charset="0"/>
              </a:rPr>
              <a:t>rectangle.setArcWidth</a:t>
            </a:r>
            <a:r>
              <a:rPr lang="en-US" sz="2000" b="1" dirty="0">
                <a:solidFill>
                  <a:srgbClr val="0070C0"/>
                </a:solidFill>
                <a:latin typeface="Consolas" panose="020B0609020204030204" pitchFamily="49" charset="0"/>
              </a:rPr>
              <a:t>(30.0); </a:t>
            </a:r>
            <a:r>
              <a:rPr lang="en-US" sz="2000" b="1" dirty="0" err="1" smtClean="0">
                <a:solidFill>
                  <a:srgbClr val="0070C0"/>
                </a:solidFill>
                <a:latin typeface="Consolas" panose="020B0609020204030204" pitchFamily="49" charset="0"/>
              </a:rPr>
              <a:t>rectangle.setArcHeight</a:t>
            </a:r>
            <a:r>
              <a:rPr lang="en-US" sz="2000" b="1" dirty="0" smtClean="0">
                <a:solidFill>
                  <a:srgbClr val="0070C0"/>
                </a:solidFill>
                <a:latin typeface="Consolas" panose="020B0609020204030204" pitchFamily="49" charset="0"/>
              </a:rPr>
              <a:t>(20.0</a:t>
            </a:r>
            <a:r>
              <a:rPr lang="en-US" sz="2000" b="1" dirty="0">
                <a:solidFill>
                  <a:srgbClr val="0070C0"/>
                </a:solidFill>
                <a:latin typeface="Consolas" panose="020B0609020204030204" pitchFamily="49" charset="0"/>
              </a:rPr>
              <a:t>);  </a:t>
            </a:r>
          </a:p>
          <a:p>
            <a:r>
              <a:rPr lang="en-US" sz="2000" b="1" dirty="0">
                <a:solidFill>
                  <a:srgbClr val="000000"/>
                </a:solidFill>
                <a:latin typeface="Consolas" panose="020B0609020204030204" pitchFamily="49" charset="0"/>
              </a:rPr>
              <a:t>        </a:t>
            </a:r>
            <a:r>
              <a:rPr lang="en-US" sz="2000" b="1" dirty="0">
                <a:solidFill>
                  <a:srgbClr val="FF0000"/>
                </a:solidFill>
                <a:latin typeface="Consolas" panose="020B0609020204030204" pitchFamily="49" charset="0"/>
              </a:rPr>
              <a:t>Group root = new Group(rectangle); </a:t>
            </a:r>
          </a:p>
          <a:p>
            <a:r>
              <a:rPr lang="nn-NO" sz="2000" b="1" dirty="0">
                <a:solidFill>
                  <a:srgbClr val="000000"/>
                </a:solidFill>
                <a:latin typeface="Consolas" panose="020B0609020204030204" pitchFamily="49" charset="0"/>
              </a:rPr>
              <a:t>        Scene </a:t>
            </a:r>
            <a:r>
              <a:rPr lang="nn-NO" sz="2000" b="1" dirty="0">
                <a:solidFill>
                  <a:srgbClr val="6A3E3E"/>
                </a:solidFill>
                <a:latin typeface="Consolas" panose="020B0609020204030204" pitchFamily="49" charset="0"/>
              </a:rPr>
              <a:t>scene</a:t>
            </a:r>
            <a:r>
              <a:rPr lang="nn-NO" sz="2000" b="1" dirty="0">
                <a:solidFill>
                  <a:srgbClr val="000000"/>
                </a:solidFill>
                <a:latin typeface="Consolas" panose="020B0609020204030204" pitchFamily="49" charset="0"/>
              </a:rPr>
              <a:t> = </a:t>
            </a:r>
            <a:r>
              <a:rPr lang="nn-NO" sz="2000" b="1" dirty="0">
                <a:solidFill>
                  <a:srgbClr val="7F0055"/>
                </a:solidFill>
                <a:latin typeface="Consolas" panose="020B0609020204030204" pitchFamily="49" charset="0"/>
              </a:rPr>
              <a:t>new</a:t>
            </a:r>
            <a:r>
              <a:rPr lang="nn-NO" sz="2000" b="1" dirty="0">
                <a:solidFill>
                  <a:srgbClr val="000000"/>
                </a:solidFill>
                <a:latin typeface="Consolas" panose="020B0609020204030204" pitchFamily="49" charset="0"/>
              </a:rPr>
              <a:t> Scene(</a:t>
            </a:r>
            <a:r>
              <a:rPr lang="nn-NO" sz="2000" b="1" dirty="0">
                <a:solidFill>
                  <a:srgbClr val="6A3E3E"/>
                </a:solidFill>
                <a:latin typeface="Consolas" panose="020B0609020204030204" pitchFamily="49" charset="0"/>
              </a:rPr>
              <a:t>root</a:t>
            </a:r>
            <a:r>
              <a:rPr lang="nn-NO" sz="2000" b="1" dirty="0">
                <a:solidFill>
                  <a:srgbClr val="000000"/>
                </a:solidFill>
                <a:latin typeface="Consolas" panose="020B0609020204030204" pitchFamily="49" charset="0"/>
              </a:rPr>
              <a:t>, 600, 300);  </a:t>
            </a:r>
          </a:p>
          <a:p>
            <a:r>
              <a:rPr lang="en-US" sz="2000" b="1" dirty="0">
                <a:solidFill>
                  <a:srgbClr val="000000"/>
                </a:solidFill>
                <a:latin typeface="Consolas" panose="020B0609020204030204" pitchFamily="49" charset="0"/>
              </a:rPr>
              <a:t>        </a:t>
            </a:r>
            <a:r>
              <a:rPr lang="en-US" sz="2000" b="1" dirty="0" err="1">
                <a:solidFill>
                  <a:srgbClr val="6A3E3E"/>
                </a:solidFill>
                <a:latin typeface="Consolas" panose="020B0609020204030204" pitchFamily="49" charset="0"/>
              </a:rPr>
              <a:t>stage</a:t>
            </a:r>
            <a:r>
              <a:rPr lang="en-US" sz="2000" b="1" dirty="0" err="1">
                <a:solidFill>
                  <a:srgbClr val="000000"/>
                </a:solidFill>
                <a:latin typeface="Consolas" panose="020B0609020204030204" pitchFamily="49" charset="0"/>
              </a:rPr>
              <a:t>.setTitle</a:t>
            </a:r>
            <a:r>
              <a:rPr lang="en-US" sz="2000" b="1" dirty="0">
                <a:solidFill>
                  <a:srgbClr val="000000"/>
                </a:solidFill>
                <a:latin typeface="Consolas" panose="020B0609020204030204" pitchFamily="49" charset="0"/>
              </a:rPr>
              <a:t>(</a:t>
            </a:r>
            <a:r>
              <a:rPr lang="en-US" sz="2000" b="1" dirty="0">
                <a:solidFill>
                  <a:srgbClr val="2A00FF"/>
                </a:solidFill>
                <a:latin typeface="Consolas" panose="020B0609020204030204" pitchFamily="49" charset="0"/>
              </a:rPr>
              <a:t>"Drawing a Rectangle"</a:t>
            </a:r>
            <a:r>
              <a:rPr lang="en-US" sz="2000" b="1" dirty="0">
                <a:solidFill>
                  <a:srgbClr val="000000"/>
                </a:solidFill>
                <a:latin typeface="Consolas" panose="020B0609020204030204" pitchFamily="49" charset="0"/>
              </a:rPr>
              <a:t>);</a:t>
            </a:r>
          </a:p>
          <a:p>
            <a:r>
              <a:rPr lang="en-US" sz="2000" b="1" dirty="0">
                <a:solidFill>
                  <a:srgbClr val="000000"/>
                </a:solidFill>
                <a:latin typeface="Consolas" panose="020B0609020204030204" pitchFamily="49" charset="0"/>
              </a:rPr>
              <a:t>         </a:t>
            </a:r>
            <a:r>
              <a:rPr lang="en-US" sz="2000" b="1" dirty="0" err="1">
                <a:solidFill>
                  <a:srgbClr val="6A3E3E"/>
                </a:solidFill>
                <a:latin typeface="Consolas" panose="020B0609020204030204" pitchFamily="49" charset="0"/>
              </a:rPr>
              <a:t>stage</a:t>
            </a:r>
            <a:r>
              <a:rPr lang="en-US" sz="2000" b="1" dirty="0" err="1">
                <a:solidFill>
                  <a:srgbClr val="000000"/>
                </a:solidFill>
                <a:latin typeface="Consolas" panose="020B0609020204030204" pitchFamily="49" charset="0"/>
              </a:rPr>
              <a:t>.setScene</a:t>
            </a:r>
            <a:r>
              <a:rPr lang="en-US" sz="2000" b="1" dirty="0">
                <a:solidFill>
                  <a:srgbClr val="000000"/>
                </a:solidFill>
                <a:latin typeface="Consolas" panose="020B0609020204030204" pitchFamily="49" charset="0"/>
              </a:rPr>
              <a:t>(</a:t>
            </a:r>
            <a:r>
              <a:rPr lang="en-US" sz="2000" b="1" dirty="0">
                <a:solidFill>
                  <a:srgbClr val="6A3E3E"/>
                </a:solidFill>
                <a:latin typeface="Consolas" panose="020B0609020204030204" pitchFamily="49" charset="0"/>
              </a:rPr>
              <a:t>scene</a:t>
            </a:r>
            <a:r>
              <a:rPr lang="en-US" sz="2000" b="1" dirty="0" smtClean="0">
                <a:solidFill>
                  <a:srgbClr val="000000"/>
                </a:solidFill>
                <a:latin typeface="Consolas" panose="020B0609020204030204" pitchFamily="49" charset="0"/>
              </a:rPr>
              <a:t>);</a:t>
            </a:r>
            <a:r>
              <a:rPr lang="en-US" sz="2000" b="1" dirty="0" err="1" smtClean="0">
                <a:solidFill>
                  <a:srgbClr val="6A3E3E"/>
                </a:solidFill>
                <a:latin typeface="Consolas" panose="020B0609020204030204" pitchFamily="49" charset="0"/>
              </a:rPr>
              <a:t>stage</a:t>
            </a:r>
            <a:r>
              <a:rPr lang="en-US" sz="2000" b="1" dirty="0" err="1" smtClean="0">
                <a:solidFill>
                  <a:srgbClr val="000000"/>
                </a:solidFill>
                <a:latin typeface="Consolas" panose="020B0609020204030204" pitchFamily="49" charset="0"/>
              </a:rPr>
              <a:t>.show</a:t>
            </a:r>
            <a:r>
              <a:rPr lang="en-US" sz="2000" b="1" dirty="0">
                <a:solidFill>
                  <a:srgbClr val="000000"/>
                </a:solidFill>
                <a:latin typeface="Consolas" panose="020B0609020204030204" pitchFamily="49" charset="0"/>
              </a:rPr>
              <a:t>(); </a:t>
            </a:r>
            <a:r>
              <a:rPr lang="en-US" sz="2000" b="1" dirty="0" smtClean="0">
                <a:solidFill>
                  <a:srgbClr val="000000"/>
                </a:solidFill>
                <a:latin typeface="Consolas" panose="020B0609020204030204" pitchFamily="49" charset="0"/>
              </a:rPr>
              <a:t>   </a:t>
            </a:r>
            <a:r>
              <a:rPr lang="en-US" sz="2000" b="1" dirty="0">
                <a:solidFill>
                  <a:srgbClr val="000000"/>
                </a:solidFill>
                <a:latin typeface="Consolas" panose="020B0609020204030204" pitchFamily="49" charset="0"/>
              </a:rPr>
              <a:t>} </a:t>
            </a:r>
          </a:p>
          <a:p>
            <a:r>
              <a:rPr lang="en-US" sz="2000" b="1" dirty="0">
                <a:solidFill>
                  <a:srgbClr val="000000"/>
                </a:solidFill>
                <a:latin typeface="Consolas" panose="020B0609020204030204" pitchFamily="49" charset="0"/>
              </a:rPr>
              <a:t>   </a:t>
            </a:r>
            <a:r>
              <a:rPr lang="en-US" sz="2000" b="1" dirty="0">
                <a:solidFill>
                  <a:srgbClr val="7F0055"/>
                </a:solidFill>
                <a:latin typeface="Consolas" panose="020B0609020204030204" pitchFamily="49" charset="0"/>
              </a:rPr>
              <a:t>public</a:t>
            </a:r>
            <a:r>
              <a:rPr lang="en-US" sz="2000" b="1" dirty="0">
                <a:solidFill>
                  <a:srgbClr val="000000"/>
                </a:solidFill>
                <a:latin typeface="Consolas" panose="020B0609020204030204" pitchFamily="49" charset="0"/>
              </a:rPr>
              <a:t> </a:t>
            </a:r>
            <a:r>
              <a:rPr lang="en-US" sz="2000" b="1" dirty="0">
                <a:solidFill>
                  <a:srgbClr val="7F0055"/>
                </a:solidFill>
                <a:latin typeface="Consolas" panose="020B0609020204030204" pitchFamily="49" charset="0"/>
              </a:rPr>
              <a:t>static</a:t>
            </a:r>
            <a:r>
              <a:rPr lang="en-US" sz="2000" b="1" dirty="0">
                <a:solidFill>
                  <a:srgbClr val="000000"/>
                </a:solidFill>
                <a:latin typeface="Consolas" panose="020B0609020204030204" pitchFamily="49" charset="0"/>
              </a:rPr>
              <a:t> </a:t>
            </a:r>
            <a:r>
              <a:rPr lang="en-US" sz="2000" b="1" dirty="0">
                <a:solidFill>
                  <a:srgbClr val="7F0055"/>
                </a:solidFill>
                <a:latin typeface="Consolas" panose="020B0609020204030204" pitchFamily="49" charset="0"/>
              </a:rPr>
              <a:t>void</a:t>
            </a:r>
            <a:r>
              <a:rPr lang="en-US" sz="2000" b="1" dirty="0">
                <a:solidFill>
                  <a:srgbClr val="000000"/>
                </a:solidFill>
                <a:latin typeface="Consolas" panose="020B0609020204030204" pitchFamily="49" charset="0"/>
              </a:rPr>
              <a:t> main(String </a:t>
            </a:r>
            <a:r>
              <a:rPr lang="en-US" sz="2000" b="1" dirty="0" err="1">
                <a:solidFill>
                  <a:srgbClr val="6A3E3E"/>
                </a:solidFill>
                <a:latin typeface="Consolas" panose="020B0609020204030204" pitchFamily="49" charset="0"/>
              </a:rPr>
              <a:t>args</a:t>
            </a:r>
            <a:r>
              <a:rPr lang="en-US" sz="2000" b="1" dirty="0">
                <a:solidFill>
                  <a:srgbClr val="000000"/>
                </a:solidFill>
                <a:latin typeface="Consolas" panose="020B0609020204030204" pitchFamily="49" charset="0"/>
              </a:rPr>
              <a:t>[]){ </a:t>
            </a:r>
          </a:p>
          <a:p>
            <a:r>
              <a:rPr lang="en-US" sz="2000" b="1" dirty="0">
                <a:solidFill>
                  <a:srgbClr val="000000"/>
                </a:solidFill>
                <a:latin typeface="Consolas" panose="020B0609020204030204" pitchFamily="49" charset="0"/>
              </a:rPr>
              <a:t>      </a:t>
            </a:r>
            <a:r>
              <a:rPr lang="en-US" sz="2000" b="1" i="1" dirty="0">
                <a:solidFill>
                  <a:srgbClr val="000000"/>
                </a:solidFill>
                <a:latin typeface="Consolas" panose="020B0609020204030204" pitchFamily="49" charset="0"/>
              </a:rPr>
              <a:t>launch(</a:t>
            </a:r>
            <a:r>
              <a:rPr lang="en-US" sz="2000" b="1" i="1" dirty="0" err="1">
                <a:solidFill>
                  <a:srgbClr val="6A3E3E"/>
                </a:solidFill>
                <a:latin typeface="Consolas" panose="020B0609020204030204" pitchFamily="49" charset="0"/>
              </a:rPr>
              <a:t>args</a:t>
            </a:r>
            <a:r>
              <a:rPr lang="en-US" sz="2000" b="1" i="1" dirty="0">
                <a:solidFill>
                  <a:srgbClr val="000000"/>
                </a:solidFill>
                <a:latin typeface="Consolas" panose="020B0609020204030204" pitchFamily="49" charset="0"/>
              </a:rPr>
              <a:t>); </a:t>
            </a:r>
            <a:r>
              <a:rPr lang="en-US" sz="2000" b="1" dirty="0" smtClean="0">
                <a:solidFill>
                  <a:srgbClr val="000000"/>
                </a:solidFill>
                <a:latin typeface="Consolas" panose="020B0609020204030204" pitchFamily="49" charset="0"/>
              </a:rPr>
              <a:t>   </a:t>
            </a:r>
            <a:r>
              <a:rPr lang="en-US" sz="2000" b="1" dirty="0">
                <a:solidFill>
                  <a:srgbClr val="000000"/>
                </a:solidFill>
                <a:latin typeface="Consolas" panose="020B0609020204030204" pitchFamily="49" charset="0"/>
              </a:rPr>
              <a:t>} </a:t>
            </a:r>
            <a:r>
              <a:rPr lang="en-US" sz="2000" b="1" dirty="0" smtClean="0">
                <a:solidFill>
                  <a:srgbClr val="000000"/>
                </a:solidFill>
                <a:latin typeface="Consolas" panose="020B0609020204030204" pitchFamily="49" charset="0"/>
              </a:rPr>
              <a:t>} </a:t>
            </a:r>
            <a:endParaRPr lang="en-US" sz="2000" b="1" dirty="0"/>
          </a:p>
        </p:txBody>
      </p:sp>
    </p:spTree>
    <p:extLst>
      <p:ext uri="{BB962C8B-B14F-4D97-AF65-F5344CB8AC3E}">
        <p14:creationId xmlns:p14="http://schemas.microsoft.com/office/powerpoint/2010/main" val="379478011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2880" y="117693"/>
            <a:ext cx="11077303" cy="6740307"/>
          </a:xfrm>
          <a:prstGeom prst="rect">
            <a:avLst/>
          </a:prstGeom>
        </p:spPr>
        <p:txBody>
          <a:bodyPr wrap="square">
            <a:spAutoFit/>
          </a:bodyPr>
          <a:lstStyle/>
          <a:p>
            <a:r>
              <a:rPr lang="en-US" b="1" dirty="0">
                <a:solidFill>
                  <a:srgbClr val="7F0055"/>
                </a:solidFill>
                <a:latin typeface="Consolas" panose="020B0609020204030204" pitchFamily="49" charset="0"/>
              </a:rPr>
              <a:t>package</a:t>
            </a:r>
            <a:r>
              <a:rPr lang="en-US" b="1" dirty="0">
                <a:solidFill>
                  <a:srgbClr val="000000"/>
                </a:solidFill>
                <a:latin typeface="Consolas" panose="020B0609020204030204" pitchFamily="49" charset="0"/>
              </a:rPr>
              <a:t> application;</a:t>
            </a:r>
          </a:p>
          <a:p>
            <a:r>
              <a:rPr lang="en-US" b="1" dirty="0">
                <a:solidFill>
                  <a:srgbClr val="7F0055"/>
                </a:solidFill>
                <a:latin typeface="Consolas" panose="020B0609020204030204" pitchFamily="49" charset="0"/>
              </a:rPr>
              <a:t>import</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javafx.application.Application</a:t>
            </a:r>
            <a:r>
              <a:rPr lang="en-US" b="1" dirty="0">
                <a:solidFill>
                  <a:srgbClr val="000000"/>
                </a:solidFill>
                <a:latin typeface="Consolas" panose="020B0609020204030204" pitchFamily="49" charset="0"/>
              </a:rPr>
              <a:t>; </a:t>
            </a:r>
          </a:p>
          <a:p>
            <a:r>
              <a:rPr lang="en-US" b="1" dirty="0">
                <a:solidFill>
                  <a:srgbClr val="7F0055"/>
                </a:solidFill>
                <a:latin typeface="Consolas" panose="020B0609020204030204" pitchFamily="49" charset="0"/>
              </a:rPr>
              <a:t>import</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javafx.scene.Group</a:t>
            </a:r>
            <a:r>
              <a:rPr lang="en-US" b="1" dirty="0">
                <a:solidFill>
                  <a:srgbClr val="000000"/>
                </a:solidFill>
                <a:latin typeface="Consolas" panose="020B0609020204030204" pitchFamily="49" charset="0"/>
              </a:rPr>
              <a:t>; </a:t>
            </a:r>
          </a:p>
          <a:p>
            <a:r>
              <a:rPr lang="en-US" b="1" dirty="0">
                <a:solidFill>
                  <a:srgbClr val="7F0055"/>
                </a:solidFill>
                <a:latin typeface="Consolas" panose="020B0609020204030204" pitchFamily="49" charset="0"/>
              </a:rPr>
              <a:t>import</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javafx.scene.Scene</a:t>
            </a:r>
            <a:r>
              <a:rPr lang="en-US" b="1" dirty="0">
                <a:solidFill>
                  <a:srgbClr val="000000"/>
                </a:solidFill>
                <a:latin typeface="Consolas" panose="020B0609020204030204" pitchFamily="49" charset="0"/>
              </a:rPr>
              <a:t>; </a:t>
            </a:r>
          </a:p>
          <a:p>
            <a:r>
              <a:rPr lang="en-US" b="1" dirty="0">
                <a:solidFill>
                  <a:srgbClr val="7F0055"/>
                </a:solidFill>
                <a:latin typeface="Consolas" panose="020B0609020204030204" pitchFamily="49" charset="0"/>
              </a:rPr>
              <a:t>import</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javafx.scene.paint.Color</a:t>
            </a:r>
            <a:r>
              <a:rPr lang="en-US" b="1" dirty="0">
                <a:solidFill>
                  <a:srgbClr val="000000"/>
                </a:solidFill>
                <a:latin typeface="Consolas" panose="020B0609020204030204" pitchFamily="49" charset="0"/>
              </a:rPr>
              <a:t>; </a:t>
            </a:r>
          </a:p>
          <a:p>
            <a:r>
              <a:rPr lang="en-US" b="1" dirty="0">
                <a:solidFill>
                  <a:srgbClr val="7F0055"/>
                </a:solidFill>
                <a:latin typeface="Consolas" panose="020B0609020204030204" pitchFamily="49" charset="0"/>
              </a:rPr>
              <a:t>import</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javafx.stage.Stage</a:t>
            </a:r>
            <a:r>
              <a:rPr lang="en-US" b="1" dirty="0">
                <a:solidFill>
                  <a:srgbClr val="000000"/>
                </a:solidFill>
                <a:latin typeface="Consolas" panose="020B0609020204030204" pitchFamily="49" charset="0"/>
              </a:rPr>
              <a:t>; </a:t>
            </a:r>
          </a:p>
          <a:p>
            <a:r>
              <a:rPr lang="en-US" b="1" dirty="0">
                <a:solidFill>
                  <a:srgbClr val="7F0055"/>
                </a:solidFill>
                <a:latin typeface="Consolas" panose="020B0609020204030204" pitchFamily="49" charset="0"/>
              </a:rPr>
              <a:t>import</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javafx.scene.shape.Circle</a:t>
            </a:r>
            <a:r>
              <a:rPr lang="en-US" b="1" dirty="0">
                <a:solidFill>
                  <a:srgbClr val="000000"/>
                </a:solidFill>
                <a:latin typeface="Consolas" panose="020B0609020204030204" pitchFamily="49" charset="0"/>
              </a:rPr>
              <a:t>; </a:t>
            </a:r>
          </a:p>
          <a:p>
            <a:r>
              <a:rPr lang="en-US" b="1" dirty="0">
                <a:solidFill>
                  <a:srgbClr val="7F0055"/>
                </a:solidFill>
                <a:latin typeface="Consolas" panose="020B0609020204030204" pitchFamily="49" charset="0"/>
              </a:rPr>
              <a:t>import</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javafx.scene.shape.Shape</a:t>
            </a:r>
            <a:r>
              <a:rPr lang="en-US" b="1" dirty="0">
                <a:solidFill>
                  <a:srgbClr val="000000"/>
                </a:solidFill>
                <a:latin typeface="Consolas" panose="020B0609020204030204" pitchFamily="49" charset="0"/>
              </a:rPr>
              <a:t>;          </a:t>
            </a: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Main </a:t>
            </a:r>
            <a:r>
              <a:rPr lang="en-US" b="1" dirty="0">
                <a:solidFill>
                  <a:srgbClr val="FF0000"/>
                </a:solidFill>
                <a:latin typeface="Consolas" panose="020B0609020204030204" pitchFamily="49" charset="0"/>
              </a:rPr>
              <a:t>extends Application </a:t>
            </a:r>
            <a:r>
              <a:rPr lang="en-US" b="1"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b="1" dirty="0" smtClean="0">
                <a:solidFill>
                  <a:srgbClr val="7F0055"/>
                </a:solidFill>
                <a:latin typeface="Consolas" panose="020B0609020204030204" pitchFamily="49" charset="0"/>
              </a:rPr>
              <a:t>public</a:t>
            </a:r>
            <a:r>
              <a:rPr lang="en-US" b="1" dirty="0" smtClean="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a:t>
            </a:r>
            <a:r>
              <a:rPr lang="en-US" b="1" dirty="0">
                <a:solidFill>
                  <a:srgbClr val="FF0000"/>
                </a:solidFill>
                <a:latin typeface="Consolas" panose="020B0609020204030204" pitchFamily="49" charset="0"/>
              </a:rPr>
              <a:t>start(Stage stage) </a:t>
            </a:r>
            <a:r>
              <a:rPr lang="en-US" b="1"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smtClean="0">
                <a:solidFill>
                  <a:srgbClr val="000000"/>
                </a:solidFill>
                <a:latin typeface="Consolas" panose="020B0609020204030204" pitchFamily="49" charset="0"/>
              </a:rPr>
              <a:t>Circle </a:t>
            </a:r>
            <a:r>
              <a:rPr lang="en-US" dirty="0">
                <a:solidFill>
                  <a:srgbClr val="6A3E3E"/>
                </a:solidFill>
                <a:latin typeface="Consolas" panose="020B0609020204030204" pitchFamily="49" charset="0"/>
              </a:rPr>
              <a:t>circle1</a:t>
            </a:r>
            <a:r>
              <a:rPr lang="en-US"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Circle();</a:t>
            </a:r>
          </a:p>
          <a:p>
            <a:r>
              <a:rPr lang="en-US" dirty="0" smtClean="0">
                <a:solidFill>
                  <a:srgbClr val="6A3E3E"/>
                </a:solidFill>
                <a:latin typeface="Consolas" panose="020B0609020204030204" pitchFamily="49" charset="0"/>
              </a:rPr>
              <a:t>circle1</a:t>
            </a:r>
            <a:r>
              <a:rPr lang="en-US" dirty="0" smtClean="0">
                <a:solidFill>
                  <a:srgbClr val="000000"/>
                </a:solidFill>
                <a:latin typeface="Consolas" panose="020B0609020204030204" pitchFamily="49" charset="0"/>
              </a:rPr>
              <a:t>.setCenterX(250.0f);</a:t>
            </a:r>
            <a:r>
              <a:rPr lang="en-US" dirty="0" smtClean="0">
                <a:solidFill>
                  <a:srgbClr val="6A3E3E"/>
                </a:solidFill>
                <a:latin typeface="Consolas" panose="020B0609020204030204" pitchFamily="49" charset="0"/>
              </a:rPr>
              <a:t>circle1</a:t>
            </a:r>
            <a:r>
              <a:rPr lang="en-US" dirty="0" smtClean="0">
                <a:solidFill>
                  <a:srgbClr val="000000"/>
                </a:solidFill>
                <a:latin typeface="Consolas" panose="020B0609020204030204" pitchFamily="49" charset="0"/>
              </a:rPr>
              <a:t>.setCenterY(135.0f);  </a:t>
            </a:r>
            <a:r>
              <a:rPr lang="en-US" dirty="0">
                <a:solidFill>
                  <a:srgbClr val="6A3E3E"/>
                </a:solidFill>
                <a:latin typeface="Consolas" panose="020B0609020204030204" pitchFamily="49" charset="0"/>
              </a:rPr>
              <a:t>circle1</a:t>
            </a:r>
            <a:r>
              <a:rPr lang="en-US" dirty="0">
                <a:solidFill>
                  <a:srgbClr val="000000"/>
                </a:solidFill>
                <a:latin typeface="Consolas" panose="020B0609020204030204" pitchFamily="49" charset="0"/>
              </a:rPr>
              <a:t>.setRadius(100.0f); </a:t>
            </a:r>
          </a:p>
          <a:p>
            <a:r>
              <a:rPr lang="en-US" dirty="0">
                <a:solidFill>
                  <a:srgbClr val="000000"/>
                </a:solidFill>
                <a:latin typeface="Consolas" panose="020B0609020204030204" pitchFamily="49" charset="0"/>
              </a:rPr>
              <a:t> </a:t>
            </a:r>
            <a:r>
              <a:rPr lang="en-US" dirty="0" smtClean="0">
                <a:solidFill>
                  <a:srgbClr val="FF0000"/>
                </a:solidFill>
                <a:latin typeface="Consolas" panose="020B0609020204030204" pitchFamily="49" charset="0"/>
              </a:rPr>
              <a:t>circle1.setFill(</a:t>
            </a:r>
            <a:r>
              <a:rPr lang="en-US" dirty="0" err="1" smtClean="0">
                <a:solidFill>
                  <a:srgbClr val="FF0000"/>
                </a:solidFill>
                <a:latin typeface="Consolas" panose="020B0609020204030204" pitchFamily="49" charset="0"/>
              </a:rPr>
              <a:t>Color.</a:t>
            </a:r>
            <a:r>
              <a:rPr lang="en-US" b="1" i="1" dirty="0" err="1" smtClean="0">
                <a:solidFill>
                  <a:srgbClr val="FF0000"/>
                </a:solidFill>
                <a:latin typeface="Consolas" panose="020B0609020204030204" pitchFamily="49" charset="0"/>
              </a:rPr>
              <a:t>DARKSLATEBLUE</a:t>
            </a:r>
            <a:r>
              <a:rPr lang="en-US" b="1" i="1" dirty="0">
                <a:solidFill>
                  <a:srgbClr val="FF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smtClean="0">
                <a:solidFill>
                  <a:srgbClr val="000000"/>
                </a:solidFill>
                <a:latin typeface="Consolas" panose="020B0609020204030204" pitchFamily="49" charset="0"/>
              </a:rPr>
              <a:t>Circle </a:t>
            </a:r>
            <a:r>
              <a:rPr lang="en-US" dirty="0">
                <a:solidFill>
                  <a:srgbClr val="6A3E3E"/>
                </a:solidFill>
                <a:latin typeface="Consolas" panose="020B0609020204030204" pitchFamily="49" charset="0"/>
              </a:rPr>
              <a:t>circle2</a:t>
            </a:r>
            <a:r>
              <a:rPr lang="en-US"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Circle();         </a:t>
            </a:r>
          </a:p>
          <a:p>
            <a:r>
              <a:rPr lang="en-US" dirty="0">
                <a:solidFill>
                  <a:srgbClr val="000000"/>
                </a:solidFill>
                <a:latin typeface="Consolas" panose="020B0609020204030204" pitchFamily="49" charset="0"/>
              </a:rPr>
              <a:t> </a:t>
            </a:r>
            <a:r>
              <a:rPr lang="en-US" dirty="0" smtClean="0">
                <a:solidFill>
                  <a:srgbClr val="6A3E3E"/>
                </a:solidFill>
                <a:latin typeface="Consolas" panose="020B0609020204030204" pitchFamily="49" charset="0"/>
              </a:rPr>
              <a:t>circle2</a:t>
            </a:r>
            <a:r>
              <a:rPr lang="en-US" dirty="0" smtClean="0">
                <a:solidFill>
                  <a:srgbClr val="000000"/>
                </a:solidFill>
                <a:latin typeface="Consolas" panose="020B0609020204030204" pitchFamily="49" charset="0"/>
              </a:rPr>
              <a:t>.setCenterX(350.0f</a:t>
            </a:r>
            <a:r>
              <a:rPr lang="en-US" dirty="0">
                <a:solidFill>
                  <a:srgbClr val="000000"/>
                </a:solidFill>
                <a:latin typeface="Consolas" panose="020B0609020204030204" pitchFamily="49" charset="0"/>
              </a:rPr>
              <a:t>); </a:t>
            </a:r>
            <a:r>
              <a:rPr lang="en-US" dirty="0" smtClean="0">
                <a:solidFill>
                  <a:srgbClr val="6A3E3E"/>
                </a:solidFill>
                <a:latin typeface="Consolas" panose="020B0609020204030204" pitchFamily="49" charset="0"/>
              </a:rPr>
              <a:t>circle2</a:t>
            </a:r>
            <a:r>
              <a:rPr lang="en-US" dirty="0" smtClean="0">
                <a:solidFill>
                  <a:srgbClr val="000000"/>
                </a:solidFill>
                <a:latin typeface="Consolas" panose="020B0609020204030204" pitchFamily="49" charset="0"/>
              </a:rPr>
              <a:t>.setCenterY(135.0f</a:t>
            </a:r>
            <a:r>
              <a:rPr lang="en-US" dirty="0">
                <a:solidFill>
                  <a:srgbClr val="000000"/>
                </a:solidFill>
                <a:latin typeface="Consolas" panose="020B0609020204030204" pitchFamily="49" charset="0"/>
              </a:rPr>
              <a:t>); </a:t>
            </a:r>
            <a:r>
              <a:rPr lang="en-US" dirty="0" smtClean="0">
                <a:solidFill>
                  <a:srgbClr val="6A3E3E"/>
                </a:solidFill>
                <a:latin typeface="Consolas" panose="020B0609020204030204" pitchFamily="49" charset="0"/>
              </a:rPr>
              <a:t>circle2</a:t>
            </a:r>
            <a:r>
              <a:rPr lang="en-US" dirty="0" smtClean="0">
                <a:solidFill>
                  <a:srgbClr val="000000"/>
                </a:solidFill>
                <a:latin typeface="Consolas" panose="020B0609020204030204" pitchFamily="49" charset="0"/>
              </a:rPr>
              <a:t>.setRadius(100.0f</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smtClean="0">
                <a:solidFill>
                  <a:srgbClr val="6A3E3E"/>
                </a:solidFill>
                <a:latin typeface="Consolas" panose="020B0609020204030204" pitchFamily="49" charset="0"/>
              </a:rPr>
              <a:t>circle2</a:t>
            </a:r>
            <a:r>
              <a:rPr lang="en-US" dirty="0" smtClean="0">
                <a:solidFill>
                  <a:srgbClr val="000000"/>
                </a:solidFill>
                <a:latin typeface="Consolas" panose="020B0609020204030204" pitchFamily="49" charset="0"/>
              </a:rPr>
              <a:t>.setFill(</a:t>
            </a:r>
            <a:r>
              <a:rPr lang="en-US" dirty="0" err="1" smtClean="0">
                <a:solidFill>
                  <a:srgbClr val="000000"/>
                </a:solidFill>
                <a:latin typeface="Consolas" panose="020B0609020204030204" pitchFamily="49" charset="0"/>
              </a:rPr>
              <a:t>Color.</a:t>
            </a:r>
            <a:r>
              <a:rPr lang="en-US" b="1" i="1" dirty="0" err="1" smtClean="0">
                <a:solidFill>
                  <a:srgbClr val="0000C0"/>
                </a:solidFill>
                <a:latin typeface="Consolas" panose="020B0609020204030204" pitchFamily="49" charset="0"/>
              </a:rPr>
              <a:t>BLUE</a:t>
            </a:r>
            <a:r>
              <a:rPr lang="en-US" b="1" i="1"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smtClean="0">
                <a:solidFill>
                  <a:srgbClr val="000000"/>
                </a:solidFill>
                <a:latin typeface="Consolas" panose="020B0609020204030204" pitchFamily="49" charset="0"/>
              </a:rPr>
              <a:t>Shape </a:t>
            </a:r>
            <a:r>
              <a:rPr lang="en-US" dirty="0" err="1">
                <a:solidFill>
                  <a:srgbClr val="6A3E3E"/>
                </a:solidFill>
                <a:latin typeface="Consolas" panose="020B0609020204030204" pitchFamily="49" charset="0"/>
              </a:rPr>
              <a:t>shape</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Shape.</a:t>
            </a:r>
            <a:r>
              <a:rPr lang="en-US" i="1" dirty="0" err="1">
                <a:solidFill>
                  <a:srgbClr val="000000"/>
                </a:solidFill>
                <a:latin typeface="Consolas" panose="020B0609020204030204" pitchFamily="49" charset="0"/>
              </a:rPr>
              <a:t>intersect</a:t>
            </a:r>
            <a:r>
              <a:rPr lang="en-US" i="1" dirty="0">
                <a:solidFill>
                  <a:srgbClr val="000000"/>
                </a:solidFill>
                <a:latin typeface="Consolas" panose="020B0609020204030204" pitchFamily="49" charset="0"/>
              </a:rPr>
              <a:t>(</a:t>
            </a:r>
            <a:r>
              <a:rPr lang="en-US" i="1" dirty="0">
                <a:solidFill>
                  <a:srgbClr val="6A3E3E"/>
                </a:solidFill>
                <a:latin typeface="Consolas" panose="020B0609020204030204" pitchFamily="49" charset="0"/>
              </a:rPr>
              <a:t>circle1</a:t>
            </a:r>
            <a:r>
              <a:rPr lang="en-US" i="1" dirty="0">
                <a:solidFill>
                  <a:srgbClr val="000000"/>
                </a:solidFill>
                <a:latin typeface="Consolas" panose="020B0609020204030204" pitchFamily="49" charset="0"/>
              </a:rPr>
              <a:t>, </a:t>
            </a:r>
            <a:r>
              <a:rPr lang="en-US" i="1" dirty="0">
                <a:solidFill>
                  <a:srgbClr val="6A3E3E"/>
                </a:solidFill>
                <a:latin typeface="Consolas" panose="020B0609020204030204" pitchFamily="49" charset="0"/>
              </a:rPr>
              <a:t>circle2</a:t>
            </a:r>
            <a:r>
              <a:rPr lang="en-US" i="1"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err="1" smtClean="0">
                <a:solidFill>
                  <a:srgbClr val="6A3E3E"/>
                </a:solidFill>
                <a:latin typeface="Consolas" panose="020B0609020204030204" pitchFamily="49" charset="0"/>
              </a:rPr>
              <a:t>shape</a:t>
            </a:r>
            <a:r>
              <a:rPr lang="en-US" dirty="0" err="1" smtClean="0">
                <a:solidFill>
                  <a:srgbClr val="000000"/>
                </a:solidFill>
                <a:latin typeface="Consolas" panose="020B0609020204030204" pitchFamily="49" charset="0"/>
              </a:rPr>
              <a:t>.setFill</a:t>
            </a:r>
            <a:r>
              <a:rPr lang="en-US" dirty="0" smtClean="0">
                <a:solidFill>
                  <a:srgbClr val="000000"/>
                </a:solidFill>
                <a:latin typeface="Consolas" panose="020B0609020204030204" pitchFamily="49" charset="0"/>
              </a:rPr>
              <a:t>(</a:t>
            </a:r>
            <a:r>
              <a:rPr lang="en-US" dirty="0" err="1" smtClean="0">
                <a:solidFill>
                  <a:srgbClr val="000000"/>
                </a:solidFill>
                <a:latin typeface="Consolas" panose="020B0609020204030204" pitchFamily="49" charset="0"/>
              </a:rPr>
              <a:t>Color.</a:t>
            </a:r>
            <a:r>
              <a:rPr lang="en-US" b="1" i="1" dirty="0" err="1" smtClean="0">
                <a:solidFill>
                  <a:srgbClr val="0000C0"/>
                </a:solidFill>
                <a:latin typeface="Consolas" panose="020B0609020204030204" pitchFamily="49" charset="0"/>
              </a:rPr>
              <a:t>DARKSLATEBLUE</a:t>
            </a:r>
            <a:r>
              <a:rPr lang="en-US" b="1" i="1"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smtClean="0">
                <a:solidFill>
                  <a:srgbClr val="000000"/>
                </a:solidFill>
                <a:latin typeface="Consolas" panose="020B0609020204030204" pitchFamily="49" charset="0"/>
              </a:rPr>
              <a:t>Group </a:t>
            </a:r>
            <a:r>
              <a:rPr lang="en-US" dirty="0">
                <a:solidFill>
                  <a:srgbClr val="6A3E3E"/>
                </a:solidFill>
                <a:latin typeface="Consolas" panose="020B0609020204030204" pitchFamily="49" charset="0"/>
              </a:rPr>
              <a:t>root</a:t>
            </a:r>
            <a:r>
              <a:rPr lang="en-US"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Group(</a:t>
            </a:r>
            <a:r>
              <a:rPr lang="en-US" b="1" dirty="0">
                <a:solidFill>
                  <a:srgbClr val="6A3E3E"/>
                </a:solidFill>
                <a:latin typeface="Consolas" panose="020B0609020204030204" pitchFamily="49" charset="0"/>
              </a:rPr>
              <a:t>shape</a:t>
            </a:r>
            <a:r>
              <a:rPr lang="en-US" b="1" dirty="0">
                <a:solidFill>
                  <a:srgbClr val="000000"/>
                </a:solidFill>
                <a:latin typeface="Consolas" panose="020B0609020204030204" pitchFamily="49" charset="0"/>
              </a:rPr>
              <a:t>); </a:t>
            </a:r>
          </a:p>
          <a:p>
            <a:r>
              <a:rPr lang="nn-NO" dirty="0">
                <a:solidFill>
                  <a:srgbClr val="000000"/>
                </a:solidFill>
                <a:latin typeface="Consolas" panose="020B0609020204030204" pitchFamily="49" charset="0"/>
              </a:rPr>
              <a:t> </a:t>
            </a:r>
            <a:r>
              <a:rPr lang="nn-NO" dirty="0" smtClean="0">
                <a:solidFill>
                  <a:srgbClr val="000000"/>
                </a:solidFill>
                <a:latin typeface="Consolas" panose="020B0609020204030204" pitchFamily="49" charset="0"/>
              </a:rPr>
              <a:t>Scene </a:t>
            </a:r>
            <a:r>
              <a:rPr lang="nn-NO" dirty="0">
                <a:solidFill>
                  <a:srgbClr val="6A3E3E"/>
                </a:solidFill>
                <a:latin typeface="Consolas" panose="020B0609020204030204" pitchFamily="49" charset="0"/>
              </a:rPr>
              <a:t>scene</a:t>
            </a:r>
            <a:r>
              <a:rPr lang="nn-NO" dirty="0">
                <a:solidFill>
                  <a:srgbClr val="000000"/>
                </a:solidFill>
                <a:latin typeface="Consolas" panose="020B0609020204030204" pitchFamily="49" charset="0"/>
              </a:rPr>
              <a:t> = </a:t>
            </a:r>
            <a:r>
              <a:rPr lang="nn-NO" b="1" dirty="0">
                <a:solidFill>
                  <a:srgbClr val="7F0055"/>
                </a:solidFill>
                <a:latin typeface="Consolas" panose="020B0609020204030204" pitchFamily="49" charset="0"/>
              </a:rPr>
              <a:t>new</a:t>
            </a:r>
            <a:r>
              <a:rPr lang="nn-NO" b="1" dirty="0">
                <a:solidFill>
                  <a:srgbClr val="000000"/>
                </a:solidFill>
                <a:latin typeface="Consolas" panose="020B0609020204030204" pitchFamily="49" charset="0"/>
              </a:rPr>
              <a:t> Scene(</a:t>
            </a:r>
            <a:r>
              <a:rPr lang="nn-NO" b="1" dirty="0">
                <a:solidFill>
                  <a:srgbClr val="6A3E3E"/>
                </a:solidFill>
                <a:latin typeface="Consolas" panose="020B0609020204030204" pitchFamily="49" charset="0"/>
              </a:rPr>
              <a:t>root</a:t>
            </a:r>
            <a:r>
              <a:rPr lang="nn-NO" b="1" dirty="0">
                <a:solidFill>
                  <a:srgbClr val="000000"/>
                </a:solidFill>
                <a:latin typeface="Consolas" panose="020B0609020204030204" pitchFamily="49" charset="0"/>
              </a:rPr>
              <a:t>, 600, 300);  </a:t>
            </a:r>
          </a:p>
          <a:p>
            <a:r>
              <a:rPr lang="en-US" dirty="0">
                <a:solidFill>
                  <a:srgbClr val="000000"/>
                </a:solidFill>
                <a:latin typeface="Consolas" panose="020B0609020204030204" pitchFamily="49" charset="0"/>
              </a:rPr>
              <a:t> </a:t>
            </a:r>
            <a:r>
              <a:rPr lang="en-US" dirty="0" err="1" smtClean="0">
                <a:solidFill>
                  <a:srgbClr val="6A3E3E"/>
                </a:solidFill>
                <a:latin typeface="Consolas" panose="020B0609020204030204" pitchFamily="49" charset="0"/>
              </a:rPr>
              <a:t>stage</a:t>
            </a:r>
            <a:r>
              <a:rPr lang="en-US" dirty="0" err="1" smtClean="0">
                <a:solidFill>
                  <a:srgbClr val="000000"/>
                </a:solidFill>
                <a:latin typeface="Consolas" panose="020B0609020204030204" pitchFamily="49" charset="0"/>
              </a:rPr>
              <a:t>.setTitle</a:t>
            </a:r>
            <a:r>
              <a:rPr lang="en-US" dirty="0">
                <a:solidFill>
                  <a:srgbClr val="000000"/>
                </a:solidFill>
                <a:latin typeface="Consolas" panose="020B0609020204030204" pitchFamily="49" charset="0"/>
              </a:rPr>
              <a:t>(</a:t>
            </a:r>
            <a:r>
              <a:rPr lang="en-US" dirty="0">
                <a:solidFill>
                  <a:srgbClr val="2A00FF"/>
                </a:solidFill>
                <a:latin typeface="Consolas" panose="020B0609020204030204" pitchFamily="49" charset="0"/>
              </a:rPr>
              <a:t>"Intersection Example"</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err="1" smtClean="0">
                <a:solidFill>
                  <a:srgbClr val="6A3E3E"/>
                </a:solidFill>
                <a:latin typeface="Consolas" panose="020B0609020204030204" pitchFamily="49" charset="0"/>
              </a:rPr>
              <a:t>stage</a:t>
            </a:r>
            <a:r>
              <a:rPr lang="en-US" dirty="0" err="1" smtClean="0">
                <a:solidFill>
                  <a:srgbClr val="000000"/>
                </a:solidFill>
                <a:latin typeface="Consolas" panose="020B0609020204030204" pitchFamily="49" charset="0"/>
              </a:rPr>
              <a:t>.setScene</a:t>
            </a:r>
            <a:r>
              <a:rPr lang="en-US" dirty="0" smtClean="0">
                <a:solidFill>
                  <a:srgbClr val="000000"/>
                </a:solidFill>
                <a:latin typeface="Consolas" panose="020B0609020204030204" pitchFamily="49" charset="0"/>
              </a:rPr>
              <a:t>(</a:t>
            </a:r>
            <a:r>
              <a:rPr lang="en-US" dirty="0" smtClean="0">
                <a:solidFill>
                  <a:srgbClr val="6A3E3E"/>
                </a:solidFill>
                <a:latin typeface="Consolas" panose="020B0609020204030204" pitchFamily="49" charset="0"/>
              </a:rPr>
              <a:t>scene</a:t>
            </a:r>
            <a:r>
              <a:rPr lang="en-US" dirty="0" smtClean="0">
                <a:solidFill>
                  <a:srgbClr val="000000"/>
                </a:solidFill>
                <a:latin typeface="Consolas" panose="020B0609020204030204" pitchFamily="49" charset="0"/>
              </a:rPr>
              <a:t>); </a:t>
            </a:r>
            <a:r>
              <a:rPr lang="en-US" dirty="0" err="1" smtClean="0">
                <a:solidFill>
                  <a:srgbClr val="6A3E3E"/>
                </a:solidFill>
                <a:latin typeface="Consolas" panose="020B0609020204030204" pitchFamily="49" charset="0"/>
              </a:rPr>
              <a:t>stage</a:t>
            </a:r>
            <a:r>
              <a:rPr lang="en-US" dirty="0" err="1" smtClean="0">
                <a:solidFill>
                  <a:srgbClr val="000000"/>
                </a:solidFill>
                <a:latin typeface="Consolas" panose="020B0609020204030204" pitchFamily="49" charset="0"/>
              </a:rPr>
              <a:t>.show</a:t>
            </a:r>
            <a:r>
              <a:rPr lang="en-US"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main(String </a:t>
            </a:r>
            <a:r>
              <a:rPr lang="en-US" b="1" dirty="0" err="1">
                <a:solidFill>
                  <a:srgbClr val="6A3E3E"/>
                </a:solidFill>
                <a:latin typeface="Consolas" panose="020B0609020204030204" pitchFamily="49" charset="0"/>
              </a:rPr>
              <a:t>args</a:t>
            </a:r>
            <a:r>
              <a:rPr lang="en-US" b="1"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i="1" dirty="0">
                <a:solidFill>
                  <a:srgbClr val="000000"/>
                </a:solidFill>
                <a:latin typeface="Consolas" panose="020B0609020204030204" pitchFamily="49" charset="0"/>
              </a:rPr>
              <a:t>launch(</a:t>
            </a:r>
            <a:r>
              <a:rPr lang="en-US" i="1" dirty="0" err="1">
                <a:solidFill>
                  <a:srgbClr val="6A3E3E"/>
                </a:solidFill>
                <a:latin typeface="Consolas" panose="020B0609020204030204" pitchFamily="49" charset="0"/>
              </a:rPr>
              <a:t>args</a:t>
            </a:r>
            <a:r>
              <a:rPr lang="en-US" i="1" dirty="0">
                <a:solidFill>
                  <a:srgbClr val="000000"/>
                </a:solidFill>
                <a:latin typeface="Consolas" panose="020B0609020204030204" pitchFamily="49" charset="0"/>
              </a:rPr>
              <a:t>);    } } </a:t>
            </a:r>
            <a:endParaRPr lang="en-US" dirty="0"/>
          </a:p>
        </p:txBody>
      </p:sp>
      <p:pic>
        <p:nvPicPr>
          <p:cNvPr id="3" name="Picture 2"/>
          <p:cNvPicPr>
            <a:picLocks noChangeAspect="1"/>
          </p:cNvPicPr>
          <p:nvPr/>
        </p:nvPicPr>
        <p:blipFill rotWithShape="1">
          <a:blip r:embed="rId2"/>
          <a:srcRect l="60722" t="25316" r="29399" b="47680"/>
          <a:stretch/>
        </p:blipFill>
        <p:spPr>
          <a:xfrm>
            <a:off x="9104811" y="0"/>
            <a:ext cx="2573383" cy="2677887"/>
          </a:xfrm>
          <a:prstGeom prst="rect">
            <a:avLst/>
          </a:prstGeom>
        </p:spPr>
      </p:pic>
    </p:spTree>
    <p:extLst>
      <p:ext uri="{BB962C8B-B14F-4D97-AF65-F5344CB8AC3E}">
        <p14:creationId xmlns:p14="http://schemas.microsoft.com/office/powerpoint/2010/main" val="91722945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17099</TotalTime>
  <Words>14487</Words>
  <Application>Microsoft Office PowerPoint</Application>
  <PresentationFormat>Widescreen</PresentationFormat>
  <Paragraphs>2895</Paragraphs>
  <Slides>152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152</vt:i4>
      </vt:variant>
    </vt:vector>
  </HeadingPairs>
  <TitlesOfParts>
    <vt:vector size="159" baseType="lpstr">
      <vt:lpstr>Arial</vt:lpstr>
      <vt:lpstr>Calibri</vt:lpstr>
      <vt:lpstr>Calibri Light</vt:lpstr>
      <vt:lpstr>Consolas</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Applet in Java programming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Button awt.Button Button() Button(String 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Yagyanath Rimal</cp:lastModifiedBy>
  <cp:revision>341</cp:revision>
  <dcterms:created xsi:type="dcterms:W3CDTF">2020-01-05T13:53:47Z</dcterms:created>
  <dcterms:modified xsi:type="dcterms:W3CDTF">2020-03-11T11:14:01Z</dcterms:modified>
</cp:coreProperties>
</file>